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Roboto" panose="020B0604020202020204" charset="0"/>
      <p:regular r:id="rId8"/>
      <p:bold r:id="rId9"/>
      <p:italic r:id="rId10"/>
      <p:boldItalic r:id="rId11"/>
    </p:embeddedFont>
    <p:embeddedFont>
      <p:font typeface="Short Stack" panose="020B0604020202020204" charset="0"/>
      <p:regular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4" y="5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65c4f2d143_0_4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65c4f2d143_0_4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Explain to students what the PPA is and the steps we’re zooming in on (1 &amp; 2) 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c4f2d143_0_3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c4f2d143_0_3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65c4f2d143_0_3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65c4f2d143_0_3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7c0feac054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7c0feac054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ytimes.com/2019/03/26/nyregion/school-segregation-new-york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pbs.org/newshour/show/new-york-city-students-are-fighting-for-school-integration" TargetMode="External"/><Relationship Id="rId4" Type="http://schemas.openxmlformats.org/officeDocument/2006/relationships/hyperlink" Target="https://www.nytimes.com/2019/10/18/the-weekly/nyc-schools-segregation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8850" y="1020950"/>
            <a:ext cx="9066300" cy="180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Inequalities in New York City Public Schools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77575" y="3556075"/>
            <a:ext cx="1886700" cy="134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Ms. Hercules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ELA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7th Grade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UAAFL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471900" y="49227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What is the PPA?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(Public Policy Analyst) 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460950" y="1906750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Short Stack"/>
              <a:buAutoNum type="arabicPeriod"/>
            </a:pPr>
            <a:r>
              <a:rPr lang="en" sz="2000" b="1" u="sng">
                <a:latin typeface="Short Stack"/>
                <a:ea typeface="Short Stack"/>
                <a:cs typeface="Short Stack"/>
                <a:sym typeface="Short Stack"/>
              </a:rPr>
              <a:t>Define the problem</a:t>
            </a:r>
            <a:endParaRPr sz="2000" b="1" u="sng">
              <a:latin typeface="Short Stack"/>
              <a:ea typeface="Short Stack"/>
              <a:cs typeface="Short Stack"/>
              <a:sym typeface="Short Stack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Short Stack"/>
              <a:buAutoNum type="arabicPeriod"/>
            </a:pPr>
            <a:r>
              <a:rPr lang="en" sz="2000" b="1" u="sng">
                <a:latin typeface="Short Stack"/>
                <a:ea typeface="Short Stack"/>
                <a:cs typeface="Short Stack"/>
                <a:sym typeface="Short Stack"/>
              </a:rPr>
              <a:t>Gather the evidence </a:t>
            </a:r>
            <a:endParaRPr sz="2000" b="1" u="sng">
              <a:latin typeface="Short Stack"/>
              <a:ea typeface="Short Stack"/>
              <a:cs typeface="Short Stack"/>
              <a:sym typeface="Short Stack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Short Stack"/>
              <a:buAutoNum type="arabicPeriod"/>
            </a:pPr>
            <a:r>
              <a:rPr lang="en" sz="2000">
                <a:latin typeface="Short Stack"/>
                <a:ea typeface="Short Stack"/>
                <a:cs typeface="Short Stack"/>
                <a:sym typeface="Short Stack"/>
              </a:rPr>
              <a:t>Identify the cause </a:t>
            </a:r>
            <a:endParaRPr sz="2000">
              <a:latin typeface="Short Stack"/>
              <a:ea typeface="Short Stack"/>
              <a:cs typeface="Short Stack"/>
              <a:sym typeface="Short Stack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Short Stack"/>
              <a:buAutoNum type="arabicPeriod"/>
            </a:pPr>
            <a:r>
              <a:rPr lang="en" sz="2000">
                <a:latin typeface="Short Stack"/>
                <a:ea typeface="Short Stack"/>
                <a:cs typeface="Short Stack"/>
                <a:sym typeface="Short Stack"/>
              </a:rPr>
              <a:t>Evaluate an existing policy </a:t>
            </a:r>
            <a:endParaRPr sz="2000">
              <a:latin typeface="Short Stack"/>
              <a:ea typeface="Short Stack"/>
              <a:cs typeface="Short Stack"/>
              <a:sym typeface="Short Stack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Short Stack"/>
              <a:buAutoNum type="arabicPeriod"/>
            </a:pPr>
            <a:r>
              <a:rPr lang="en" sz="2000">
                <a:latin typeface="Short Stack"/>
                <a:ea typeface="Short Stack"/>
                <a:cs typeface="Short Stack"/>
                <a:sym typeface="Short Stack"/>
              </a:rPr>
              <a:t>Develop Solutions </a:t>
            </a:r>
            <a:endParaRPr sz="2000">
              <a:latin typeface="Short Stack"/>
              <a:ea typeface="Short Stack"/>
              <a:cs typeface="Short Stack"/>
              <a:sym typeface="Short Stack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Short Stack"/>
              <a:buAutoNum type="arabicPeriod"/>
            </a:pPr>
            <a:r>
              <a:rPr lang="en" sz="2000">
                <a:latin typeface="Short Stack"/>
                <a:ea typeface="Short Stack"/>
                <a:cs typeface="Short Stack"/>
                <a:sym typeface="Short Stack"/>
              </a:rPr>
              <a:t>Select the best solution</a:t>
            </a:r>
            <a:endParaRPr sz="2000"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460950" y="430650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Short Stack"/>
                <a:ea typeface="Short Stack"/>
                <a:cs typeface="Short Stack"/>
                <a:sym typeface="Short Stack"/>
              </a:rPr>
              <a:t>Step 1: Define the problem </a:t>
            </a:r>
            <a:endParaRPr sz="36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126850" y="1915525"/>
            <a:ext cx="4445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222222"/>
                </a:solidFill>
                <a:latin typeface="Short Stack"/>
                <a:ea typeface="Short Stack"/>
                <a:cs typeface="Short Stack"/>
                <a:sym typeface="Short Stack"/>
              </a:rPr>
              <a:t>Minority students are not provided the same resources as white students in New York City. </a:t>
            </a:r>
            <a:endParaRPr sz="2200">
              <a:solidFill>
                <a:srgbClr val="222222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3600"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81" name="Google Shape;8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40825" y="1830800"/>
            <a:ext cx="4113800" cy="2879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>
            <a:spLocks noGrp="1"/>
          </p:cNvSpPr>
          <p:nvPr>
            <p:ph type="title"/>
          </p:nvPr>
        </p:nvSpPr>
        <p:spPr>
          <a:xfrm>
            <a:off x="460950" y="3813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Short Stack"/>
                <a:ea typeface="Short Stack"/>
                <a:cs typeface="Short Stack"/>
                <a:sym typeface="Short Stack"/>
              </a:rPr>
              <a:t>Step 2: Gathering Evidence </a:t>
            </a:r>
            <a:endParaRPr sz="36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7" name="Google Shape;87;p16"/>
          <p:cNvSpPr txBox="1">
            <a:spLocks noGrp="1"/>
          </p:cNvSpPr>
          <p:nvPr>
            <p:ph type="body" idx="1"/>
          </p:nvPr>
        </p:nvSpPr>
        <p:spPr>
          <a:xfrm>
            <a:off x="110900" y="1774575"/>
            <a:ext cx="8897400" cy="320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Short Stack"/>
                <a:ea typeface="Short Stack"/>
                <a:cs typeface="Short Stack"/>
                <a:sym typeface="Short Stack"/>
              </a:rPr>
              <a:t>Use the following articles to gather evidence that shows how minorities in NYC Public Schools are not receiving equal resources or opportunities </a:t>
            </a:r>
            <a:endParaRPr sz="2400">
              <a:latin typeface="Short Stack"/>
              <a:ea typeface="Short Stack"/>
              <a:cs typeface="Short Stack"/>
              <a:sym typeface="Short Stack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u="sng">
                <a:solidFill>
                  <a:schemeClr val="hlink"/>
                </a:solidFill>
                <a:latin typeface="Short Stack"/>
                <a:ea typeface="Short Stack"/>
                <a:cs typeface="Short Stack"/>
                <a:sym typeface="Short Stack"/>
                <a:hlinkClick r:id="rId3"/>
              </a:rPr>
              <a:t>Segregation in NYC public schools</a:t>
            </a:r>
            <a:endParaRPr sz="1400">
              <a:latin typeface="Short Stack"/>
              <a:ea typeface="Short Stack"/>
              <a:cs typeface="Short Stack"/>
              <a:sym typeface="Short Stack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u="sng">
                <a:solidFill>
                  <a:schemeClr val="hlink"/>
                </a:solidFill>
                <a:latin typeface="Short Stack"/>
                <a:ea typeface="Short Stack"/>
                <a:cs typeface="Short Stack"/>
                <a:sym typeface="Short Stack"/>
                <a:hlinkClick r:id="rId4"/>
              </a:rPr>
              <a:t>The Weekly - The fight to desegregate NYC Public Schools </a:t>
            </a:r>
            <a:endParaRPr sz="1400">
              <a:latin typeface="Short Stack"/>
              <a:ea typeface="Short Stack"/>
              <a:cs typeface="Short Stack"/>
              <a:sym typeface="Short Stack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 u="sng">
                <a:solidFill>
                  <a:schemeClr val="hlink"/>
                </a:solidFill>
                <a:latin typeface="Short Stack"/>
                <a:ea typeface="Short Stack"/>
                <a:cs typeface="Short Stack"/>
                <a:sym typeface="Short Stack"/>
                <a:hlinkClick r:id="rId5"/>
              </a:rPr>
              <a:t>NYC Students are fighting for school integration</a:t>
            </a:r>
            <a:endParaRPr sz="1400"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Reflection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3" name="Google Shape;93;p17"/>
          <p:cNvSpPr txBox="1">
            <a:spLocks noGrp="1"/>
          </p:cNvSpPr>
          <p:nvPr>
            <p:ph type="body" idx="1"/>
          </p:nvPr>
        </p:nvSpPr>
        <p:spPr>
          <a:xfrm>
            <a:off x="471899" y="1919075"/>
            <a:ext cx="8510735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latin typeface="Short Stack"/>
                <a:ea typeface="Short Stack"/>
                <a:cs typeface="Short Stack"/>
                <a:sym typeface="Short Stack"/>
              </a:rPr>
              <a:t>How do you think NYC schools can </a:t>
            </a:r>
            <a:r>
              <a:rPr lang="en-US" sz="2000" dirty="0">
                <a:latin typeface="Short Stack"/>
                <a:ea typeface="Short Stack"/>
                <a:cs typeface="Short Stack"/>
                <a:sym typeface="Short Stack"/>
              </a:rPr>
              <a:t>correct this problem</a:t>
            </a:r>
            <a:r>
              <a:rPr lang="en" sz="2000" dirty="0">
                <a:latin typeface="Short Stack"/>
                <a:ea typeface="Short Stack"/>
                <a:cs typeface="Short Stack"/>
                <a:sym typeface="Short Stack"/>
              </a:rPr>
              <a:t>? </a:t>
            </a:r>
            <a:endParaRPr sz="2000" dirty="0">
              <a:latin typeface="Short Stack"/>
              <a:ea typeface="Short Stack"/>
              <a:cs typeface="Short Stack"/>
              <a:sym typeface="Short Stack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000" dirty="0"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On-screen Show (16:9)</PresentationFormat>
  <Paragraphs>23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Short Stack</vt:lpstr>
      <vt:lpstr>Roboto</vt:lpstr>
      <vt:lpstr>Material</vt:lpstr>
      <vt:lpstr>Inequalities in New York City Public Schools </vt:lpstr>
      <vt:lpstr>What is the PPA?  (Public Policy Analyst)  </vt:lpstr>
      <vt:lpstr>Step 1: Define the problem </vt:lpstr>
      <vt:lpstr>Step 2: Gathering Evidence </vt:lpstr>
      <vt:lpstr>Reflection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Inequalities in New York City Public Schools </dc:title>
  <cp:lastModifiedBy>Joseph Montecalvo</cp:lastModifiedBy>
  <cp:revision>1</cp:revision>
  <dcterms:modified xsi:type="dcterms:W3CDTF">2020-01-24T15:26:21Z</dcterms:modified>
</cp:coreProperties>
</file>