
<file path=[Content_Types].xml><?xml version="1.0" encoding="utf-8"?>
<Types xmlns="http://schemas.openxmlformats.org/package/2006/content-types">
  <Default Extension="fntdata" ContentType="application/x-fontdata"/>
  <Default Extension="gif" ContentType="image/gif"/>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tamaran" panose="020B0604020202020204" charset="0"/>
      <p:regular r:id="rId15"/>
      <p:bold r:id="rId16"/>
    </p:embeddedFont>
    <p:embeddedFont>
      <p:font typeface="Chau Philomene One" panose="020B0604020202020204" charset="0"/>
      <p:regular r:id="rId17"/>
      <p:italic r:id="rId18"/>
    </p:embeddedFont>
    <p:embeddedFont>
      <p:font typeface="Lexend" panose="020B0604020202020204" charset="0"/>
      <p:regular r:id="rId19"/>
      <p:bold r:id="rId20"/>
    </p:embeddedFont>
    <p:embeddedFont>
      <p:font typeface="Nunito" pitchFamily="2" charset="0"/>
      <p:regular r:id="rId21"/>
      <p:bold r:id="rId22"/>
      <p:italic r:id="rId23"/>
      <p:boldItalic r:id="rId24"/>
    </p:embeddedFont>
    <p:embeddedFont>
      <p:font typeface="Raleway"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Source Sans Pro" panose="020B050303040302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monteca@syr.edu" initials="" lastIdx="2" clrIdx="0"/>
  <p:cmAuthor id="1" name="Tihira Haffoney"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E3A6A6-AC47-4616-85C3-10FB69F20F53}">
  <a:tblStyle styleId="{66E3A6A6-AC47-4616-85C3-10FB69F20F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1368" y="7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b86e5990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ab86e5990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4ab677c0e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64ab677c0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4ab677c0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4ab677c0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64ab677c0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64ab677c0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64ab677c0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4ab677c0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64ab677c0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64ab677c0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64ab677c0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64ab677c0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64ab677c0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64ab677c0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4ab677c0e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4ab677c0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4ab677c0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4ab677c0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ab86e59908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ab86e5990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3Nf2Pzcket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gif"/><Relationship Id="rId5" Type="http://schemas.openxmlformats.org/officeDocument/2006/relationships/hyperlink" Target="https://www.ncbi.nlm.nih.gov/pmc/articles/PMC8619610/" TargetMode="External"/><Relationship Id="rId4" Type="http://schemas.openxmlformats.org/officeDocument/2006/relationships/hyperlink" Target="https://thriveworks.com/help-with/stress/why-is-school-so-stressful/#:~:text=One%20study%20found%20that%20low,esteem%2C%20another%20gateway%20to%20depress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3Nf2Pzcket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hyperlink" Target="https://flippedtips.com/plegal/tips/bestsol.html" TargetMode="External"/><Relationship Id="rId3" Type="http://schemas.openxmlformats.org/officeDocument/2006/relationships/hyperlink" Target="https://flippedtips.com/plegal/tips/select.html" TargetMode="External"/><Relationship Id="rId7" Type="http://schemas.openxmlformats.org/officeDocument/2006/relationships/hyperlink" Target="https://flippedtips.com/plegal/tips/solutions.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flippedtips.com/plegal/tips/existing.html" TargetMode="External"/><Relationship Id="rId5" Type="http://schemas.openxmlformats.org/officeDocument/2006/relationships/hyperlink" Target="https://flippedtips.com/plegal/tips/identify.html" TargetMode="External"/><Relationship Id="rId4" Type="http://schemas.openxmlformats.org/officeDocument/2006/relationships/hyperlink" Target="https://flippedtips.com/plegal/tips/gather.html" TargetMode="Externa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thriveworks.com/help-with/stress/facts-about-stres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s://www.nyu.edu/about/news-publications/news/2015/august/nyu-study-examines-top-high-school-students-stress-and-coping-mechanisms.html" TargetMode="External"/><Relationship Id="rId4" Type="http://schemas.openxmlformats.org/officeDocument/2006/relationships/hyperlink" Target="https://thriveworks.com/help-with/stress/stress-symptom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today.com/health/today-analysis-more-states-requiring-mental-health-education-law-t16282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“STRESS” in FDA1 Students</a:t>
            </a:r>
            <a:endParaRPr/>
          </a:p>
        </p:txBody>
      </p:sp>
      <p:sp>
        <p:nvSpPr>
          <p:cNvPr id="59" name="Google Shape;59;p13"/>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b="1">
                <a:solidFill>
                  <a:srgbClr val="000000"/>
                </a:solidFill>
              </a:rPr>
              <a:t>By : Tihira Haffoney </a:t>
            </a:r>
            <a:endParaRPr b="1">
              <a:solidFill>
                <a:srgbClr val="000000"/>
              </a:solidFill>
            </a:endParaRPr>
          </a:p>
          <a:p>
            <a:pPr marL="0" lvl="0" indent="0" algn="l" rtl="0">
              <a:spcBef>
                <a:spcPts val="0"/>
              </a:spcBef>
              <a:spcAft>
                <a:spcPts val="0"/>
              </a:spcAft>
              <a:buNone/>
            </a:pPr>
            <a:r>
              <a:rPr lang="en" b="1">
                <a:solidFill>
                  <a:srgbClr val="000000"/>
                </a:solidFill>
              </a:rPr>
              <a:t>Frederick Douglass Academy 1</a:t>
            </a:r>
            <a:endParaRPr b="1">
              <a:solidFill>
                <a:srgbClr val="000000"/>
              </a:solidFill>
            </a:endParaRPr>
          </a:p>
          <a:p>
            <a:pPr marL="0" lvl="0" indent="0" algn="l" rtl="0">
              <a:spcBef>
                <a:spcPts val="0"/>
              </a:spcBef>
              <a:spcAft>
                <a:spcPts val="0"/>
              </a:spcAft>
              <a:buNone/>
            </a:pPr>
            <a:r>
              <a:rPr lang="en" b="1">
                <a:solidFill>
                  <a:srgbClr val="000000"/>
                </a:solidFill>
              </a:rPr>
              <a:t>Target Grades 6th - 12th Grades</a:t>
            </a:r>
            <a:endParaRPr b="1">
              <a:solidFill>
                <a:srgbClr val="000000"/>
              </a:solidFill>
            </a:endParaRPr>
          </a:p>
        </p:txBody>
      </p:sp>
      <p:pic>
        <p:nvPicPr>
          <p:cNvPr id="60" name="Google Shape;60;p13"/>
          <p:cNvPicPr preferRelativeResize="0"/>
          <p:nvPr/>
        </p:nvPicPr>
        <p:blipFill>
          <a:blip r:embed="rId3">
            <a:alphaModFix/>
          </a:blip>
          <a:stretch>
            <a:fillRect/>
          </a:stretch>
        </p:blipFill>
        <p:spPr>
          <a:xfrm>
            <a:off x="152400" y="2571750"/>
            <a:ext cx="2726349" cy="2044773"/>
          </a:xfrm>
          <a:prstGeom prst="rect">
            <a:avLst/>
          </a:prstGeom>
          <a:noFill/>
          <a:ln>
            <a:noFill/>
          </a:ln>
        </p:spPr>
      </p:pic>
      <p:pic>
        <p:nvPicPr>
          <p:cNvPr id="61" name="Google Shape;61;p13"/>
          <p:cNvPicPr preferRelativeResize="0"/>
          <p:nvPr/>
        </p:nvPicPr>
        <p:blipFill>
          <a:blip r:embed="rId4">
            <a:alphaModFix/>
          </a:blip>
          <a:stretch>
            <a:fillRect/>
          </a:stretch>
        </p:blipFill>
        <p:spPr>
          <a:xfrm>
            <a:off x="2878750" y="2686775"/>
            <a:ext cx="1845500" cy="2304324"/>
          </a:xfrm>
          <a:prstGeom prst="rect">
            <a:avLst/>
          </a:prstGeom>
          <a:noFill/>
          <a:ln>
            <a:noFill/>
          </a:ln>
        </p:spPr>
      </p:pic>
      <p:pic>
        <p:nvPicPr>
          <p:cNvPr id="62" name="Google Shape;62;p13"/>
          <p:cNvPicPr preferRelativeResize="0"/>
          <p:nvPr/>
        </p:nvPicPr>
        <p:blipFill rotWithShape="1">
          <a:blip r:embed="rId5">
            <a:alphaModFix/>
          </a:blip>
          <a:srcRect b="-8026"/>
          <a:stretch/>
        </p:blipFill>
        <p:spPr>
          <a:xfrm>
            <a:off x="4672150" y="1790450"/>
            <a:ext cx="2093050" cy="2419351"/>
          </a:xfrm>
          <a:prstGeom prst="rect">
            <a:avLst/>
          </a:prstGeom>
          <a:noFill/>
          <a:ln>
            <a:noFill/>
          </a:ln>
        </p:spPr>
      </p:pic>
      <p:pic>
        <p:nvPicPr>
          <p:cNvPr id="63" name="Google Shape;63;p13"/>
          <p:cNvPicPr preferRelativeResize="0"/>
          <p:nvPr/>
        </p:nvPicPr>
        <p:blipFill>
          <a:blip r:embed="rId6">
            <a:alphaModFix/>
          </a:blip>
          <a:stretch>
            <a:fillRect/>
          </a:stretch>
        </p:blipFill>
        <p:spPr>
          <a:xfrm>
            <a:off x="6817300" y="2621450"/>
            <a:ext cx="2174300" cy="2304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26" name="Google Shape;126;p22"/>
          <p:cNvGraphicFramePr/>
          <p:nvPr/>
        </p:nvGraphicFramePr>
        <p:xfrm>
          <a:off x="385875" y="706875"/>
          <a:ext cx="7805625" cy="3638710"/>
        </p:xfrm>
        <a:graphic>
          <a:graphicData uri="http://schemas.openxmlformats.org/drawingml/2006/table">
            <a:tbl>
              <a:tblPr>
                <a:noFill/>
                <a:tableStyleId>{66E3A6A6-AC47-4616-85C3-10FB69F20F53}</a:tableStyleId>
              </a:tblPr>
              <a:tblGrid>
                <a:gridCol w="1890675">
                  <a:extLst>
                    <a:ext uri="{9D8B030D-6E8A-4147-A177-3AD203B41FA5}">
                      <a16:colId xmlns:a16="http://schemas.microsoft.com/office/drawing/2014/main" val="20000"/>
                    </a:ext>
                  </a:extLst>
                </a:gridCol>
                <a:gridCol w="1270650">
                  <a:extLst>
                    <a:ext uri="{9D8B030D-6E8A-4147-A177-3AD203B41FA5}">
                      <a16:colId xmlns:a16="http://schemas.microsoft.com/office/drawing/2014/main" val="20001"/>
                    </a:ext>
                  </a:extLst>
                </a:gridCol>
                <a:gridCol w="1548100">
                  <a:extLst>
                    <a:ext uri="{9D8B030D-6E8A-4147-A177-3AD203B41FA5}">
                      <a16:colId xmlns:a16="http://schemas.microsoft.com/office/drawing/2014/main" val="20002"/>
                    </a:ext>
                  </a:extLst>
                </a:gridCol>
                <a:gridCol w="1548100">
                  <a:extLst>
                    <a:ext uri="{9D8B030D-6E8A-4147-A177-3AD203B41FA5}">
                      <a16:colId xmlns:a16="http://schemas.microsoft.com/office/drawing/2014/main" val="20003"/>
                    </a:ext>
                  </a:extLst>
                </a:gridCol>
                <a:gridCol w="1548100">
                  <a:extLst>
                    <a:ext uri="{9D8B030D-6E8A-4147-A177-3AD203B41FA5}">
                      <a16:colId xmlns:a16="http://schemas.microsoft.com/office/drawing/2014/main" val="20004"/>
                    </a:ext>
                  </a:extLst>
                </a:gridCol>
              </a:tblGrid>
              <a:tr h="550950">
                <a:tc rowSpan="2" gridSpan="2">
                  <a:txBody>
                    <a:bodyPr/>
                    <a:lstStyle/>
                    <a:p>
                      <a:pPr marL="0" lvl="0" indent="0" algn="l" rtl="0">
                        <a:spcBef>
                          <a:spcPts val="0"/>
                        </a:spcBef>
                        <a:spcAft>
                          <a:spcPts val="0"/>
                        </a:spcAft>
                        <a:buNone/>
                      </a:pPr>
                      <a:r>
                        <a:rPr lang="en"/>
                        <a:t>“</a:t>
                      </a:r>
                      <a:r>
                        <a:rPr lang="en" b="1"/>
                        <a:t>STRESS “ in FDA Students </a:t>
                      </a:r>
                      <a:endParaRPr b="1"/>
                    </a:p>
                  </a:txBody>
                  <a:tcPr marL="91425" marR="91425" marT="91425" marB="91425"/>
                </a:tc>
                <a:tc rowSpan="2" hMerge="1">
                  <a:txBody>
                    <a:bodyPr/>
                    <a:lstStyle/>
                    <a:p>
                      <a:endParaRPr lang="en-US"/>
                    </a:p>
                  </a:txBody>
                  <a:tcPr/>
                </a:tc>
                <a:tc gridSpan="3">
                  <a:txBody>
                    <a:bodyPr/>
                    <a:lstStyle/>
                    <a:p>
                      <a:pPr marL="0" lvl="0" indent="0" algn="ctr" rtl="0">
                        <a:spcBef>
                          <a:spcPts val="0"/>
                        </a:spcBef>
                        <a:spcAft>
                          <a:spcPts val="0"/>
                        </a:spcAft>
                        <a:buNone/>
                      </a:pPr>
                      <a:r>
                        <a:rPr lang="en" b="1"/>
                        <a:t>FEASIBILITY</a:t>
                      </a:r>
                      <a:endParaRPr b="1"/>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8250">
                <a:tc gridSpan="2" vMerge="1">
                  <a:txBody>
                    <a:bodyPr/>
                    <a:lstStyle/>
                    <a:p>
                      <a:endParaRPr lang="en-US"/>
                    </a:p>
                  </a:txBody>
                  <a:tcPr/>
                </a:tc>
                <a:tc hMerge="1" vMerge="1">
                  <a:txBody>
                    <a:bodyPr/>
                    <a:lstStyle/>
                    <a:p>
                      <a:endParaRPr lang="en-US"/>
                    </a:p>
                  </a:txBody>
                  <a:tcPr/>
                </a:tc>
                <a:tc>
                  <a:txBody>
                    <a:bodyPr/>
                    <a:lstStyle/>
                    <a:p>
                      <a:pPr marL="0" lvl="0" indent="0" algn="ctr" rtl="0">
                        <a:spcBef>
                          <a:spcPts val="0"/>
                        </a:spcBef>
                        <a:spcAft>
                          <a:spcPts val="0"/>
                        </a:spcAft>
                        <a:buNone/>
                      </a:pPr>
                      <a:r>
                        <a:rPr lang="en" b="1">
                          <a:highlight>
                            <a:srgbClr val="00FF00"/>
                          </a:highlight>
                        </a:rPr>
                        <a:t>HIGH</a:t>
                      </a:r>
                      <a:endParaRPr b="1">
                        <a:highlight>
                          <a:srgbClr val="00FF00"/>
                        </a:highlight>
                      </a:endParaRPr>
                    </a:p>
                  </a:txBody>
                  <a:tcPr marL="91425" marR="91425" marT="91425" marB="91425" anchor="ctr"/>
                </a:tc>
                <a:tc>
                  <a:txBody>
                    <a:bodyPr/>
                    <a:lstStyle/>
                    <a:p>
                      <a:pPr marL="0" lvl="0" indent="0" algn="ctr" rtl="0">
                        <a:spcBef>
                          <a:spcPts val="0"/>
                        </a:spcBef>
                        <a:spcAft>
                          <a:spcPts val="0"/>
                        </a:spcAft>
                        <a:buNone/>
                      </a:pPr>
                      <a:r>
                        <a:rPr lang="en" b="1">
                          <a:highlight>
                            <a:srgbClr val="FF9900"/>
                          </a:highlight>
                        </a:rPr>
                        <a:t>MEDIUM</a:t>
                      </a:r>
                      <a:endParaRPr b="1">
                        <a:highlight>
                          <a:srgbClr val="FF9900"/>
                        </a:highlight>
                      </a:endParaRPr>
                    </a:p>
                  </a:txBody>
                  <a:tcPr marL="91425" marR="91425" marT="91425" marB="91425" anchor="ctr"/>
                </a:tc>
                <a:tc>
                  <a:txBody>
                    <a:bodyPr/>
                    <a:lstStyle/>
                    <a:p>
                      <a:pPr marL="0" lvl="0" indent="0" algn="ctr" rtl="0">
                        <a:spcBef>
                          <a:spcPts val="0"/>
                        </a:spcBef>
                        <a:spcAft>
                          <a:spcPts val="0"/>
                        </a:spcAft>
                        <a:buNone/>
                      </a:pPr>
                      <a:r>
                        <a:rPr lang="en" b="1">
                          <a:highlight>
                            <a:srgbClr val="06AFBC"/>
                          </a:highlight>
                        </a:rPr>
                        <a:t>LOW</a:t>
                      </a:r>
                      <a:endParaRPr b="1">
                        <a:highlight>
                          <a:srgbClr val="06AFBC"/>
                        </a:highlight>
                      </a:endParaRPr>
                    </a:p>
                  </a:txBody>
                  <a:tcPr marL="91425" marR="91425" marT="91425" marB="91425" anchor="ctr"/>
                </a:tc>
                <a:extLst>
                  <a:ext uri="{0D108BD9-81ED-4DB2-BD59-A6C34878D82A}">
                    <a16:rowId xmlns:a16="http://schemas.microsoft.com/office/drawing/2014/main" val="10001"/>
                  </a:ext>
                </a:extLst>
              </a:tr>
              <a:tr h="796375">
                <a:tc rowSpan="3">
                  <a:txBody>
                    <a:bodyPr/>
                    <a:lstStyle/>
                    <a:p>
                      <a:pPr marL="0" lvl="0" indent="0" algn="l" rtl="0">
                        <a:spcBef>
                          <a:spcPts val="0"/>
                        </a:spcBef>
                        <a:spcAft>
                          <a:spcPts val="0"/>
                        </a:spcAft>
                        <a:buNone/>
                      </a:pPr>
                      <a:r>
                        <a:rPr lang="en" b="1"/>
                        <a:t>EFFECTIVENESS</a:t>
                      </a:r>
                      <a:endParaRPr b="1"/>
                    </a:p>
                  </a:txBody>
                  <a:tcPr marL="91425" marR="91425" marT="91425" marB="91425" anchor="ctr"/>
                </a:tc>
                <a:tc>
                  <a:txBody>
                    <a:bodyPr/>
                    <a:lstStyle/>
                    <a:p>
                      <a:pPr marL="0" lvl="0" indent="0" algn="ctr" rtl="0">
                        <a:spcBef>
                          <a:spcPts val="0"/>
                        </a:spcBef>
                        <a:spcAft>
                          <a:spcPts val="0"/>
                        </a:spcAft>
                        <a:buNone/>
                      </a:pPr>
                      <a:r>
                        <a:rPr lang="en">
                          <a:highlight>
                            <a:srgbClr val="00FF00"/>
                          </a:highlight>
                        </a:rPr>
                        <a:t>HIGH</a:t>
                      </a:r>
                      <a:endParaRPr>
                        <a:highlight>
                          <a:srgbClr val="00FF00"/>
                        </a:highlight>
                      </a:endParaRPr>
                    </a:p>
                  </a:txBody>
                  <a:tcPr marL="91425" marR="91425" marT="91425" marB="91425" anchor="ctr"/>
                </a:tc>
                <a:tc>
                  <a:txBody>
                    <a:bodyPr/>
                    <a:lstStyle/>
                    <a:p>
                      <a:pPr marL="0" lvl="0" indent="0" algn="l" rtl="0">
                        <a:spcBef>
                          <a:spcPts val="0"/>
                        </a:spcBef>
                        <a:spcAft>
                          <a:spcPts val="0"/>
                        </a:spcAft>
                        <a:buNone/>
                      </a:pPr>
                      <a:r>
                        <a:rPr lang="en" b="1">
                          <a:highlight>
                            <a:srgbClr val="00FF00"/>
                          </a:highlight>
                        </a:rPr>
                        <a:t>Self- Care </a:t>
                      </a:r>
                      <a:endParaRPr b="1">
                        <a:highlight>
                          <a:srgbClr val="00FF00"/>
                        </a:highlight>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796375">
                <a:tc vMerge="1">
                  <a:txBody>
                    <a:bodyPr/>
                    <a:lstStyle/>
                    <a:p>
                      <a:endParaRPr lang="en-US"/>
                    </a:p>
                  </a:txBody>
                  <a:tcPr/>
                </a:tc>
                <a:tc>
                  <a:txBody>
                    <a:bodyPr/>
                    <a:lstStyle/>
                    <a:p>
                      <a:pPr marL="0" lvl="0" indent="0" algn="ctr" rtl="0">
                        <a:spcBef>
                          <a:spcPts val="0"/>
                        </a:spcBef>
                        <a:spcAft>
                          <a:spcPts val="0"/>
                        </a:spcAft>
                        <a:buNone/>
                      </a:pPr>
                      <a:r>
                        <a:rPr lang="en">
                          <a:highlight>
                            <a:srgbClr val="FF9900"/>
                          </a:highlight>
                        </a:rPr>
                        <a:t>MEDIUM</a:t>
                      </a:r>
                      <a:endParaRPr>
                        <a:highlight>
                          <a:srgbClr val="FF9900"/>
                        </a:highlight>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lnSpc>
                          <a:spcPct val="115000"/>
                        </a:lnSpc>
                        <a:spcBef>
                          <a:spcPts val="0"/>
                        </a:spcBef>
                        <a:spcAft>
                          <a:spcPts val="1200"/>
                        </a:spcAft>
                        <a:buClr>
                          <a:schemeClr val="dk2"/>
                        </a:buClr>
                        <a:buSzPts val="1100"/>
                        <a:buFont typeface="Arial"/>
                        <a:buNone/>
                      </a:pPr>
                      <a:r>
                        <a:rPr lang="en" b="1">
                          <a:solidFill>
                            <a:schemeClr val="dk2"/>
                          </a:solidFill>
                          <a:highlight>
                            <a:srgbClr val="FF9900"/>
                          </a:highlight>
                          <a:latin typeface="Catamaran"/>
                          <a:ea typeface="Catamaran"/>
                          <a:cs typeface="Catamaran"/>
                          <a:sym typeface="Catamaran"/>
                        </a:rPr>
                        <a:t>Connect with others</a:t>
                      </a:r>
                      <a:endParaRPr>
                        <a:highlight>
                          <a:srgbClr val="FF9900"/>
                        </a:highlight>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796375">
                <a:tc vMerge="1">
                  <a:txBody>
                    <a:bodyPr/>
                    <a:lstStyle/>
                    <a:p>
                      <a:endParaRPr lang="en-US"/>
                    </a:p>
                  </a:txBody>
                  <a:tcPr/>
                </a:tc>
                <a:tc>
                  <a:txBody>
                    <a:bodyPr/>
                    <a:lstStyle/>
                    <a:p>
                      <a:pPr marL="0" lvl="0" indent="0" algn="ctr" rtl="0">
                        <a:spcBef>
                          <a:spcPts val="0"/>
                        </a:spcBef>
                        <a:spcAft>
                          <a:spcPts val="0"/>
                        </a:spcAft>
                        <a:buNone/>
                      </a:pPr>
                      <a:r>
                        <a:rPr lang="en">
                          <a:highlight>
                            <a:srgbClr val="4DD0E1"/>
                          </a:highlight>
                        </a:rPr>
                        <a:t>LOW</a:t>
                      </a:r>
                      <a:endParaRPr>
                        <a:highlight>
                          <a:srgbClr val="4DD0E1"/>
                        </a:highlight>
                      </a:endParaRPr>
                    </a:p>
                  </a:txBody>
                  <a:tcPr marL="91425" marR="91425" marT="91425" marB="91425" anchor="ctr"/>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lnSpc>
                          <a:spcPct val="115000"/>
                        </a:lnSpc>
                        <a:spcBef>
                          <a:spcPts val="0"/>
                        </a:spcBef>
                        <a:spcAft>
                          <a:spcPts val="0"/>
                        </a:spcAft>
                        <a:buClr>
                          <a:schemeClr val="dk2"/>
                        </a:buClr>
                        <a:buSzPts val="1100"/>
                        <a:buFont typeface="Arial"/>
                        <a:buNone/>
                      </a:pPr>
                      <a:r>
                        <a:rPr lang="en" sz="1250" b="1">
                          <a:solidFill>
                            <a:schemeClr val="dk2"/>
                          </a:solidFill>
                          <a:highlight>
                            <a:srgbClr val="06AFBC"/>
                          </a:highlight>
                        </a:rPr>
                        <a:t>POSITIVE OUTLOOK)</a:t>
                      </a:r>
                      <a:endParaRPr b="1">
                        <a:solidFill>
                          <a:schemeClr val="dk2"/>
                        </a:solidFill>
                        <a:highlight>
                          <a:srgbClr val="06AFBC"/>
                        </a:highlight>
                        <a:latin typeface="Catamaran"/>
                        <a:ea typeface="Catamaran"/>
                        <a:cs typeface="Catamaran"/>
                        <a:sym typeface="Catamaran"/>
                      </a:endParaRPr>
                    </a:p>
                    <a:p>
                      <a:pPr marL="0" lvl="0" indent="0" algn="l" rtl="0">
                        <a:spcBef>
                          <a:spcPts val="120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445025"/>
            <a:ext cx="8616300" cy="104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ct val="39285"/>
              <a:buFont typeface="Arial"/>
              <a:buNone/>
            </a:pPr>
            <a:r>
              <a:rPr lang="en" sz="2800" b="0">
                <a:latin typeface="Chau Philomene One"/>
                <a:ea typeface="Chau Philomene One"/>
                <a:cs typeface="Chau Philomene One"/>
                <a:sym typeface="Chau Philomene One"/>
              </a:rPr>
              <a:t>Exit Ticket: We have to learn how to manage our stress in school…..</a:t>
            </a:r>
            <a:endParaRPr/>
          </a:p>
        </p:txBody>
      </p:sp>
      <p:sp>
        <p:nvSpPr>
          <p:cNvPr id="132" name="Google Shape;132;p23"/>
          <p:cNvSpPr txBox="1">
            <a:spLocks noGrp="1"/>
          </p:cNvSpPr>
          <p:nvPr>
            <p:ph type="body" idx="1"/>
          </p:nvPr>
        </p:nvSpPr>
        <p:spPr>
          <a:xfrm>
            <a:off x="135475" y="1261525"/>
            <a:ext cx="8877300" cy="3810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700" u="sng">
                <a:solidFill>
                  <a:schemeClr val="accent3"/>
                </a:solidFill>
                <a:latin typeface="Chau Philomene One"/>
                <a:ea typeface="Chau Philomene One"/>
                <a:cs typeface="Chau Philomene One"/>
                <a:sym typeface="Chau Philomene One"/>
              </a:rPr>
              <a:t>Watch the video and make a </a:t>
            </a:r>
            <a:r>
              <a:rPr lang="en" sz="2700" u="sng">
                <a:solidFill>
                  <a:schemeClr val="dk2"/>
                </a:solidFill>
                <a:latin typeface="Chau Philomene One"/>
                <a:ea typeface="Chau Philomene One"/>
                <a:cs typeface="Chau Philomene One"/>
                <a:sym typeface="Chau Philomene One"/>
              </a:rPr>
              <a:t>managing stress </a:t>
            </a:r>
            <a:r>
              <a:rPr lang="en" sz="2700" u="sng">
                <a:solidFill>
                  <a:schemeClr val="accent3"/>
                </a:solidFill>
                <a:latin typeface="Chau Philomene One"/>
                <a:ea typeface="Chau Philomene One"/>
                <a:cs typeface="Chau Philomene One"/>
                <a:sym typeface="Chau Philomene One"/>
              </a:rPr>
              <a:t>checklist ( on separate piece of paper ) on how you can save energy in your home with all your new data and facts.</a:t>
            </a:r>
            <a:endParaRPr sz="2700" u="sng">
              <a:solidFill>
                <a:schemeClr val="accent3"/>
              </a:solidFill>
              <a:latin typeface="Chau Philomene One"/>
              <a:ea typeface="Chau Philomene One"/>
              <a:cs typeface="Chau Philomene One"/>
              <a:sym typeface="Chau Philomene One"/>
            </a:endParaRPr>
          </a:p>
          <a:p>
            <a:pPr marL="0" lvl="0" indent="0" algn="l" rtl="0">
              <a:lnSpc>
                <a:spcPct val="100000"/>
              </a:lnSpc>
              <a:spcBef>
                <a:spcPts val="0"/>
              </a:spcBef>
              <a:spcAft>
                <a:spcPts val="0"/>
              </a:spcAft>
              <a:buNone/>
            </a:pPr>
            <a:endParaRPr sz="2700" u="sng">
              <a:solidFill>
                <a:schemeClr val="accent3"/>
              </a:solidFill>
              <a:latin typeface="Chau Philomene One"/>
              <a:ea typeface="Chau Philomene One"/>
              <a:cs typeface="Chau Philomene One"/>
              <a:sym typeface="Chau Philomene One"/>
            </a:endParaRPr>
          </a:p>
          <a:p>
            <a:pPr marL="0" lvl="0" indent="0" algn="l" rtl="0">
              <a:lnSpc>
                <a:spcPct val="100000"/>
              </a:lnSpc>
              <a:spcBef>
                <a:spcPts val="0"/>
              </a:spcBef>
              <a:spcAft>
                <a:spcPts val="0"/>
              </a:spcAft>
              <a:buClr>
                <a:schemeClr val="dk2"/>
              </a:buClr>
              <a:buSzPts val="1100"/>
              <a:buFont typeface="Arial"/>
              <a:buNone/>
            </a:pPr>
            <a:r>
              <a:rPr lang="en" sz="2700" u="sng">
                <a:solidFill>
                  <a:schemeClr val="accent3"/>
                </a:solidFill>
                <a:latin typeface="Chau Philomene One"/>
                <a:ea typeface="Chau Philomene One"/>
                <a:cs typeface="Chau Philomene One"/>
                <a:sym typeface="Chau Philomene One"/>
              </a:rPr>
              <a:t>https://youtu.be/h2zWopNUUJE</a:t>
            </a:r>
            <a:endParaRPr sz="2700" u="sng">
              <a:solidFill>
                <a:schemeClr val="accent3"/>
              </a:solidFill>
              <a:latin typeface="Chau Philomene One"/>
              <a:ea typeface="Chau Philomene One"/>
              <a:cs typeface="Chau Philomene One"/>
              <a:sym typeface="Chau Philomene One"/>
            </a:endParaRPr>
          </a:p>
        </p:txBody>
      </p:sp>
      <p:pic>
        <p:nvPicPr>
          <p:cNvPr id="133" name="Google Shape;133;p23"/>
          <p:cNvPicPr preferRelativeResize="0"/>
          <p:nvPr/>
        </p:nvPicPr>
        <p:blipFill>
          <a:blip r:embed="rId3">
            <a:alphaModFix/>
          </a:blip>
          <a:stretch>
            <a:fillRect/>
          </a:stretch>
        </p:blipFill>
        <p:spPr>
          <a:xfrm>
            <a:off x="5648325" y="2270125"/>
            <a:ext cx="2924175" cy="294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Remember: Learn how to manage your school stress: </a:t>
            </a:r>
            <a:endParaRPr/>
          </a:p>
          <a:p>
            <a:pPr marL="0" lvl="0" indent="0" algn="l" rtl="0">
              <a:spcBef>
                <a:spcPts val="0"/>
              </a:spcBef>
              <a:spcAft>
                <a:spcPts val="0"/>
              </a:spcAft>
              <a:buNone/>
            </a:pPr>
            <a:endParaRPr/>
          </a:p>
        </p:txBody>
      </p:sp>
      <p:sp>
        <p:nvSpPr>
          <p:cNvPr id="139" name="Google Shape;139;p24"/>
          <p:cNvSpPr txBox="1">
            <a:spLocks noGrp="1"/>
          </p:cNvSpPr>
          <p:nvPr>
            <p:ph type="body" idx="1"/>
          </p:nvPr>
        </p:nvSpPr>
        <p:spPr>
          <a:xfrm>
            <a:off x="311700" y="1325025"/>
            <a:ext cx="8520600" cy="3205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dirty="0">
                <a:solidFill>
                  <a:schemeClr val="dk2"/>
                </a:solidFill>
              </a:rPr>
              <a:t>Videos:</a:t>
            </a:r>
            <a:r>
              <a:rPr lang="en" dirty="0"/>
              <a:t> </a:t>
            </a:r>
            <a:r>
              <a:rPr lang="en" b="1" u="sng" dirty="0">
                <a:solidFill>
                  <a:schemeClr val="hlink"/>
                </a:solidFill>
                <a:hlinkClick r:id="rId3"/>
              </a:rPr>
              <a:t>https://www.youtube.com/watch?v=3Nf2Pzcketg</a:t>
            </a:r>
            <a:endParaRPr b="1" dirty="0"/>
          </a:p>
          <a:p>
            <a:pPr marL="0" lvl="0" indent="0" algn="l" rtl="0">
              <a:spcBef>
                <a:spcPts val="1200"/>
              </a:spcBef>
              <a:spcAft>
                <a:spcPts val="0"/>
              </a:spcAft>
              <a:buNone/>
            </a:pPr>
            <a:r>
              <a:rPr lang="en" b="1" u="sng" dirty="0">
                <a:solidFill>
                  <a:schemeClr val="hlink"/>
                </a:solidFill>
                <a:hlinkClick r:id="rId3"/>
              </a:rPr>
              <a:t>https://www.youtube.com/watch?v=3Nf2Pzcketg</a:t>
            </a:r>
            <a:r>
              <a:rPr lang="en" b="1" dirty="0"/>
              <a:t>          </a:t>
            </a:r>
            <a:endParaRPr b="1" dirty="0"/>
          </a:p>
          <a:p>
            <a:pPr marL="0" lvl="0" indent="0" algn="l" rtl="0">
              <a:spcBef>
                <a:spcPts val="1200"/>
              </a:spcBef>
              <a:spcAft>
                <a:spcPts val="0"/>
              </a:spcAft>
              <a:buNone/>
            </a:pPr>
            <a:endParaRPr b="1" dirty="0">
              <a:solidFill>
                <a:schemeClr val="dk2"/>
              </a:solidFill>
            </a:endParaRPr>
          </a:p>
          <a:p>
            <a:pPr marL="0" lvl="0" indent="0" algn="l" rtl="0">
              <a:spcBef>
                <a:spcPts val="1200"/>
              </a:spcBef>
              <a:spcAft>
                <a:spcPts val="0"/>
              </a:spcAft>
              <a:buNone/>
            </a:pPr>
            <a:r>
              <a:rPr lang="en" b="1" dirty="0">
                <a:solidFill>
                  <a:schemeClr val="dk2"/>
                </a:solidFill>
              </a:rPr>
              <a:t>Articles :</a:t>
            </a:r>
            <a:endParaRPr b="1" dirty="0">
              <a:solidFill>
                <a:schemeClr val="dk2"/>
              </a:solidFill>
            </a:endParaRPr>
          </a:p>
          <a:p>
            <a:pPr marL="0" lvl="0" indent="0" algn="l" rtl="0">
              <a:spcBef>
                <a:spcPts val="1200"/>
              </a:spcBef>
              <a:spcAft>
                <a:spcPts val="0"/>
              </a:spcAft>
              <a:buNone/>
            </a:pPr>
            <a:r>
              <a:rPr lang="en" b="1" u="sng" dirty="0">
                <a:solidFill>
                  <a:schemeClr val="hlink"/>
                </a:solidFill>
                <a:hlinkClick r:id="rId4"/>
              </a:rPr>
              <a:t>https://thriveworks.com/help-with/stress/why-is-school-so-stressful/#:~:text=One%20study%20found%20that%20low,esteem%2C%20another%20gateway%20to%20depression</a:t>
            </a:r>
            <a:r>
              <a:rPr lang="en" b="1" dirty="0"/>
              <a:t>.</a:t>
            </a:r>
            <a:endParaRPr b="1" dirty="0"/>
          </a:p>
          <a:p>
            <a:pPr marL="0" lvl="0" indent="0" algn="l" rtl="0">
              <a:spcBef>
                <a:spcPts val="1200"/>
              </a:spcBef>
              <a:spcAft>
                <a:spcPts val="0"/>
              </a:spcAft>
              <a:buNone/>
            </a:pPr>
            <a:endParaRPr b="1" dirty="0"/>
          </a:p>
          <a:p>
            <a:pPr marL="0" lvl="0" indent="0" algn="l" rtl="0">
              <a:spcBef>
                <a:spcPts val="1200"/>
              </a:spcBef>
              <a:spcAft>
                <a:spcPts val="0"/>
              </a:spcAft>
              <a:buNone/>
            </a:pPr>
            <a:r>
              <a:rPr lang="en" b="1" dirty="0">
                <a:hlinkClick r:id="rId5"/>
              </a:rPr>
              <a:t>https://www.ncbi.nlm.nih.gov/pmc/articles/PMC8619610/</a:t>
            </a:r>
            <a:endParaRPr lang="en" b="1" dirty="0"/>
          </a:p>
          <a:p>
            <a:pPr marL="0" lvl="0" indent="0" algn="l" rtl="0">
              <a:spcBef>
                <a:spcPts val="1200"/>
              </a:spcBef>
              <a:spcAft>
                <a:spcPts val="0"/>
              </a:spcAft>
              <a:buNone/>
            </a:pPr>
            <a:endParaRPr b="1" dirty="0"/>
          </a:p>
          <a:p>
            <a:pPr marL="0" lvl="0" indent="0" algn="l" rtl="0">
              <a:spcBef>
                <a:spcPts val="1200"/>
              </a:spcBef>
              <a:spcAft>
                <a:spcPts val="1200"/>
              </a:spcAft>
              <a:buNone/>
            </a:pPr>
            <a:endParaRPr b="1" dirty="0"/>
          </a:p>
        </p:txBody>
      </p:sp>
      <p:pic>
        <p:nvPicPr>
          <p:cNvPr id="140" name="Google Shape;140;p24"/>
          <p:cNvPicPr preferRelativeResize="0"/>
          <p:nvPr/>
        </p:nvPicPr>
        <p:blipFill>
          <a:blip r:embed="rId6">
            <a:alphaModFix/>
          </a:blip>
          <a:stretch>
            <a:fillRect/>
          </a:stretch>
        </p:blipFill>
        <p:spPr>
          <a:xfrm>
            <a:off x="6302375" y="1487525"/>
            <a:ext cx="1304926" cy="1304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405975"/>
            <a:ext cx="8520600" cy="623400"/>
          </a:xfrm>
          <a:prstGeom prst="rect">
            <a:avLst/>
          </a:pr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Clr>
                <a:schemeClr val="dk2"/>
              </a:buClr>
              <a:buSzPct val="47826"/>
              <a:buFont typeface="Arial"/>
              <a:buNone/>
            </a:pPr>
            <a:r>
              <a:rPr lang="en" sz="2300">
                <a:solidFill>
                  <a:srgbClr val="000000"/>
                </a:solidFill>
                <a:latin typeface="Arial"/>
                <a:ea typeface="Arial"/>
                <a:cs typeface="Arial"/>
                <a:sym typeface="Arial"/>
              </a:rPr>
              <a:t>Do Now : Watch video, and discuss some questions</a:t>
            </a:r>
            <a:r>
              <a:rPr lang="en" sz="2300">
                <a:solidFill>
                  <a:srgbClr val="4DD0E1"/>
                </a:solidFill>
                <a:latin typeface="Arial"/>
                <a:ea typeface="Arial"/>
                <a:cs typeface="Arial"/>
                <a:sym typeface="Arial"/>
              </a:rPr>
              <a:t>.</a:t>
            </a:r>
            <a:endParaRPr/>
          </a:p>
        </p:txBody>
      </p:sp>
      <p:sp>
        <p:nvSpPr>
          <p:cNvPr id="69" name="Google Shape;69;p14"/>
          <p:cNvSpPr txBox="1">
            <a:spLocks noGrp="1"/>
          </p:cNvSpPr>
          <p:nvPr>
            <p:ph type="body" idx="1"/>
          </p:nvPr>
        </p:nvSpPr>
        <p:spPr>
          <a:xfrm>
            <a:off x="391625" y="1206625"/>
            <a:ext cx="8520600" cy="341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2"/>
              </a:buClr>
              <a:buSzPts val="1100"/>
              <a:buFont typeface="Arial"/>
              <a:buNone/>
            </a:pPr>
            <a:r>
              <a:rPr lang="en" sz="2000">
                <a:solidFill>
                  <a:schemeClr val="dk2"/>
                </a:solidFill>
                <a:latin typeface="Chau Philomene One"/>
                <a:ea typeface="Chau Philomene One"/>
                <a:cs typeface="Chau Philomene One"/>
                <a:sym typeface="Chau Philomene One"/>
              </a:rPr>
              <a:t>Question</a:t>
            </a:r>
            <a:r>
              <a:rPr lang="en" sz="2000">
                <a:solidFill>
                  <a:srgbClr val="06AFBC"/>
                </a:solidFill>
                <a:latin typeface="Chau Philomene One"/>
                <a:ea typeface="Chau Philomene One"/>
                <a:cs typeface="Chau Philomene One"/>
                <a:sym typeface="Chau Philomene One"/>
              </a:rPr>
              <a:t>: </a:t>
            </a:r>
            <a:r>
              <a:rPr lang="en" sz="2000">
                <a:solidFill>
                  <a:srgbClr val="000000"/>
                </a:solidFill>
                <a:latin typeface="Chau Philomene One"/>
                <a:ea typeface="Chau Philomene One"/>
                <a:cs typeface="Chau Philomene One"/>
                <a:sym typeface="Chau Philomene One"/>
              </a:rPr>
              <a:t>Do you feel like this sometimes? </a:t>
            </a:r>
            <a:endParaRPr sz="2000">
              <a:solidFill>
                <a:srgbClr val="000000"/>
              </a:solidFill>
              <a:latin typeface="Chau Philomene One"/>
              <a:ea typeface="Chau Philomene One"/>
              <a:cs typeface="Chau Philomene One"/>
              <a:sym typeface="Chau Philomene One"/>
            </a:endParaRPr>
          </a:p>
          <a:p>
            <a:pPr marL="0" lvl="0" indent="0" algn="l" rtl="0">
              <a:lnSpc>
                <a:spcPct val="100000"/>
              </a:lnSpc>
              <a:spcBef>
                <a:spcPts val="0"/>
              </a:spcBef>
              <a:spcAft>
                <a:spcPts val="0"/>
              </a:spcAft>
              <a:buClr>
                <a:schemeClr val="dk2"/>
              </a:buClr>
              <a:buSzPts val="1100"/>
              <a:buFont typeface="Arial"/>
              <a:buNone/>
            </a:pPr>
            <a:r>
              <a:rPr lang="en" sz="2000">
                <a:solidFill>
                  <a:srgbClr val="000000"/>
                </a:solidFill>
                <a:latin typeface="Chau Philomene One"/>
                <a:ea typeface="Chau Philomene One"/>
                <a:cs typeface="Chau Philomene One"/>
                <a:sym typeface="Chau Philomene One"/>
              </a:rPr>
              <a:t>( Answer in your Journal )</a:t>
            </a:r>
            <a:endParaRPr>
              <a:solidFill>
                <a:srgbClr val="000000"/>
              </a:solidFill>
            </a:endParaRPr>
          </a:p>
        </p:txBody>
      </p:sp>
      <p:pic>
        <p:nvPicPr>
          <p:cNvPr id="70" name="Google Shape;70;p14" descr="Today, we will be learning all about stress! You'll learn the definition of stress, how it affects you, and FIVE helpful ways of coping!&#10;&#10;Royalty free music from https://www.fesliyanstudios.com&#10;- - - - - - - - - - - - - - - - - - - - - -&#10;&#10;Stress is something you feel when you either have&#10;- a lot of things going on at once&#10;- an important decision to make&#10;- an unexpected change in your life&#10;- a big event coming up&#10;- or when something really dangerous or terrifying happens to you. &#10; &#10;Stress is something that everyone experiences.  Feeling some amount of stress is normal.  When your level of stress gets to be too much, that's when it can turn into a problem.&#10;&#10;- - - - - - - - - - - - - - - - - - - - - -&#10;&#10;About Mylemarks!&#10;&#10;Mylemarks is your destination for engaging and interactive counseling resources designed exclusively for kids and teens.  Our resources include videos (just like this one!), worksheets and handouts, workbooks, and much more!  &#10;&#10;Remember to subscribe to our channel to be notified when new social-emotional learning videos come out.  &#10;&#10;Make sure to follow us on: &#10;Pinterest: https://www.pinterest.com/mylemarks&#10;&#10;Visit our website to find more stress and anxiety resources:  https://www.mylemarks.com/store/c15/Anxiety_and_Stress_Worksheets.html&#10;&#10;FREE DOWNLOADS: https://www.mylemarks.com/store/c36/FREE_DOWNLOADS.html&#10;&#10;Children's Books about Anxiety &amp; Worry:&#10;https://www.mylemarks.com/book-recommendations.html" title="Stress Management Tips for Kids and Teens!">
            <a:hlinkClick r:id="rId3"/>
          </p:cNvPr>
          <p:cNvPicPr preferRelativeResize="0"/>
          <p:nvPr/>
        </p:nvPicPr>
        <p:blipFill>
          <a:blip r:embed="rId4">
            <a:alphaModFix/>
          </a:blip>
          <a:stretch>
            <a:fillRect/>
          </a:stretch>
        </p:blipFill>
        <p:spPr>
          <a:xfrm>
            <a:off x="2787575" y="22614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00" i="1">
                <a:latin typeface="Catamaran"/>
                <a:ea typeface="Catamaran"/>
                <a:cs typeface="Catamaran"/>
                <a:sym typeface="Catamaran"/>
              </a:rPr>
              <a:t> STRESSED STUDENTS  IN SCHOOLS</a:t>
            </a:r>
            <a:endParaRPr sz="1900" i="1">
              <a:latin typeface="Catamaran"/>
              <a:ea typeface="Catamaran"/>
              <a:cs typeface="Catamaran"/>
              <a:sym typeface="Catamaran"/>
            </a:endParaRPr>
          </a:p>
          <a:p>
            <a:pPr marL="0" lvl="0" indent="0" algn="l" rtl="0">
              <a:spcBef>
                <a:spcPts val="0"/>
              </a:spcBef>
              <a:spcAft>
                <a:spcPts val="0"/>
              </a:spcAft>
              <a:buNone/>
            </a:pPr>
            <a:endParaRPr sz="1900" i="1">
              <a:latin typeface="Catamaran"/>
              <a:ea typeface="Catamaran"/>
              <a:cs typeface="Catamaran"/>
              <a:sym typeface="Catamaran"/>
            </a:endParaRPr>
          </a:p>
          <a:p>
            <a:pPr marL="0" lvl="0" indent="0" algn="l" rtl="0">
              <a:spcBef>
                <a:spcPts val="0"/>
              </a:spcBef>
              <a:spcAft>
                <a:spcPts val="0"/>
              </a:spcAft>
              <a:buClr>
                <a:schemeClr val="dk2"/>
              </a:buClr>
              <a:buSzPct val="57894"/>
              <a:buFont typeface="Arial"/>
              <a:buNone/>
            </a:pPr>
            <a:r>
              <a:rPr lang="en" sz="1900" i="1">
                <a:latin typeface="Catamaran"/>
                <a:ea typeface="Catamaran"/>
                <a:cs typeface="Catamaran"/>
                <a:sym typeface="Catamaran"/>
              </a:rPr>
              <a:t>We will use the 6 Steps in </a:t>
            </a:r>
            <a:r>
              <a:rPr lang="en" sz="1900" i="1">
                <a:solidFill>
                  <a:srgbClr val="9900FF"/>
                </a:solidFill>
                <a:latin typeface="Catamaran"/>
                <a:ea typeface="Catamaran"/>
                <a:cs typeface="Catamaran"/>
                <a:sym typeface="Catamaran"/>
              </a:rPr>
              <a:t>Public Policy Analyst (PPA) i</a:t>
            </a:r>
            <a:r>
              <a:rPr lang="en" sz="1900" i="1">
                <a:latin typeface="Catamaran"/>
                <a:ea typeface="Catamaran"/>
                <a:cs typeface="Catamaran"/>
                <a:sym typeface="Catamaran"/>
              </a:rPr>
              <a:t>n this week’s  </a:t>
            </a:r>
            <a:r>
              <a:rPr lang="en" sz="1900" i="1">
                <a:solidFill>
                  <a:schemeClr val="dk1"/>
                </a:solidFill>
                <a:latin typeface="Catamaran"/>
                <a:ea typeface="Catamaran"/>
                <a:cs typeface="Catamaran"/>
                <a:sym typeface="Catamaran"/>
              </a:rPr>
              <a:t>lesson. </a:t>
            </a:r>
            <a:endParaRPr>
              <a:solidFill>
                <a:schemeClr val="dk1"/>
              </a:solidFill>
            </a:endParaRPr>
          </a:p>
        </p:txBody>
      </p:sp>
      <p:sp>
        <p:nvSpPr>
          <p:cNvPr id="76" name="Google Shape;76;p15"/>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rmAutofit fontScale="92500" lnSpcReduction="10000"/>
          </a:bodyPr>
          <a:lstStyle/>
          <a:p>
            <a:pPr marL="457200" lvl="0" indent="0" algn="l" rtl="0">
              <a:spcBef>
                <a:spcPts val="0"/>
              </a:spcBef>
              <a:spcAft>
                <a:spcPts val="0"/>
              </a:spcAft>
              <a:buNone/>
            </a:pPr>
            <a:endParaRPr b="1">
              <a:solidFill>
                <a:srgbClr val="000000"/>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20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endParaRPr sz="20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r>
              <a:rPr lang="en" sz="2000" b="1">
                <a:solidFill>
                  <a:srgbClr val="000000"/>
                </a:solidFill>
                <a:latin typeface="Catamaran"/>
                <a:ea typeface="Catamaran"/>
                <a:cs typeface="Catamaran"/>
                <a:sym typeface="Catamaran"/>
              </a:rPr>
              <a:t>REFRESH YOUR MEMORY CLICK STEPS BELOW </a:t>
            </a:r>
            <a:r>
              <a:rPr lang="en" sz="2000" b="1">
                <a:solidFill>
                  <a:srgbClr val="0000FF"/>
                </a:solidFill>
                <a:latin typeface="Catamaran"/>
                <a:ea typeface="Catamaran"/>
                <a:cs typeface="Catamaran"/>
                <a:sym typeface="Catamaran"/>
              </a:rPr>
              <a:t>:</a:t>
            </a:r>
            <a:endParaRPr b="1">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None/>
            </a:pPr>
            <a:endParaRPr b="1">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None/>
            </a:pPr>
            <a:endParaRPr b="1">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Clr>
                <a:schemeClr val="dk2"/>
              </a:buClr>
              <a:buSzPct val="61111"/>
              <a:buFont typeface="Arial"/>
              <a:buNone/>
            </a:pPr>
            <a:r>
              <a:rPr lang="en" b="1">
                <a:solidFill>
                  <a:srgbClr val="9900FF"/>
                </a:solidFill>
                <a:highlight>
                  <a:schemeClr val="lt1"/>
                </a:highlight>
                <a:latin typeface="Calibri"/>
                <a:ea typeface="Calibri"/>
                <a:cs typeface="Calibri"/>
                <a:sym typeface="Calibri"/>
              </a:rPr>
              <a:t>1.</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Define the Problem</a:t>
            </a:r>
            <a:endParaRPr b="1" u="sng">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None/>
            </a:pPr>
            <a:r>
              <a:rPr lang="en" b="1">
                <a:solidFill>
                  <a:srgbClr val="9900FF"/>
                </a:solidFill>
                <a:highlight>
                  <a:schemeClr val="lt1"/>
                </a:highlight>
                <a:latin typeface="Calibri"/>
                <a:ea typeface="Calibri"/>
                <a:cs typeface="Calibri"/>
                <a:sym typeface="Calibri"/>
              </a:rPr>
              <a:t>2.</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Gather the Evidence</a:t>
            </a:r>
            <a:endParaRPr b="1" u="sng">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Clr>
                <a:schemeClr val="dk2"/>
              </a:buClr>
              <a:buSzPct val="61111"/>
              <a:buFont typeface="Arial"/>
              <a:buNone/>
            </a:pPr>
            <a:r>
              <a:rPr lang="en" b="1">
                <a:solidFill>
                  <a:srgbClr val="9900FF"/>
                </a:solidFill>
                <a:highlight>
                  <a:schemeClr val="lt1"/>
                </a:highlight>
                <a:latin typeface="Calibri"/>
                <a:ea typeface="Calibri"/>
                <a:cs typeface="Calibri"/>
                <a:sym typeface="Calibri"/>
              </a:rPr>
              <a:t>3.</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Identify the Causes</a:t>
            </a:r>
            <a:endParaRPr b="1" u="sng">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Clr>
                <a:schemeClr val="dk2"/>
              </a:buClr>
              <a:buSzPct val="61111"/>
              <a:buFont typeface="Arial"/>
              <a:buNone/>
            </a:pPr>
            <a:r>
              <a:rPr lang="en" b="1">
                <a:solidFill>
                  <a:srgbClr val="9900FF"/>
                </a:solidFill>
                <a:highlight>
                  <a:schemeClr val="lt1"/>
                </a:highlight>
                <a:latin typeface="Calibri"/>
                <a:ea typeface="Calibri"/>
                <a:cs typeface="Calibri"/>
                <a:sym typeface="Calibri"/>
              </a:rPr>
              <a:t>4.</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Evaluate an Existing Policy</a:t>
            </a:r>
            <a:endParaRPr b="1" u="sng">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Clr>
                <a:schemeClr val="dk2"/>
              </a:buClr>
              <a:buSzPct val="61111"/>
              <a:buFont typeface="Arial"/>
              <a:buNone/>
            </a:pPr>
            <a:r>
              <a:rPr lang="en" b="1">
                <a:solidFill>
                  <a:srgbClr val="9900FF"/>
                </a:solidFill>
                <a:highlight>
                  <a:schemeClr val="lt1"/>
                </a:highlight>
                <a:latin typeface="Calibri"/>
                <a:ea typeface="Calibri"/>
                <a:cs typeface="Calibri"/>
                <a:sym typeface="Calibri"/>
              </a:rPr>
              <a:t>5.</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Develop Solutions</a:t>
            </a:r>
            <a:endParaRPr b="1" u="sng">
              <a:solidFill>
                <a:srgbClr val="9900FF"/>
              </a:solidFill>
              <a:highlight>
                <a:schemeClr val="lt1"/>
              </a:highlight>
              <a:latin typeface="Calibri"/>
              <a:ea typeface="Calibri"/>
              <a:cs typeface="Calibri"/>
              <a:sym typeface="Calibri"/>
            </a:endParaRPr>
          </a:p>
          <a:p>
            <a:pPr marL="457200" lvl="0" indent="0" algn="l" rtl="0">
              <a:spcBef>
                <a:spcPts val="0"/>
              </a:spcBef>
              <a:spcAft>
                <a:spcPts val="0"/>
              </a:spcAft>
              <a:buClr>
                <a:schemeClr val="dk2"/>
              </a:buClr>
              <a:buSzPct val="61111"/>
              <a:buFont typeface="Arial"/>
              <a:buNone/>
            </a:pPr>
            <a:r>
              <a:rPr lang="en" b="1">
                <a:solidFill>
                  <a:srgbClr val="9900FF"/>
                </a:solidFill>
                <a:highlight>
                  <a:schemeClr val="lt1"/>
                </a:highlight>
                <a:latin typeface="Calibri"/>
                <a:ea typeface="Calibri"/>
                <a:cs typeface="Calibri"/>
                <a:sym typeface="Calibri"/>
              </a:rPr>
              <a:t>6.</a:t>
            </a:r>
            <a:r>
              <a:rPr lang="en" sz="100" b="1">
                <a:solidFill>
                  <a:srgbClr val="9900FF"/>
                </a:solidFill>
                <a:highlight>
                  <a:schemeClr val="lt1"/>
                </a:highlight>
                <a:latin typeface="Times New Roman"/>
                <a:ea typeface="Times New Roman"/>
                <a:cs typeface="Times New Roman"/>
                <a:sym typeface="Times New Roman"/>
              </a:rPr>
              <a:t>                       </a:t>
            </a:r>
            <a:r>
              <a:rPr lang="en" b="1" u="sng">
                <a:solidFill>
                  <a:srgbClr val="9900FF"/>
                </a:solidFill>
                <a:highlight>
                  <a:schemeClr val="lt1"/>
                </a:highlight>
                <a:latin typeface="Calibri"/>
                <a:ea typeface="Calibri"/>
                <a:cs typeface="Calibri"/>
                <a:sym typeface="Calibri"/>
                <a:hlinkClick r:id="rId8">
                  <a:extLst>
                    <a:ext uri="{A12FA001-AC4F-418D-AE19-62706E023703}">
                      <ahyp:hlinkClr xmlns:ahyp="http://schemas.microsoft.com/office/drawing/2018/hyperlinkcolor" val="tx"/>
                    </a:ext>
                  </a:extLst>
                </a:hlinkClick>
              </a:rPr>
              <a:t>Select the Best Solution </a:t>
            </a:r>
            <a:r>
              <a:rPr lang="en" b="1">
                <a:solidFill>
                  <a:srgbClr val="9900FF"/>
                </a:solidFill>
                <a:highlight>
                  <a:schemeClr val="lt1"/>
                </a:highlight>
                <a:latin typeface="Calibri"/>
                <a:ea typeface="Calibri"/>
                <a:cs typeface="Calibri"/>
                <a:sym typeface="Calibri"/>
              </a:rPr>
              <a:t> (Feasibility vs. Effectiveness)</a:t>
            </a:r>
            <a:endParaRPr b="1">
              <a:solidFill>
                <a:srgbClr val="9900FF"/>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Clr>
                <a:schemeClr val="dk2"/>
              </a:buClr>
              <a:buSzPct val="78571"/>
              <a:buFont typeface="Arial"/>
              <a:buNone/>
            </a:pPr>
            <a:endParaRPr sz="1400" b="1">
              <a:solidFill>
                <a:srgbClr val="9900FF"/>
              </a:solidFill>
              <a:latin typeface="Catamaran"/>
              <a:ea typeface="Catamaran"/>
              <a:cs typeface="Catamaran"/>
              <a:sym typeface="Catamaran"/>
            </a:endParaRPr>
          </a:p>
          <a:p>
            <a:pPr marL="0" lvl="0" indent="0" algn="l" rtl="0">
              <a:spcBef>
                <a:spcPts val="0"/>
              </a:spcBef>
              <a:spcAft>
                <a:spcPts val="1200"/>
              </a:spcAft>
              <a:buNone/>
            </a:pPr>
            <a:endParaRPr b="1">
              <a:solidFill>
                <a:srgbClr val="9900FF"/>
              </a:solidFill>
            </a:endParaRPr>
          </a:p>
        </p:txBody>
      </p:sp>
      <p:pic>
        <p:nvPicPr>
          <p:cNvPr id="77" name="Google Shape;77;p15"/>
          <p:cNvPicPr preferRelativeResize="0"/>
          <p:nvPr/>
        </p:nvPicPr>
        <p:blipFill>
          <a:blip r:embed="rId9">
            <a:alphaModFix/>
          </a:blip>
          <a:stretch>
            <a:fillRect/>
          </a:stretch>
        </p:blipFill>
        <p:spPr>
          <a:xfrm>
            <a:off x="5964950" y="3024125"/>
            <a:ext cx="3179052" cy="2119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additive="base">
                                        <p:cTn id="11" dur="1000"/>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Problem: Stress in FDA1’s Students</a:t>
            </a:r>
            <a:endParaRPr/>
          </a:p>
        </p:txBody>
      </p:sp>
      <p:sp>
        <p:nvSpPr>
          <p:cNvPr id="83" name="Google Shape;83;p16"/>
          <p:cNvSpPr txBox="1">
            <a:spLocks noGrp="1"/>
          </p:cNvSpPr>
          <p:nvPr>
            <p:ph type="body" idx="1"/>
          </p:nvPr>
        </p:nvSpPr>
        <p:spPr>
          <a:xfrm>
            <a:off x="311700" y="1068425"/>
            <a:ext cx="8520600" cy="34164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00000"/>
              </a:lnSpc>
              <a:spcBef>
                <a:spcPts val="0"/>
              </a:spcBef>
              <a:spcAft>
                <a:spcPts val="0"/>
              </a:spcAft>
              <a:buNone/>
            </a:pPr>
            <a:r>
              <a:rPr lang="en" sz="2400">
                <a:solidFill>
                  <a:srgbClr val="9900FF"/>
                </a:solidFill>
                <a:latin typeface="Chau Philomene One"/>
                <a:ea typeface="Chau Philomene One"/>
                <a:cs typeface="Chau Philomene One"/>
                <a:sym typeface="Chau Philomene One"/>
              </a:rPr>
              <a:t>What can your group do about it? Read the Problems</a:t>
            </a:r>
            <a:r>
              <a:rPr lang="en" sz="2400">
                <a:solidFill>
                  <a:srgbClr val="0000FF"/>
                </a:solidFill>
                <a:latin typeface="Chau Philomene One"/>
                <a:ea typeface="Chau Philomene One"/>
                <a:cs typeface="Chau Philomene One"/>
                <a:sym typeface="Chau Philomene One"/>
              </a:rPr>
              <a:t> :</a:t>
            </a:r>
            <a:endParaRPr sz="2400">
              <a:solidFill>
                <a:srgbClr val="0000FF"/>
              </a:solidFill>
              <a:latin typeface="Chau Philomene One"/>
              <a:ea typeface="Chau Philomene One"/>
              <a:cs typeface="Chau Philomene One"/>
              <a:sym typeface="Chau Philomene One"/>
            </a:endParaRPr>
          </a:p>
          <a:p>
            <a:pPr marL="0" lvl="0" indent="0" algn="ctr" rtl="0">
              <a:lnSpc>
                <a:spcPct val="100000"/>
              </a:lnSpc>
              <a:spcBef>
                <a:spcPts val="0"/>
              </a:spcBef>
              <a:spcAft>
                <a:spcPts val="0"/>
              </a:spcAft>
              <a:buNone/>
            </a:pPr>
            <a:endParaRPr sz="1100" b="1">
              <a:solidFill>
                <a:srgbClr val="6A6A6A"/>
              </a:solidFill>
              <a:highlight>
                <a:srgbClr val="FFFFFF"/>
              </a:highlight>
              <a:latin typeface="Lexend"/>
              <a:ea typeface="Lexend"/>
              <a:cs typeface="Lexend"/>
              <a:sym typeface="Lexend"/>
            </a:endParaRPr>
          </a:p>
          <a:p>
            <a:pPr marL="0" lvl="0" indent="0" algn="ctr" rtl="0">
              <a:lnSpc>
                <a:spcPct val="100000"/>
              </a:lnSpc>
              <a:spcBef>
                <a:spcPts val="0"/>
              </a:spcBef>
              <a:spcAft>
                <a:spcPts val="0"/>
              </a:spcAft>
              <a:buNone/>
            </a:pPr>
            <a:endParaRPr sz="1100" b="1">
              <a:solidFill>
                <a:srgbClr val="6A6A6A"/>
              </a:solidFill>
              <a:highlight>
                <a:srgbClr val="FFFFFF"/>
              </a:highlight>
              <a:latin typeface="Lexend"/>
              <a:ea typeface="Lexend"/>
              <a:cs typeface="Lexend"/>
              <a:sym typeface="Lexend"/>
            </a:endParaRPr>
          </a:p>
          <a:p>
            <a:pPr marL="0" lvl="0" indent="0" algn="ctr" rtl="0">
              <a:lnSpc>
                <a:spcPct val="100000"/>
              </a:lnSpc>
              <a:spcBef>
                <a:spcPts val="0"/>
              </a:spcBef>
              <a:spcAft>
                <a:spcPts val="0"/>
              </a:spcAft>
              <a:buNone/>
            </a:pPr>
            <a:r>
              <a:rPr lang="en" sz="1400" b="1">
                <a:solidFill>
                  <a:srgbClr val="6A6A6A"/>
                </a:solidFill>
                <a:highlight>
                  <a:srgbClr val="FFFFFF"/>
                </a:highlight>
                <a:latin typeface="Lexend"/>
                <a:ea typeface="Lexend"/>
                <a:cs typeface="Lexend"/>
                <a:sym typeface="Lexend"/>
              </a:rPr>
              <a:t>Teenagers, like adults, may experience stress every day and can benefit from learning stress management skills. Most teens experience more stress when they perceive a situation as dangerous, difficult, or painful and they do not have the resources to cope. </a:t>
            </a:r>
            <a:endParaRPr sz="1400" b="1">
              <a:solidFill>
                <a:srgbClr val="6A6A6A"/>
              </a:solidFill>
              <a:highlight>
                <a:srgbClr val="FFFFFF"/>
              </a:highlight>
              <a:latin typeface="Lexend"/>
              <a:ea typeface="Lexend"/>
              <a:cs typeface="Lexend"/>
              <a:sym typeface="Lexend"/>
            </a:endParaRPr>
          </a:p>
          <a:p>
            <a:pPr marL="0" lvl="0" indent="0" algn="ctr" rtl="0">
              <a:lnSpc>
                <a:spcPct val="100000"/>
              </a:lnSpc>
              <a:spcBef>
                <a:spcPts val="0"/>
              </a:spcBef>
              <a:spcAft>
                <a:spcPts val="0"/>
              </a:spcAft>
              <a:buNone/>
            </a:pPr>
            <a:endParaRPr sz="1400" b="1">
              <a:solidFill>
                <a:srgbClr val="6A6A6A"/>
              </a:solidFill>
              <a:highlight>
                <a:srgbClr val="FFFFFF"/>
              </a:highlight>
              <a:latin typeface="Lexend"/>
              <a:ea typeface="Lexend"/>
              <a:cs typeface="Lexend"/>
              <a:sym typeface="Lexend"/>
            </a:endParaRPr>
          </a:p>
          <a:p>
            <a:pPr marL="0" lvl="0" indent="0" algn="ctr" rtl="0">
              <a:lnSpc>
                <a:spcPct val="100000"/>
              </a:lnSpc>
              <a:spcBef>
                <a:spcPts val="0"/>
              </a:spcBef>
              <a:spcAft>
                <a:spcPts val="0"/>
              </a:spcAft>
              <a:buNone/>
            </a:pPr>
            <a:endParaRPr sz="1400" b="1">
              <a:solidFill>
                <a:srgbClr val="6A6A6A"/>
              </a:solidFill>
              <a:highlight>
                <a:srgbClr val="FFFFFF"/>
              </a:highlight>
              <a:latin typeface="Lexend"/>
              <a:ea typeface="Lexend"/>
              <a:cs typeface="Lexend"/>
              <a:sym typeface="Lexend"/>
            </a:endParaRPr>
          </a:p>
          <a:p>
            <a:pPr marL="0" lvl="0" indent="0" algn="ctr" rtl="0">
              <a:lnSpc>
                <a:spcPct val="100000"/>
              </a:lnSpc>
              <a:spcBef>
                <a:spcPts val="0"/>
              </a:spcBef>
              <a:spcAft>
                <a:spcPts val="0"/>
              </a:spcAft>
              <a:buNone/>
            </a:pPr>
            <a:endParaRPr sz="1400" b="1">
              <a:solidFill>
                <a:srgbClr val="6A6A6A"/>
              </a:solidFill>
              <a:highlight>
                <a:srgbClr val="FFFFFF"/>
              </a:highlight>
              <a:latin typeface="Lexend"/>
              <a:ea typeface="Lexend"/>
              <a:cs typeface="Lexend"/>
              <a:sym typeface="Lexend"/>
            </a:endParaRPr>
          </a:p>
          <a:p>
            <a:pPr marL="0" lvl="0" indent="0" algn="l" rtl="0">
              <a:lnSpc>
                <a:spcPct val="100000"/>
              </a:lnSpc>
              <a:spcBef>
                <a:spcPts val="0"/>
              </a:spcBef>
              <a:spcAft>
                <a:spcPts val="0"/>
              </a:spcAft>
              <a:buNone/>
            </a:pPr>
            <a:r>
              <a:rPr lang="en" sz="1400" b="1">
                <a:solidFill>
                  <a:srgbClr val="6A6A6A"/>
                </a:solidFill>
                <a:highlight>
                  <a:srgbClr val="FFFFFF"/>
                </a:highlight>
                <a:latin typeface="Lexend"/>
                <a:ea typeface="Lexend"/>
                <a:cs typeface="Lexend"/>
                <a:sym typeface="Lexend"/>
              </a:rPr>
              <a:t>Some teens become overloaded with stress. When this happens, it can lead to anxiety, withdrawal, aggression, physical illness, or poor coping skills such as drug and/or alcohol use.</a:t>
            </a:r>
            <a:endParaRPr sz="1400" b="1">
              <a:solidFill>
                <a:srgbClr val="6A6A6A"/>
              </a:solidFill>
              <a:highlight>
                <a:srgbClr val="FFFFFF"/>
              </a:highlight>
              <a:latin typeface="Lexend"/>
              <a:ea typeface="Lexend"/>
              <a:cs typeface="Lexend"/>
              <a:sym typeface="Lexend"/>
            </a:endParaRPr>
          </a:p>
          <a:p>
            <a:pPr marL="0" lvl="0" indent="0" algn="l" rtl="0">
              <a:spcBef>
                <a:spcPts val="0"/>
              </a:spcBef>
              <a:spcAft>
                <a:spcPts val="0"/>
              </a:spcAft>
              <a:buNone/>
            </a:pPr>
            <a:endParaRPr sz="1400" b="1">
              <a:solidFill>
                <a:srgbClr val="6A6A6A"/>
              </a:solidFill>
              <a:highlight>
                <a:srgbClr val="FFFFFF"/>
              </a:highlight>
              <a:latin typeface="Lexend"/>
              <a:ea typeface="Lexend"/>
              <a:cs typeface="Lexend"/>
              <a:sym typeface="Lexend"/>
            </a:endParaRPr>
          </a:p>
          <a:p>
            <a:pPr marL="0" lvl="0" indent="0" algn="l" rtl="0">
              <a:spcBef>
                <a:spcPts val="1300"/>
              </a:spcBef>
              <a:spcAft>
                <a:spcPts val="0"/>
              </a:spcAft>
              <a:buNone/>
            </a:pPr>
            <a:r>
              <a:rPr lang="en" sz="1400" b="1">
                <a:solidFill>
                  <a:srgbClr val="6A6A6A"/>
                </a:solidFill>
                <a:highlight>
                  <a:srgbClr val="FFFFFF"/>
                </a:highlight>
                <a:latin typeface="Lexend"/>
                <a:ea typeface="Lexend"/>
                <a:cs typeface="Lexend"/>
                <a:sym typeface="Lexend"/>
              </a:rPr>
              <a:t>When we perceive a situation as difficult or painful, changes occur in our minds and bodies to prepare us to respond to danger. This “fight, flight, or freeze” response includes faster heart and breathing rate, increased blood to muscles of arms and legs, cold or clammy hands and feet, upset stomach and/or a sense of dread.</a:t>
            </a:r>
            <a:endParaRPr sz="1400" b="1">
              <a:solidFill>
                <a:srgbClr val="6A6A6A"/>
              </a:solidFill>
              <a:highlight>
                <a:srgbClr val="FFFFFF"/>
              </a:highlight>
              <a:latin typeface="Lexend"/>
              <a:ea typeface="Lexend"/>
              <a:cs typeface="Lexend"/>
              <a:sym typeface="Lexend"/>
            </a:endParaRPr>
          </a:p>
          <a:p>
            <a:pPr marL="0" lvl="0" indent="0" algn="ctr" rtl="0">
              <a:lnSpc>
                <a:spcPct val="100000"/>
              </a:lnSpc>
              <a:spcBef>
                <a:spcPts val="1300"/>
              </a:spcBef>
              <a:spcAft>
                <a:spcPts val="0"/>
              </a:spcAft>
              <a:buNone/>
            </a:pPr>
            <a:endParaRPr sz="1400" b="1">
              <a:solidFill>
                <a:srgbClr val="6A6A6A"/>
              </a:solidFill>
              <a:highlight>
                <a:srgbClr val="FFFFFF"/>
              </a:highlight>
              <a:latin typeface="Arial"/>
              <a:ea typeface="Arial"/>
              <a:cs typeface="Arial"/>
              <a:sym typeface="Arial"/>
            </a:endParaRPr>
          </a:p>
          <a:p>
            <a:pPr marL="0" lvl="0" indent="0" algn="ctr" rtl="0">
              <a:lnSpc>
                <a:spcPct val="100000"/>
              </a:lnSpc>
              <a:spcBef>
                <a:spcPts val="0"/>
              </a:spcBef>
              <a:spcAft>
                <a:spcPts val="0"/>
              </a:spcAft>
              <a:buNone/>
            </a:pPr>
            <a:endParaRPr sz="1100" b="1">
              <a:solidFill>
                <a:srgbClr val="6A6A6A"/>
              </a:solidFill>
              <a:highlight>
                <a:srgbClr val="FFFFFF"/>
              </a:highlight>
              <a:latin typeface="Arial"/>
              <a:ea typeface="Arial"/>
              <a:cs typeface="Arial"/>
              <a:sym typeface="Arial"/>
            </a:endParaRPr>
          </a:p>
          <a:p>
            <a:pPr marL="0" lvl="0" indent="0" algn="ctr" rtl="0">
              <a:lnSpc>
                <a:spcPct val="100000"/>
              </a:lnSpc>
              <a:spcBef>
                <a:spcPts val="0"/>
              </a:spcBef>
              <a:spcAft>
                <a:spcPts val="0"/>
              </a:spcAft>
              <a:buClr>
                <a:schemeClr val="dk2"/>
              </a:buClr>
              <a:buSzPct val="100000"/>
              <a:buFont typeface="Arial"/>
              <a:buNone/>
            </a:pPr>
            <a:endParaRPr sz="1100" b="1">
              <a:solidFill>
                <a:srgbClr val="6A6A6A"/>
              </a:solidFill>
              <a:highlight>
                <a:srgbClr val="FFFFFF"/>
              </a:highlight>
              <a:latin typeface="Arial"/>
              <a:ea typeface="Arial"/>
              <a:cs typeface="Arial"/>
              <a:sym typeface="Arial"/>
            </a:endParaRPr>
          </a:p>
        </p:txBody>
      </p:sp>
      <p:sp>
        <p:nvSpPr>
          <p:cNvPr id="84" name="Google Shape;84;p16"/>
          <p:cNvSpPr txBox="1"/>
          <p:nvPr/>
        </p:nvSpPr>
        <p:spPr>
          <a:xfrm>
            <a:off x="5732400" y="2816975"/>
            <a:ext cx="3411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sp>
        <p:nvSpPr>
          <p:cNvPr id="85" name="Google Shape;85;p16"/>
          <p:cNvSpPr txBox="1"/>
          <p:nvPr/>
        </p:nvSpPr>
        <p:spPr>
          <a:xfrm>
            <a:off x="4545900" y="2531550"/>
            <a:ext cx="52200" cy="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pic>
        <p:nvPicPr>
          <p:cNvPr id="86" name="Google Shape;86;p16"/>
          <p:cNvPicPr preferRelativeResize="0"/>
          <p:nvPr/>
        </p:nvPicPr>
        <p:blipFill>
          <a:blip r:embed="rId3">
            <a:alphaModFix/>
          </a:blip>
          <a:stretch>
            <a:fillRect/>
          </a:stretch>
        </p:blipFill>
        <p:spPr>
          <a:xfrm>
            <a:off x="6357413" y="3862393"/>
            <a:ext cx="2161575" cy="1145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323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11"/>
              <a:t>Gathering Evidence : </a:t>
            </a:r>
            <a:endParaRPr sz="3111"/>
          </a:p>
        </p:txBody>
      </p:sp>
      <p:sp>
        <p:nvSpPr>
          <p:cNvPr id="92" name="Google Shape;92;p17"/>
          <p:cNvSpPr txBox="1">
            <a:spLocks noGrp="1"/>
          </p:cNvSpPr>
          <p:nvPr>
            <p:ph type="body" idx="1"/>
          </p:nvPr>
        </p:nvSpPr>
        <p:spPr>
          <a:xfrm>
            <a:off x="311700" y="1152475"/>
            <a:ext cx="8520600" cy="3906300"/>
          </a:xfrm>
          <a:prstGeom prst="rect">
            <a:avLst/>
          </a:prstGeom>
        </p:spPr>
        <p:txBody>
          <a:bodyPr spcFirstLastPara="1" wrap="square" lIns="91425" tIns="91425" rIns="91425" bIns="91425" anchor="t" anchorCtr="0">
            <a:normAutofit fontScale="25000" lnSpcReduction="20000"/>
          </a:bodyPr>
          <a:lstStyle/>
          <a:p>
            <a:pPr marL="0" lvl="0" indent="0" algn="l" rtl="0">
              <a:lnSpc>
                <a:spcPct val="176470"/>
              </a:lnSpc>
              <a:spcBef>
                <a:spcPts val="0"/>
              </a:spcBef>
              <a:spcAft>
                <a:spcPts val="0"/>
              </a:spcAft>
              <a:buClr>
                <a:schemeClr val="dk2"/>
              </a:buClr>
              <a:buSzPts val="275"/>
              <a:buFont typeface="Arial"/>
              <a:buNone/>
            </a:pPr>
            <a:r>
              <a:rPr lang="en" sz="4400" b="1">
                <a:solidFill>
                  <a:srgbClr val="212529"/>
                </a:solidFill>
                <a:highlight>
                  <a:srgbClr val="FFFFFF"/>
                </a:highlight>
                <a:latin typeface="Arial"/>
                <a:ea typeface="Arial"/>
                <a:cs typeface="Arial"/>
                <a:sym typeface="Arial"/>
              </a:rPr>
              <a:t>Is School Stress Normal?</a:t>
            </a:r>
            <a:endParaRPr sz="4400" b="1">
              <a:solidFill>
                <a:srgbClr val="212529"/>
              </a:solidFill>
              <a:highlight>
                <a:srgbClr val="FFFFFF"/>
              </a:highlight>
              <a:latin typeface="Arial"/>
              <a:ea typeface="Arial"/>
              <a:cs typeface="Arial"/>
              <a:sym typeface="Arial"/>
            </a:endParaRPr>
          </a:p>
          <a:p>
            <a:pPr marL="0" lvl="0" indent="0" algn="l" rtl="0">
              <a:lnSpc>
                <a:spcPct val="150000"/>
              </a:lnSpc>
              <a:spcBef>
                <a:spcPts val="0"/>
              </a:spcBef>
              <a:spcAft>
                <a:spcPts val="0"/>
              </a:spcAft>
              <a:buClr>
                <a:schemeClr val="dk2"/>
              </a:buClr>
              <a:buSzPts val="275"/>
              <a:buFont typeface="Arial"/>
              <a:buNone/>
            </a:pPr>
            <a:r>
              <a:rPr lang="en" sz="4400" b="1" u="sng">
                <a:solidFill>
                  <a:srgbClr val="0379BF"/>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Stress</a:t>
            </a:r>
            <a:r>
              <a:rPr lang="en" sz="4400" b="1">
                <a:solidFill>
                  <a:schemeClr val="accent1"/>
                </a:solidFill>
                <a:highlight>
                  <a:srgbClr val="FFFFFF"/>
                </a:highlight>
                <a:latin typeface="Arial"/>
                <a:ea typeface="Arial"/>
                <a:cs typeface="Arial"/>
                <a:sym typeface="Arial"/>
              </a:rPr>
              <a:t> is a normal part of everyday life, both in and outside of school. Some</a:t>
            </a:r>
            <a:r>
              <a:rPr lang="en" sz="4400" b="1" u="sng">
                <a:solidFill>
                  <a:srgbClr val="0379BF"/>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 stress </a:t>
            </a:r>
            <a:r>
              <a:rPr lang="en" sz="4400" b="1">
                <a:solidFill>
                  <a:schemeClr val="accent1"/>
                </a:solidFill>
                <a:highlight>
                  <a:srgbClr val="FFFFFF"/>
                </a:highlight>
                <a:latin typeface="Arial"/>
                <a:ea typeface="Arial"/>
                <a:cs typeface="Arial"/>
                <a:sym typeface="Arial"/>
              </a:rPr>
              <a:t>is good — it motivates us to do our best and meet the challenges ahead. However, negative stress — known scientifically as distress — is usually felt when it feels like we don’t have the means or abilities to face a conflict. This feeling can be overwhelming and hard to work through. </a:t>
            </a:r>
            <a:endParaRPr sz="4400" b="1">
              <a:solidFill>
                <a:schemeClr val="accent1"/>
              </a:solidFill>
              <a:highlight>
                <a:srgbClr val="FFFFFF"/>
              </a:highlight>
              <a:latin typeface="Arial"/>
              <a:ea typeface="Arial"/>
              <a:cs typeface="Arial"/>
              <a:sym typeface="Arial"/>
            </a:endParaRPr>
          </a:p>
          <a:p>
            <a:pPr marL="0" lvl="0" indent="0" algn="l" rtl="0">
              <a:lnSpc>
                <a:spcPct val="150000"/>
              </a:lnSpc>
              <a:spcBef>
                <a:spcPts val="0"/>
              </a:spcBef>
              <a:spcAft>
                <a:spcPts val="0"/>
              </a:spcAft>
              <a:buClr>
                <a:schemeClr val="dk2"/>
              </a:buClr>
              <a:buSzPts val="275"/>
              <a:buFont typeface="Arial"/>
              <a:buNone/>
            </a:pPr>
            <a:r>
              <a:rPr lang="en" sz="4400" b="1">
                <a:solidFill>
                  <a:schemeClr val="accent1"/>
                </a:solidFill>
                <a:highlight>
                  <a:srgbClr val="FFFFFF"/>
                </a:highlight>
                <a:latin typeface="Arial"/>
                <a:ea typeface="Arial"/>
                <a:cs typeface="Arial"/>
                <a:sym typeface="Arial"/>
              </a:rPr>
              <a:t>School stress is normal and experienced by many students. </a:t>
            </a:r>
            <a:r>
              <a:rPr lang="en" sz="4400" b="1" i="1" u="sng">
                <a:solidFill>
                  <a:schemeClr val="accent1"/>
                </a:solidFill>
                <a:highlight>
                  <a:srgbClr val="FFFFFF"/>
                </a:highlight>
                <a:latin typeface="Arial"/>
                <a:ea typeface="Arial"/>
                <a:cs typeface="Arial"/>
                <a:sym typeface="Arial"/>
              </a:rPr>
              <a:t>According to </a:t>
            </a:r>
            <a:r>
              <a:rPr lang="en" sz="4400" b="1" i="1" u="sng">
                <a:solidFill>
                  <a:srgbClr val="0379BF"/>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a study</a:t>
            </a:r>
            <a:r>
              <a:rPr lang="en" sz="4400" b="1" i="1" u="sng">
                <a:solidFill>
                  <a:schemeClr val="accent1"/>
                </a:solidFill>
                <a:highlight>
                  <a:srgbClr val="FFFFFF"/>
                </a:highlight>
                <a:latin typeface="Arial"/>
                <a:ea typeface="Arial"/>
                <a:cs typeface="Arial"/>
                <a:sym typeface="Arial"/>
              </a:rPr>
              <a:t> by NYU, 49% of students experience stress caused by school on a daily basis. </a:t>
            </a:r>
            <a:endParaRPr sz="4400" b="1" i="1" u="sng">
              <a:solidFill>
                <a:schemeClr val="accent1"/>
              </a:solidFill>
              <a:highlight>
                <a:srgbClr val="FFFFFF"/>
              </a:highlight>
              <a:latin typeface="Arial"/>
              <a:ea typeface="Arial"/>
              <a:cs typeface="Arial"/>
              <a:sym typeface="Arial"/>
            </a:endParaRPr>
          </a:p>
          <a:p>
            <a:pPr marL="0" lvl="0" indent="0" algn="l" rtl="0">
              <a:lnSpc>
                <a:spcPct val="150000"/>
              </a:lnSpc>
              <a:spcBef>
                <a:spcPts val="0"/>
              </a:spcBef>
              <a:spcAft>
                <a:spcPts val="0"/>
              </a:spcAft>
              <a:buClr>
                <a:schemeClr val="dk2"/>
              </a:buClr>
              <a:buSzPts val="275"/>
              <a:buFont typeface="Arial"/>
              <a:buNone/>
            </a:pPr>
            <a:r>
              <a:rPr lang="en" sz="4400" b="1">
                <a:solidFill>
                  <a:schemeClr val="accent1"/>
                </a:solidFill>
                <a:highlight>
                  <a:srgbClr val="FFFFFF"/>
                </a:highlight>
                <a:latin typeface="Arial"/>
                <a:ea typeface="Arial"/>
                <a:cs typeface="Arial"/>
                <a:sym typeface="Arial"/>
              </a:rPr>
              <a:t>Below are some of the most common stressors in school:</a:t>
            </a:r>
            <a:endParaRPr sz="4400" b="1">
              <a:solidFill>
                <a:schemeClr val="accent1"/>
              </a:solidFill>
              <a:highlight>
                <a:srgbClr val="FFFFFF"/>
              </a:highlight>
              <a:latin typeface="Arial"/>
              <a:ea typeface="Arial"/>
              <a:cs typeface="Arial"/>
              <a:sym typeface="Arial"/>
            </a:endParaRPr>
          </a:p>
          <a:p>
            <a:pPr marL="749300" lvl="0" indent="-298450" algn="l" rtl="0">
              <a:lnSpc>
                <a:spcPct val="175000"/>
              </a:lnSpc>
              <a:spcBef>
                <a:spcPts val="0"/>
              </a:spcBef>
              <a:spcAft>
                <a:spcPts val="0"/>
              </a:spcAft>
              <a:buClr>
                <a:schemeClr val="accent1"/>
              </a:buClr>
              <a:buSzPct val="100000"/>
              <a:buFont typeface="Arial"/>
              <a:buChar char="●"/>
            </a:pPr>
            <a:r>
              <a:rPr lang="en" sz="4400" b="1">
                <a:solidFill>
                  <a:schemeClr val="accent1"/>
                </a:solidFill>
                <a:highlight>
                  <a:srgbClr val="FFFFFF"/>
                </a:highlight>
                <a:latin typeface="Arial"/>
                <a:ea typeface="Arial"/>
                <a:cs typeface="Arial"/>
                <a:sym typeface="Arial"/>
              </a:rPr>
              <a:t>Navigating social lives</a:t>
            </a:r>
            <a:endParaRPr sz="4400" b="1">
              <a:solidFill>
                <a:schemeClr val="accent1"/>
              </a:solidFill>
              <a:highlight>
                <a:srgbClr val="FFFFFF"/>
              </a:highlight>
              <a:latin typeface="Arial"/>
              <a:ea typeface="Arial"/>
              <a:cs typeface="Arial"/>
              <a:sym typeface="Arial"/>
            </a:endParaRPr>
          </a:p>
          <a:p>
            <a:pPr marL="749300" lvl="0" indent="-298450" algn="l" rtl="0">
              <a:lnSpc>
                <a:spcPct val="175000"/>
              </a:lnSpc>
              <a:spcBef>
                <a:spcPts val="0"/>
              </a:spcBef>
              <a:spcAft>
                <a:spcPts val="0"/>
              </a:spcAft>
              <a:buClr>
                <a:schemeClr val="accent1"/>
              </a:buClr>
              <a:buSzPct val="100000"/>
              <a:buFont typeface="Arial"/>
              <a:buChar char="●"/>
            </a:pPr>
            <a:r>
              <a:rPr lang="en" sz="4400" b="1">
                <a:solidFill>
                  <a:schemeClr val="accent1"/>
                </a:solidFill>
                <a:highlight>
                  <a:srgbClr val="FFFFFF"/>
                </a:highlight>
                <a:latin typeface="Arial"/>
                <a:ea typeface="Arial"/>
                <a:cs typeface="Arial"/>
                <a:sym typeface="Arial"/>
              </a:rPr>
              <a:t>Adjusting to routine changes and transitions</a:t>
            </a:r>
            <a:endParaRPr sz="4400" b="1">
              <a:solidFill>
                <a:schemeClr val="accent1"/>
              </a:solidFill>
              <a:highlight>
                <a:srgbClr val="FFFFFF"/>
              </a:highlight>
              <a:latin typeface="Arial"/>
              <a:ea typeface="Arial"/>
              <a:cs typeface="Arial"/>
              <a:sym typeface="Arial"/>
            </a:endParaRPr>
          </a:p>
          <a:p>
            <a:pPr marL="749300" lvl="0" indent="-298450" algn="l" rtl="0">
              <a:lnSpc>
                <a:spcPct val="175000"/>
              </a:lnSpc>
              <a:spcBef>
                <a:spcPts val="0"/>
              </a:spcBef>
              <a:spcAft>
                <a:spcPts val="0"/>
              </a:spcAft>
              <a:buClr>
                <a:schemeClr val="accent1"/>
              </a:buClr>
              <a:buSzPct val="100000"/>
              <a:buFont typeface="Arial"/>
              <a:buChar char="●"/>
            </a:pPr>
            <a:r>
              <a:rPr lang="en" sz="4400" b="1">
                <a:solidFill>
                  <a:schemeClr val="accent1"/>
                </a:solidFill>
                <a:highlight>
                  <a:srgbClr val="FFFFFF"/>
                </a:highlight>
                <a:latin typeface="Arial"/>
                <a:ea typeface="Arial"/>
                <a:cs typeface="Arial"/>
                <a:sym typeface="Arial"/>
              </a:rPr>
              <a:t>Pressure to be successful</a:t>
            </a:r>
            <a:endParaRPr sz="4400" b="1">
              <a:solidFill>
                <a:schemeClr val="accent1"/>
              </a:solidFill>
              <a:highlight>
                <a:srgbClr val="FFFFFF"/>
              </a:highlight>
              <a:latin typeface="Arial"/>
              <a:ea typeface="Arial"/>
              <a:cs typeface="Arial"/>
              <a:sym typeface="Arial"/>
            </a:endParaRPr>
          </a:p>
          <a:p>
            <a:pPr marL="749300" lvl="0" indent="-298450" algn="l" rtl="0">
              <a:lnSpc>
                <a:spcPct val="175000"/>
              </a:lnSpc>
              <a:spcBef>
                <a:spcPts val="0"/>
              </a:spcBef>
              <a:spcAft>
                <a:spcPts val="0"/>
              </a:spcAft>
              <a:buClr>
                <a:schemeClr val="accent1"/>
              </a:buClr>
              <a:buSzPct val="100000"/>
              <a:buFont typeface="Arial"/>
              <a:buChar char="●"/>
            </a:pPr>
            <a:r>
              <a:rPr lang="en" sz="4400" b="1">
                <a:solidFill>
                  <a:schemeClr val="accent1"/>
                </a:solidFill>
                <a:highlight>
                  <a:srgbClr val="FFFFFF"/>
                </a:highlight>
                <a:latin typeface="Arial"/>
                <a:ea typeface="Arial"/>
                <a:cs typeface="Arial"/>
                <a:sym typeface="Arial"/>
              </a:rPr>
              <a:t>Finding or identifying support systems</a:t>
            </a:r>
            <a:endParaRPr sz="4400" b="1">
              <a:solidFill>
                <a:schemeClr val="accent1"/>
              </a:solidFill>
              <a:highlight>
                <a:srgbClr val="FFFFFF"/>
              </a:highlight>
              <a:latin typeface="Arial"/>
              <a:ea typeface="Arial"/>
              <a:cs typeface="Arial"/>
              <a:sym typeface="Arial"/>
            </a:endParaRPr>
          </a:p>
          <a:p>
            <a:pPr marL="749300" lvl="0" indent="-298450" algn="l" rtl="0">
              <a:lnSpc>
                <a:spcPct val="175000"/>
              </a:lnSpc>
              <a:spcBef>
                <a:spcPts val="0"/>
              </a:spcBef>
              <a:spcAft>
                <a:spcPts val="0"/>
              </a:spcAft>
              <a:buClr>
                <a:schemeClr val="accent1"/>
              </a:buClr>
              <a:buSzPct val="100000"/>
              <a:buFont typeface="Arial"/>
              <a:buChar char="●"/>
            </a:pPr>
            <a:r>
              <a:rPr lang="en" sz="4400" b="1">
                <a:solidFill>
                  <a:schemeClr val="accent1"/>
                </a:solidFill>
                <a:highlight>
                  <a:srgbClr val="FFFFFF"/>
                </a:highlight>
                <a:latin typeface="Arial"/>
                <a:ea typeface="Arial"/>
                <a:cs typeface="Arial"/>
                <a:sym typeface="Arial"/>
              </a:rPr>
              <a:t>Time management  </a:t>
            </a:r>
            <a:endParaRPr sz="4400" b="1">
              <a:solidFill>
                <a:schemeClr val="accent1"/>
              </a:solidFill>
              <a:highlight>
                <a:srgbClr val="FFFFFF"/>
              </a:highlight>
              <a:latin typeface="Nunito"/>
              <a:ea typeface="Nunito"/>
              <a:cs typeface="Nunito"/>
              <a:sym typeface="Nunito"/>
            </a:endParaRPr>
          </a:p>
          <a:p>
            <a:pPr marL="0" lvl="0" indent="0" algn="l" rtl="0">
              <a:lnSpc>
                <a:spcPct val="175000"/>
              </a:lnSpc>
              <a:spcBef>
                <a:spcPts val="900"/>
              </a:spcBef>
              <a:spcAft>
                <a:spcPts val="900"/>
              </a:spcAft>
              <a:buNone/>
            </a:pPr>
            <a:r>
              <a:rPr lang="en" sz="4400" b="1">
                <a:solidFill>
                  <a:schemeClr val="accent1"/>
                </a:solidFill>
                <a:highlight>
                  <a:srgbClr val="FFFFFF"/>
                </a:highlight>
                <a:latin typeface="Arial"/>
                <a:ea typeface="Arial"/>
                <a:cs typeface="Arial"/>
                <a:sym typeface="Arial"/>
              </a:rPr>
              <a:t>Click Article : https://thriveworks.com/help-with/stress/why-is-school-so-stressful/#:~:text=One%20study%20found%20that%20low,esteem%2C%20another%20gateway%20to%20depression.</a:t>
            </a:r>
            <a:endParaRPr/>
          </a:p>
        </p:txBody>
      </p:sp>
      <p:pic>
        <p:nvPicPr>
          <p:cNvPr id="93" name="Google Shape;93;p17"/>
          <p:cNvPicPr preferRelativeResize="0"/>
          <p:nvPr/>
        </p:nvPicPr>
        <p:blipFill>
          <a:blip r:embed="rId6">
            <a:alphaModFix/>
          </a:blip>
          <a:stretch>
            <a:fillRect/>
          </a:stretch>
        </p:blipFill>
        <p:spPr>
          <a:xfrm>
            <a:off x="5105596" y="2438400"/>
            <a:ext cx="2826501" cy="1858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6234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Clr>
                <a:schemeClr val="dk2"/>
              </a:buClr>
              <a:buSzPct val="40740"/>
              <a:buFont typeface="Arial"/>
              <a:buNone/>
            </a:pPr>
            <a:r>
              <a:rPr lang="en" sz="2700" b="0">
                <a:solidFill>
                  <a:srgbClr val="FF0000"/>
                </a:solidFill>
                <a:latin typeface="Catamaran"/>
                <a:ea typeface="Catamaran"/>
                <a:cs typeface="Catamaran"/>
                <a:sym typeface="Catamaran"/>
              </a:rPr>
              <a:t>   </a:t>
            </a:r>
            <a:r>
              <a:rPr lang="en" sz="2700">
                <a:solidFill>
                  <a:srgbClr val="212529"/>
                </a:solidFill>
                <a:latin typeface="Catamaran"/>
                <a:ea typeface="Catamaran"/>
                <a:cs typeface="Catamaran"/>
                <a:sym typeface="Catamaran"/>
              </a:rPr>
              <a:t>    Identifying the causes :</a:t>
            </a:r>
            <a:endParaRPr>
              <a:solidFill>
                <a:srgbClr val="212529"/>
              </a:solidFill>
            </a:endParaRPr>
          </a:p>
        </p:txBody>
      </p:sp>
      <p:sp>
        <p:nvSpPr>
          <p:cNvPr id="99" name="Google Shape;99;p18"/>
          <p:cNvSpPr txBox="1">
            <a:spLocks noGrp="1"/>
          </p:cNvSpPr>
          <p:nvPr>
            <p:ph type="body" idx="1"/>
          </p:nvPr>
        </p:nvSpPr>
        <p:spPr>
          <a:xfrm>
            <a:off x="311700" y="106842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lnSpc>
                <a:spcPct val="150000"/>
              </a:lnSpc>
              <a:spcBef>
                <a:spcPts val="0"/>
              </a:spcBef>
              <a:spcAft>
                <a:spcPts val="0"/>
              </a:spcAft>
              <a:buClr>
                <a:schemeClr val="dk2"/>
              </a:buClr>
              <a:buSzPct val="78571"/>
              <a:buFont typeface="Arial"/>
              <a:buNone/>
            </a:pPr>
            <a:r>
              <a:rPr lang="en" sz="1400" b="1">
                <a:solidFill>
                  <a:schemeClr val="accent1"/>
                </a:solidFill>
                <a:highlight>
                  <a:srgbClr val="FFFFFF"/>
                </a:highlight>
                <a:latin typeface="Arial"/>
                <a:ea typeface="Arial"/>
                <a:cs typeface="Arial"/>
                <a:sym typeface="Arial"/>
              </a:rPr>
              <a:t>School also presents a variety of demands that can feel difficult to meet. Some possible stress-causing demands are:</a:t>
            </a:r>
            <a:endParaRPr sz="1400"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Preparing for quizzes and upcoming tests</a:t>
            </a:r>
            <a:endParaRPr sz="1400"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Forming relationships</a:t>
            </a:r>
            <a:endParaRPr sz="1400"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Adhering to schedules</a:t>
            </a:r>
            <a:endParaRPr sz="1508"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Complying to the requests of teachers </a:t>
            </a:r>
            <a:endParaRPr sz="1400"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Completing homework assignments</a:t>
            </a:r>
            <a:endParaRPr sz="1400" b="1">
              <a:solidFill>
                <a:schemeClr val="accent1"/>
              </a:solidFill>
              <a:highlight>
                <a:srgbClr val="FFFFFF"/>
              </a:highlight>
              <a:latin typeface="Arial"/>
              <a:ea typeface="Arial"/>
              <a:cs typeface="Arial"/>
              <a:sym typeface="Arial"/>
            </a:endParaRPr>
          </a:p>
          <a:p>
            <a:pPr marL="749300" lvl="0" indent="-310832" algn="l" rtl="0">
              <a:lnSpc>
                <a:spcPct val="175000"/>
              </a:lnSpc>
              <a:spcBef>
                <a:spcPts val="0"/>
              </a:spcBef>
              <a:spcAft>
                <a:spcPts val="0"/>
              </a:spcAft>
              <a:buClr>
                <a:schemeClr val="accent1"/>
              </a:buClr>
              <a:buSzPct val="100000"/>
              <a:buFont typeface="Arial"/>
              <a:buChar char="●"/>
            </a:pPr>
            <a:r>
              <a:rPr lang="en" sz="1400" b="1">
                <a:solidFill>
                  <a:schemeClr val="accent1"/>
                </a:solidFill>
                <a:highlight>
                  <a:srgbClr val="FFFFFF"/>
                </a:highlight>
                <a:latin typeface="Arial"/>
                <a:ea typeface="Arial"/>
                <a:cs typeface="Arial"/>
                <a:sym typeface="Arial"/>
              </a:rPr>
              <a:t>Getting good grades</a:t>
            </a:r>
            <a:endParaRPr sz="1400" b="1">
              <a:solidFill>
                <a:schemeClr val="accent1"/>
              </a:solidFill>
              <a:highlight>
                <a:srgbClr val="FFFFFF"/>
              </a:highlight>
              <a:latin typeface="Arial"/>
              <a:ea typeface="Arial"/>
              <a:cs typeface="Arial"/>
              <a:sym typeface="Arial"/>
            </a:endParaRPr>
          </a:p>
          <a:p>
            <a:pPr marL="0" lvl="0" indent="0" algn="l" rtl="0">
              <a:spcBef>
                <a:spcPts val="900"/>
              </a:spcBef>
              <a:spcAft>
                <a:spcPts val="1200"/>
              </a:spcAft>
              <a:buNone/>
            </a:pPr>
            <a:r>
              <a:rPr lang="en" sz="1500" b="1">
                <a:solidFill>
                  <a:srgbClr val="202124"/>
                </a:solidFill>
                <a:highlight>
                  <a:srgbClr val="FFFFFF"/>
                </a:highlight>
                <a:latin typeface="Roboto"/>
                <a:ea typeface="Roboto"/>
                <a:cs typeface="Roboto"/>
                <a:sym typeface="Roboto"/>
              </a:rPr>
              <a:t>Students completed daily surveys asking about the stress they experienced, and daily saliva samples were collected to measure their cortisol levels. </a:t>
            </a:r>
            <a:r>
              <a:rPr lang="en" sz="1500" b="1">
                <a:solidFill>
                  <a:srgbClr val="040C28"/>
                </a:solidFill>
                <a:latin typeface="Roboto"/>
                <a:ea typeface="Roboto"/>
                <a:cs typeface="Roboto"/>
                <a:sym typeface="Roboto"/>
              </a:rPr>
              <a:t>A majority of these students—68 percent—experienced a drop in grades in the first semester and reported feeling stressed as a result.</a:t>
            </a:r>
            <a:endParaRPr b="1"/>
          </a:p>
        </p:txBody>
      </p:sp>
      <p:pic>
        <p:nvPicPr>
          <p:cNvPr id="100" name="Google Shape;100;p18"/>
          <p:cNvPicPr preferRelativeResize="0"/>
          <p:nvPr/>
        </p:nvPicPr>
        <p:blipFill>
          <a:blip r:embed="rId3">
            <a:alphaModFix/>
          </a:blip>
          <a:stretch>
            <a:fillRect/>
          </a:stretch>
        </p:blipFill>
        <p:spPr>
          <a:xfrm>
            <a:off x="4925948" y="1435100"/>
            <a:ext cx="3058149" cy="2036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616300" cy="1134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44000"/>
              <a:buFont typeface="Arial"/>
              <a:buNone/>
            </a:pPr>
            <a:r>
              <a:rPr lang="en" sz="2500">
                <a:solidFill>
                  <a:schemeClr val="dk1"/>
                </a:solidFill>
                <a:latin typeface="Catamaran"/>
                <a:ea typeface="Catamaran"/>
                <a:cs typeface="Catamaran"/>
                <a:sym typeface="Catamaran"/>
              </a:rPr>
              <a:t>Evaluating an Existing Policy : </a:t>
            </a:r>
            <a:r>
              <a:rPr lang="en" sz="2500">
                <a:solidFill>
                  <a:srgbClr val="0000FF"/>
                </a:solidFill>
                <a:latin typeface="Catamaran"/>
                <a:ea typeface="Catamaran"/>
                <a:cs typeface="Catamaran"/>
                <a:sym typeface="Catamaran"/>
              </a:rPr>
              <a:t>Click</a:t>
            </a:r>
            <a:r>
              <a:rPr lang="en" sz="2500">
                <a:solidFill>
                  <a:srgbClr val="FF0000"/>
                </a:solidFill>
                <a:latin typeface="Catamaran"/>
                <a:ea typeface="Catamaran"/>
                <a:cs typeface="Catamaran"/>
                <a:sym typeface="Catamaran"/>
              </a:rPr>
              <a:t> </a:t>
            </a:r>
            <a:r>
              <a:rPr lang="en" sz="2500">
                <a:latin typeface="Catamaran"/>
                <a:ea typeface="Catamaran"/>
                <a:cs typeface="Catamaran"/>
                <a:sym typeface="Catamaran"/>
              </a:rPr>
              <a:t>bold</a:t>
            </a:r>
            <a:r>
              <a:rPr lang="en" sz="2500">
                <a:solidFill>
                  <a:srgbClr val="FF0000"/>
                </a:solidFill>
                <a:latin typeface="Catamaran"/>
                <a:ea typeface="Catamaran"/>
                <a:cs typeface="Catamaran"/>
                <a:sym typeface="Catamaran"/>
              </a:rPr>
              <a:t> </a:t>
            </a:r>
            <a:r>
              <a:rPr lang="en" sz="2500">
                <a:solidFill>
                  <a:srgbClr val="0000FF"/>
                </a:solidFill>
                <a:latin typeface="Catamaran"/>
                <a:ea typeface="Catamaran"/>
                <a:cs typeface="Catamaran"/>
                <a:sym typeface="Catamaran"/>
              </a:rPr>
              <a:t>link for laws</a:t>
            </a:r>
            <a:r>
              <a:rPr lang="en" sz="2500">
                <a:solidFill>
                  <a:srgbClr val="FF0000"/>
                </a:solidFill>
                <a:latin typeface="Catamaran"/>
                <a:ea typeface="Catamaran"/>
                <a:cs typeface="Catamaran"/>
                <a:sym typeface="Catamaran"/>
              </a:rPr>
              <a:t> </a:t>
            </a:r>
            <a:r>
              <a:rPr lang="en" sz="2500">
                <a:solidFill>
                  <a:srgbClr val="0000FF"/>
                </a:solidFill>
                <a:latin typeface="Catamaran"/>
                <a:ea typeface="Catamaran"/>
                <a:cs typeface="Catamaran"/>
                <a:sym typeface="Catamaran"/>
              </a:rPr>
              <a:t> </a:t>
            </a:r>
            <a:r>
              <a:rPr lang="en" sz="2100">
                <a:solidFill>
                  <a:schemeClr val="accent3"/>
                </a:solidFill>
                <a:latin typeface="Catamaran"/>
                <a:ea typeface="Catamaran"/>
                <a:cs typeface="Catamaran"/>
                <a:sym typeface="Catamaran"/>
              </a:rPr>
              <a:t>( Your group can read then have accountable talk, and recorder write down key facts</a:t>
            </a:r>
            <a:r>
              <a:rPr lang="en" sz="2500">
                <a:solidFill>
                  <a:schemeClr val="accent3"/>
                </a:solidFill>
                <a:latin typeface="Catamaran"/>
                <a:ea typeface="Catamaran"/>
                <a:cs typeface="Catamaran"/>
                <a:sym typeface="Catamaran"/>
              </a:rPr>
              <a:t> )</a:t>
            </a:r>
            <a:endParaRPr>
              <a:solidFill>
                <a:schemeClr val="accent3"/>
              </a:solidFill>
            </a:endParaRPr>
          </a:p>
        </p:txBody>
      </p:sp>
      <p:sp>
        <p:nvSpPr>
          <p:cNvPr id="106" name="Google Shape;106;p19"/>
          <p:cNvSpPr txBox="1">
            <a:spLocks noGrp="1"/>
          </p:cNvSpPr>
          <p:nvPr>
            <p:ph type="body" idx="1"/>
          </p:nvPr>
        </p:nvSpPr>
        <p:spPr>
          <a:xfrm>
            <a:off x="311700" y="1363125"/>
            <a:ext cx="8520600" cy="320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solidFill>
                  <a:schemeClr val="hlink"/>
                </a:solidFill>
                <a:hlinkClick r:id="rId3"/>
              </a:rPr>
              <a:t>https://www.today.com/health/today-analysis-more-states-requiring-mental-health-education-law-t162822</a:t>
            </a:r>
            <a:endParaRPr b="1"/>
          </a:p>
          <a:p>
            <a:pPr marL="0" lvl="0" indent="0" algn="l" rtl="0">
              <a:spcBef>
                <a:spcPts val="1200"/>
              </a:spcBef>
              <a:spcAft>
                <a:spcPts val="0"/>
              </a:spcAft>
              <a:buNone/>
            </a:pPr>
            <a:r>
              <a:rPr lang="en" b="1"/>
              <a:t>https://www.ncsl.org/state-legislatures-news/details/student-mental-health-emerges-as-focus-of-education-bills-in-2022</a:t>
            </a:r>
            <a:endParaRPr b="1"/>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7" name="Google Shape;107;p19"/>
          <p:cNvPicPr preferRelativeResize="0"/>
          <p:nvPr/>
        </p:nvPicPr>
        <p:blipFill>
          <a:blip r:embed="rId4">
            <a:alphaModFix/>
          </a:blip>
          <a:stretch>
            <a:fillRect/>
          </a:stretch>
        </p:blipFill>
        <p:spPr>
          <a:xfrm>
            <a:off x="4572000" y="2726500"/>
            <a:ext cx="4114800" cy="2175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121200" y="406925"/>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a:solidFill>
                  <a:schemeClr val="accent1"/>
                </a:solidFill>
                <a:latin typeface="Arial"/>
                <a:ea typeface="Arial"/>
                <a:cs typeface="Arial"/>
                <a:sym typeface="Arial"/>
              </a:rPr>
              <a:t>Developing Solutions:</a:t>
            </a:r>
            <a:endParaRPr>
              <a:solidFill>
                <a:schemeClr val="accent1"/>
              </a:solidFill>
            </a:endParaRPr>
          </a:p>
        </p:txBody>
      </p:sp>
      <p:sp>
        <p:nvSpPr>
          <p:cNvPr id="113" name="Google Shape;113;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100" b="1">
                <a:solidFill>
                  <a:srgbClr val="000000"/>
                </a:solidFill>
                <a:latin typeface="Catamaran"/>
                <a:ea typeface="Catamaran"/>
                <a:cs typeface="Catamaran"/>
                <a:sym typeface="Catamaran"/>
              </a:rPr>
              <a:t>                            </a:t>
            </a:r>
            <a:endParaRPr sz="21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r>
              <a:rPr lang="en" sz="2100" b="1">
                <a:solidFill>
                  <a:srgbClr val="000000"/>
                </a:solidFill>
                <a:latin typeface="Catamaran"/>
                <a:ea typeface="Catamaran"/>
                <a:cs typeface="Catamaran"/>
                <a:sym typeface="Catamaran"/>
              </a:rPr>
              <a:t>Feasibility :HIGH </a:t>
            </a:r>
            <a:r>
              <a:rPr lang="en" sz="1400" b="1">
                <a:solidFill>
                  <a:srgbClr val="000000"/>
                </a:solidFill>
                <a:latin typeface="Catamaran"/>
                <a:ea typeface="Catamaran"/>
                <a:cs typeface="Catamaran"/>
                <a:sym typeface="Catamaran"/>
              </a:rPr>
              <a:t>-Take care of yourself: Prioritize sleep. Eat nutritious food each day. Get some exercise. Improving these health habits alone can go a long way to mitigating your stress.</a:t>
            </a:r>
            <a:endParaRPr sz="14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endParaRPr sz="14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r>
              <a:rPr lang="en" b="1">
                <a:solidFill>
                  <a:srgbClr val="000000"/>
                </a:solidFill>
                <a:latin typeface="Catamaran"/>
                <a:ea typeface="Catamaran"/>
                <a:cs typeface="Catamaran"/>
                <a:sym typeface="Catamaran"/>
              </a:rPr>
              <a:t>MEDIUM:   </a:t>
            </a:r>
            <a:r>
              <a:rPr lang="en" sz="1400" b="1">
                <a:solidFill>
                  <a:srgbClr val="000000"/>
                </a:solidFill>
                <a:latin typeface="Catamaran"/>
                <a:ea typeface="Catamaran"/>
                <a:cs typeface="Catamaran"/>
                <a:sym typeface="Catamaran"/>
              </a:rPr>
              <a:t>Connect with others: Those with strong social support networks (friends, family, teammates, etc.) report less stress and overall higher levels of mental health and well-being.</a:t>
            </a:r>
            <a:endParaRPr sz="21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endParaRPr sz="210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None/>
            </a:pPr>
            <a:r>
              <a:rPr lang="en" sz="1900" b="1">
                <a:solidFill>
                  <a:srgbClr val="000000"/>
                </a:solidFill>
                <a:latin typeface="Arial"/>
                <a:ea typeface="Arial"/>
                <a:cs typeface="Arial"/>
                <a:sym typeface="Arial"/>
              </a:rPr>
              <a:t>Effectiveness:</a:t>
            </a:r>
            <a:endParaRPr sz="19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25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250" b="1">
                <a:solidFill>
                  <a:srgbClr val="000000"/>
                </a:solidFill>
                <a:latin typeface="Arial"/>
                <a:ea typeface="Arial"/>
                <a:cs typeface="Arial"/>
                <a:sym typeface="Arial"/>
              </a:rPr>
              <a:t>LOW: </a:t>
            </a:r>
            <a:endParaRPr sz="125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250" b="1">
                <a:solidFill>
                  <a:srgbClr val="000000"/>
                </a:solidFill>
                <a:latin typeface="Arial"/>
                <a:ea typeface="Arial"/>
                <a:cs typeface="Arial"/>
                <a:sym typeface="Arial"/>
              </a:rPr>
              <a:t>Refuse to play the stress game: Remember that stress carried for too long diminishes your quality of life, so aspire to be organized and include breaks for fun and connection in your time management plan.</a:t>
            </a:r>
            <a:endParaRPr sz="125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250" b="1">
              <a:solidFill>
                <a:srgbClr val="000000"/>
              </a:solidFill>
              <a:latin typeface="Catamaran"/>
              <a:ea typeface="Catamaran"/>
              <a:cs typeface="Catamaran"/>
              <a:sym typeface="Catamaran"/>
            </a:endParaRPr>
          </a:p>
          <a:p>
            <a:pPr marL="0" lvl="0" indent="0" algn="l" rtl="0">
              <a:lnSpc>
                <a:spcPct val="100000"/>
              </a:lnSpc>
              <a:spcBef>
                <a:spcPts val="0"/>
              </a:spcBef>
              <a:spcAft>
                <a:spcPts val="0"/>
              </a:spcAft>
              <a:buClr>
                <a:schemeClr val="dk2"/>
              </a:buClr>
              <a:buSzPts val="1100"/>
              <a:buFont typeface="Arial"/>
              <a:buNone/>
            </a:pPr>
            <a:endParaRPr sz="1250"/>
          </a:p>
        </p:txBody>
      </p:sp>
      <p:sp>
        <p:nvSpPr>
          <p:cNvPr id="114" name="Google Shape;114;p20"/>
          <p:cNvSpPr txBox="1"/>
          <p:nvPr/>
        </p:nvSpPr>
        <p:spPr>
          <a:xfrm>
            <a:off x="3352800" y="893225"/>
            <a:ext cx="579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Source Sans Pro"/>
              <a:ea typeface="Source Sans Pro"/>
              <a:cs typeface="Source Sans Pro"/>
              <a:sym typeface="Source Sans Pro"/>
            </a:endParaRPr>
          </a:p>
        </p:txBody>
      </p:sp>
      <p:pic>
        <p:nvPicPr>
          <p:cNvPr id="115" name="Google Shape;115;p20"/>
          <p:cNvPicPr preferRelativeResize="0"/>
          <p:nvPr/>
        </p:nvPicPr>
        <p:blipFill>
          <a:blip r:embed="rId3">
            <a:alphaModFix/>
          </a:blip>
          <a:stretch>
            <a:fillRect/>
          </a:stretch>
        </p:blipFill>
        <p:spPr>
          <a:xfrm>
            <a:off x="3810000" y="118025"/>
            <a:ext cx="1841500" cy="1462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Develop New Solutions</a:t>
            </a:r>
            <a:endParaRPr/>
          </a:p>
        </p:txBody>
      </p:sp>
      <p:sp>
        <p:nvSpPr>
          <p:cNvPr id="121" name="Google Shape;121;p21"/>
          <p:cNvSpPr txBox="1">
            <a:spLocks noGrp="1"/>
          </p:cNvSpPr>
          <p:nvPr>
            <p:ph type="body" idx="1"/>
          </p:nvPr>
        </p:nvSpPr>
        <p:spPr>
          <a:xfrm>
            <a:off x="311700" y="12045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New Policy 1: </a:t>
            </a:r>
            <a:r>
              <a:rPr lang="en" sz="1400" b="1">
                <a:solidFill>
                  <a:schemeClr val="dk2"/>
                </a:solidFill>
                <a:latin typeface="Catamaran"/>
                <a:ea typeface="Catamaran"/>
                <a:cs typeface="Catamaran"/>
                <a:sym typeface="Catamaran"/>
              </a:rPr>
              <a:t>Take care of yourself: Prioritize sleep. Eat nutritious food each day. Get some exercise. Improving these health habits alone can go a long way to mitigating your stress. (SELF CARE)</a:t>
            </a:r>
            <a:endParaRPr sz="1400" b="1">
              <a:solidFill>
                <a:schemeClr val="dk2"/>
              </a:solidFill>
              <a:latin typeface="Catamaran"/>
              <a:ea typeface="Catamaran"/>
              <a:cs typeface="Catamaran"/>
              <a:sym typeface="Catamaran"/>
            </a:endParaRPr>
          </a:p>
          <a:p>
            <a:pPr marL="0" lvl="0" indent="0" algn="l" rtl="0">
              <a:spcBef>
                <a:spcPts val="1200"/>
              </a:spcBef>
              <a:spcAft>
                <a:spcPts val="0"/>
              </a:spcAft>
              <a:buNone/>
            </a:pPr>
            <a:r>
              <a:rPr lang="en"/>
              <a:t>New Policy 2: </a:t>
            </a:r>
            <a:r>
              <a:rPr lang="en" sz="1400" b="1">
                <a:solidFill>
                  <a:schemeClr val="dk2"/>
                </a:solidFill>
                <a:latin typeface="Catamaran"/>
                <a:ea typeface="Catamaran"/>
                <a:cs typeface="Catamaran"/>
                <a:sym typeface="Catamaran"/>
              </a:rPr>
              <a:t>Connect with others: Those with strong social support networks (friends, family, teammates, etc.) report less stress and overall higher levels of mental health and well-being. (CONNECT)</a:t>
            </a:r>
            <a:endParaRPr sz="1400" b="1">
              <a:solidFill>
                <a:schemeClr val="dk2"/>
              </a:solidFill>
              <a:latin typeface="Catamaran"/>
              <a:ea typeface="Catamaran"/>
              <a:cs typeface="Catamaran"/>
              <a:sym typeface="Catamaran"/>
            </a:endParaRPr>
          </a:p>
          <a:p>
            <a:pPr marL="0" lvl="0" indent="0" algn="l" rtl="0">
              <a:spcBef>
                <a:spcPts val="1200"/>
              </a:spcBef>
              <a:spcAft>
                <a:spcPts val="1200"/>
              </a:spcAft>
              <a:buClr>
                <a:schemeClr val="dk2"/>
              </a:buClr>
              <a:buSzPts val="1100"/>
              <a:buFont typeface="Arial"/>
              <a:buNone/>
            </a:pPr>
            <a:r>
              <a:rPr lang="en"/>
              <a:t>New Policy 3: </a:t>
            </a:r>
            <a:r>
              <a:rPr lang="en" sz="1250" b="1">
                <a:solidFill>
                  <a:schemeClr val="dk2"/>
                </a:solidFill>
                <a:latin typeface="Arial"/>
                <a:ea typeface="Arial"/>
                <a:cs typeface="Arial"/>
                <a:sym typeface="Arial"/>
              </a:rPr>
              <a:t>Refuse to play the stress game: Remember that stress carried for too long diminishes your quality of life, so aspire to be organized and include breaks for fun and connection in your time management plan. (POSITIVE OUTLOOK)</a:t>
            </a:r>
            <a:endParaRPr sz="1400" b="1">
              <a:solidFill>
                <a:schemeClr val="dk2"/>
              </a:solidFill>
              <a:latin typeface="Catamaran"/>
              <a:ea typeface="Catamaran"/>
              <a:cs typeface="Catamaran"/>
              <a:sym typeface="Catamaran"/>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1030</Words>
  <Application>Microsoft Office PowerPoint</Application>
  <PresentationFormat>On-screen Show (16:9)</PresentationFormat>
  <Paragraphs>95</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Chau Philomene One</vt:lpstr>
      <vt:lpstr>Raleway</vt:lpstr>
      <vt:lpstr>Calibri</vt:lpstr>
      <vt:lpstr>Lexend</vt:lpstr>
      <vt:lpstr>Nunito</vt:lpstr>
      <vt:lpstr>Source Sans Pro</vt:lpstr>
      <vt:lpstr>Arial</vt:lpstr>
      <vt:lpstr>Roboto</vt:lpstr>
      <vt:lpstr>Times New Roman</vt:lpstr>
      <vt:lpstr>Catamaran</vt:lpstr>
      <vt:lpstr>Plum</vt:lpstr>
      <vt:lpstr>“STRESS” in FDA1 Students</vt:lpstr>
      <vt:lpstr>Do Now : Watch video, and discuss some questions.</vt:lpstr>
      <vt:lpstr> STRESSED STUDENTS  IN SCHOOLS  We will use the 6 Steps in Public Policy Analyst (PPA) in this week’s  lesson. </vt:lpstr>
      <vt:lpstr>Problem: Stress in FDA1’s Students</vt:lpstr>
      <vt:lpstr>Gathering Evidence : </vt:lpstr>
      <vt:lpstr>       Identifying the causes :</vt:lpstr>
      <vt:lpstr>Evaluating an Existing Policy : Click bold link for laws  ( Your group can read then have accountable talk, and recorder write down key facts )</vt:lpstr>
      <vt:lpstr>Developing Solutions:</vt:lpstr>
      <vt:lpstr>Develop New Solutions</vt:lpstr>
      <vt:lpstr>PowerPoint Presentation</vt:lpstr>
      <vt:lpstr>Exit Ticket: We have to learn how to manage our stress in school…..</vt:lpstr>
      <vt:lpstr>Remember: Learn how to manage your school stress: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in FDA1 Students</dc:title>
  <cp:lastModifiedBy>Joseph Montecalvo</cp:lastModifiedBy>
  <cp:revision>1</cp:revision>
  <dcterms:modified xsi:type="dcterms:W3CDTF">2024-01-09T02:16:27Z</dcterms:modified>
</cp:coreProperties>
</file>