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1" clrIdx="0"/>
  <p:cmAuthor id="1" name="TIHIRA HAFFONEY" initials="" lastIdx="2" clrIdx="1"/>
  <p:cmAuthor id="2" name="norman harris"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3441EA-4504-4768-BD33-0D27A1FE6589}">
  <a:tblStyle styleId="{A13441EA-4504-4768-BD33-0D27A1FE65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04030f8e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04030f8e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a583c2f5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a583c2f5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a583c2f5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a583c2f5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d4fc50a2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d4fc50a2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d4fc50a2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d4fc50a2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d4fc50a2b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d4fc50a2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d4fc50a2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d4fc50a2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d4fc50a2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ed4fc50a2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d4fc50a2b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d4fc50a2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d4fc50a2b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d4fc50a2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d4fc50a2b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d4fc50a2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thaffoney@schools.nyc.gov"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www.youtube.com/watch?v=EUyVELb5Pz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ocabulary.com/unit/environmental-change/video"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s://www.flocabulary.com/unit/environmental-change/video"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nam10.safelinks.protection.outlook.com/?url=https%3A%2F%2Fwww.nytimes.com%2F2020%2F01%2F29%2Fnyregion%2Fnyc-recycling.html&amp;data=04%7C01%7Cthaffoney%40schools.nyc.gov%7Caf2d93e93db347036c2408d96e2c9571%7C18492cb7ef45456185710c42e5f7ac07%7C0%7C0%7C637661960031028435%7CUnknown%7CTWFpbGZsb3d8eyJWIjoiMC4wLjAwMDAiLCJQIjoiV2luMzIiLCJBTiI6Ik1haWwiLCJXVCI6Mn0%3D%7C2000&amp;sdata=IUsALIBvwZLBe2VI1EDmJsw5rFePUSJHtbCCglFrdzc%3D&amp;reserved=0" TargetMode="External"/><Relationship Id="rId5" Type="http://schemas.openxmlformats.org/officeDocument/2006/relationships/hyperlink" Target="https://www1.nyc.gov/assets/dsny/site/resources/recycling-and-garbage-laws/recycling-laws-for-residents" TargetMode="External"/><Relationship Id="rId4" Type="http://schemas.openxmlformats.org/officeDocument/2006/relationships/hyperlink" Target="https://www.flocabulary.com/unit/reduce-re-use-recycl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ocabulary.com/unit/reduce-re-use-recyc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hyperlink" Target="https://flippedtips.com/plegal/tips/solutions.html" TargetMode="External"/><Relationship Id="rId3" Type="http://schemas.openxmlformats.org/officeDocument/2006/relationships/hyperlink" Target="https://flippedtips.com/plegal/ppae/ppae1.html" TargetMode="External"/><Relationship Id="rId7" Type="http://schemas.openxmlformats.org/officeDocument/2006/relationships/hyperlink" Target="https://flippedtips.com/plegal/tips/exist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flippedtips.com/plegal/tips/identify.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select.html" TargetMode="External"/><Relationship Id="rId9" Type="http://schemas.openxmlformats.org/officeDocument/2006/relationships/hyperlink" Target="https://flippedtips.com/plegal/tips/bestsol.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758wEniU0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nam10.safelinks.protection.outlook.com/?url=https%3A%2F%2Fwww.nytimes.com%2F2020%2F01%2F29%2Fnyregion%2Fnyc-recycling.html&amp;data=04%7C01%7Cthaffoney%40schools.nyc.gov%7Caf2d93e93db347036c2408d96e2c9571%7C18492cb7ef45456185710c42e5f7ac07%7C0%7C0%7C637661960031028435%7CUnknown%7CTWFpbGZsb3d8eyJWIjoiMC4wLjAwMDAiLCJQIjoiV2luMzIiLCJBTiI6Ik1haWwiLCJXVCI6Mn0%3D%7C2000&amp;sdata=IUsALIBvwZLBe2VI1EDmJsw5rFePUSJHtbCCglFrdzc%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flocabulary.com/unit/reduce-re-use-recycle/vocab-card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1.nyc.gov/assets/dsny/site/resources/recycling-and-garbage-laws/recycling-laws-for-resident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hyperlink" Target="http://www.youtube.com/watch?v=6WtEh9oiOb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sKpRLNuaD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000">
                <a:solidFill>
                  <a:srgbClr val="0000FF"/>
                </a:solidFill>
              </a:rPr>
              <a:t>R</a:t>
            </a:r>
            <a:r>
              <a:rPr lang="en" sz="4300">
                <a:solidFill>
                  <a:srgbClr val="0000FF"/>
                </a:solidFill>
              </a:rPr>
              <a:t>ecycling in NYC!</a:t>
            </a:r>
            <a:endParaRPr sz="4300">
              <a:solidFill>
                <a:srgbClr val="0000FF"/>
              </a:solidFill>
            </a:endParaRPr>
          </a:p>
        </p:txBody>
      </p:sp>
      <p:sp>
        <p:nvSpPr>
          <p:cNvPr id="55" name="Google Shape;55;p13"/>
          <p:cNvSpPr txBox="1">
            <a:spLocks noGrp="1"/>
          </p:cNvSpPr>
          <p:nvPr>
            <p:ph type="subTitle" idx="1"/>
          </p:nvPr>
        </p:nvSpPr>
        <p:spPr>
          <a:xfrm>
            <a:off x="249725" y="2871300"/>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523"/>
              <a:buNone/>
            </a:pPr>
            <a:r>
              <a:rPr lang="en" sz="1387">
                <a:solidFill>
                  <a:srgbClr val="FFFF00"/>
                </a:solidFill>
              </a:rPr>
              <a:t>Tihira Haffoney </a:t>
            </a:r>
            <a:endParaRPr sz="1387">
              <a:solidFill>
                <a:srgbClr val="FFFF00"/>
              </a:solidFill>
            </a:endParaRPr>
          </a:p>
          <a:p>
            <a:pPr marL="0" lvl="0" indent="0" algn="ctr" rtl="0">
              <a:lnSpc>
                <a:spcPct val="80000"/>
              </a:lnSpc>
              <a:spcBef>
                <a:spcPts val="0"/>
              </a:spcBef>
              <a:spcAft>
                <a:spcPts val="0"/>
              </a:spcAft>
              <a:buSzPts val="523"/>
              <a:buNone/>
            </a:pPr>
            <a:r>
              <a:rPr lang="en" sz="1387" u="sng">
                <a:solidFill>
                  <a:schemeClr val="hlink"/>
                </a:solidFill>
                <a:hlinkClick r:id="rId3"/>
              </a:rPr>
              <a:t>thaffoney@schools.nyc.gov</a:t>
            </a:r>
            <a:r>
              <a:rPr lang="en" sz="1387">
                <a:solidFill>
                  <a:srgbClr val="FFFF00"/>
                </a:solidFill>
              </a:rPr>
              <a:t> </a:t>
            </a:r>
            <a:endParaRPr sz="1387">
              <a:solidFill>
                <a:srgbClr val="FFFF00"/>
              </a:solidFill>
            </a:endParaRPr>
          </a:p>
          <a:p>
            <a:pPr marL="0" lvl="0" indent="0" algn="ctr" rtl="0">
              <a:lnSpc>
                <a:spcPct val="80000"/>
              </a:lnSpc>
              <a:spcBef>
                <a:spcPts val="0"/>
              </a:spcBef>
              <a:spcAft>
                <a:spcPts val="0"/>
              </a:spcAft>
              <a:buSzPts val="523"/>
              <a:buNone/>
            </a:pPr>
            <a:r>
              <a:rPr lang="en" sz="1387">
                <a:solidFill>
                  <a:srgbClr val="FFFF00"/>
                </a:solidFill>
              </a:rPr>
              <a:t>Frederick Douglass Academy 1 Manhattan </a:t>
            </a:r>
            <a:endParaRPr sz="1387">
              <a:solidFill>
                <a:srgbClr val="FFFF00"/>
              </a:solidFill>
            </a:endParaRPr>
          </a:p>
          <a:p>
            <a:pPr marL="0" lvl="0" indent="0" algn="ctr" rtl="0">
              <a:lnSpc>
                <a:spcPct val="80000"/>
              </a:lnSpc>
              <a:spcBef>
                <a:spcPts val="0"/>
              </a:spcBef>
              <a:spcAft>
                <a:spcPts val="0"/>
              </a:spcAft>
              <a:buSzPts val="523"/>
              <a:buNone/>
            </a:pPr>
            <a:r>
              <a:rPr lang="en" sz="1387">
                <a:solidFill>
                  <a:srgbClr val="FFFF00"/>
                </a:solidFill>
              </a:rPr>
              <a:t>  Target Class: 8th Grade Living Environment</a:t>
            </a:r>
            <a:endParaRPr sz="1387">
              <a:solidFill>
                <a:srgbClr val="FFFF00"/>
              </a:solidFill>
            </a:endParaRPr>
          </a:p>
        </p:txBody>
      </p:sp>
      <p:sp>
        <p:nvSpPr>
          <p:cNvPr id="56" name="Google Shape;56;p13"/>
          <p:cNvSpPr txBox="1"/>
          <p:nvPr/>
        </p:nvSpPr>
        <p:spPr>
          <a:xfrm>
            <a:off x="4077600" y="187602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7" name="Google Shape;57;p13" descr="Recycling is the law in New York City for all residents, agencies, and institutions that receive DSNY sanitation collection. It is also one of the simplest and most effective ways you can reduce your carbon footprint. Watch and learn what can, and can't be recycled in NYC." title="What To Recycle In NYC 2018">
            <a:hlinkClick r:id="rId4"/>
          </p:cNvPr>
          <p:cNvPicPr preferRelativeResize="0"/>
          <p:nvPr/>
        </p:nvPicPr>
        <p:blipFill>
          <a:blip r:embed="rId5">
            <a:alphaModFix/>
          </a:blip>
          <a:stretch>
            <a:fillRect/>
          </a:stretch>
        </p:blipFill>
        <p:spPr>
          <a:xfrm>
            <a:off x="0" y="56375"/>
            <a:ext cx="2354850" cy="1766150"/>
          </a:xfrm>
          <a:prstGeom prst="rect">
            <a:avLst/>
          </a:prstGeom>
          <a:noFill/>
          <a:ln>
            <a:noFill/>
          </a:ln>
        </p:spPr>
      </p:pic>
      <p:pic>
        <p:nvPicPr>
          <p:cNvPr id="58" name="Google Shape;58;p13"/>
          <p:cNvPicPr preferRelativeResize="0"/>
          <p:nvPr/>
        </p:nvPicPr>
        <p:blipFill>
          <a:blip r:embed="rId6">
            <a:alphaModFix/>
          </a:blip>
          <a:stretch>
            <a:fillRect/>
          </a:stretch>
        </p:blipFill>
        <p:spPr>
          <a:xfrm>
            <a:off x="2" y="3532275"/>
            <a:ext cx="2194874" cy="1611226"/>
          </a:xfrm>
          <a:prstGeom prst="rect">
            <a:avLst/>
          </a:prstGeom>
          <a:noFill/>
          <a:ln>
            <a:noFill/>
          </a:ln>
        </p:spPr>
      </p:pic>
      <p:pic>
        <p:nvPicPr>
          <p:cNvPr id="59" name="Google Shape;59;p13"/>
          <p:cNvPicPr preferRelativeResize="0"/>
          <p:nvPr/>
        </p:nvPicPr>
        <p:blipFill>
          <a:blip r:embed="rId7">
            <a:alphaModFix/>
          </a:blip>
          <a:stretch>
            <a:fillRect/>
          </a:stretch>
        </p:blipFill>
        <p:spPr>
          <a:xfrm>
            <a:off x="7386461" y="2875"/>
            <a:ext cx="1757549" cy="1873150"/>
          </a:xfrm>
          <a:prstGeom prst="rect">
            <a:avLst/>
          </a:prstGeom>
          <a:noFill/>
          <a:ln>
            <a:noFill/>
          </a:ln>
        </p:spPr>
      </p:pic>
      <p:pic>
        <p:nvPicPr>
          <p:cNvPr id="60" name="Google Shape;60;p13"/>
          <p:cNvPicPr preferRelativeResize="0"/>
          <p:nvPr/>
        </p:nvPicPr>
        <p:blipFill>
          <a:blip r:embed="rId8">
            <a:alphaModFix/>
          </a:blip>
          <a:stretch>
            <a:fillRect/>
          </a:stretch>
        </p:blipFill>
        <p:spPr>
          <a:xfrm>
            <a:off x="7308075" y="3020650"/>
            <a:ext cx="1835925" cy="2052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1000"/>
                                        <p:tgtEl>
                                          <p:spTgt spid="5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1600"/>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sz="1400">
              <a:solidFill>
                <a:srgbClr val="00FF00"/>
              </a:solidFill>
            </a:endParaRPr>
          </a:p>
          <a:p>
            <a:pPr marL="0" lvl="0" indent="0" algn="l" rtl="0">
              <a:spcBef>
                <a:spcPts val="0"/>
              </a:spcBef>
              <a:spcAft>
                <a:spcPts val="1200"/>
              </a:spcAft>
              <a:buNone/>
            </a:pPr>
            <a:endParaRPr/>
          </a:p>
        </p:txBody>
      </p:sp>
      <p:graphicFrame>
        <p:nvGraphicFramePr>
          <p:cNvPr id="124" name="Google Shape;124;p22"/>
          <p:cNvGraphicFramePr/>
          <p:nvPr/>
        </p:nvGraphicFramePr>
        <p:xfrm>
          <a:off x="0" y="442763"/>
          <a:ext cx="9144000" cy="4379400"/>
        </p:xfrm>
        <a:graphic>
          <a:graphicData uri="http://schemas.openxmlformats.org/drawingml/2006/table">
            <a:tbl>
              <a:tblPr>
                <a:noFill/>
                <a:tableStyleId>{A13441EA-4504-4768-BD33-0D27A1FE6589}</a:tableStyleId>
              </a:tblPr>
              <a:tblGrid>
                <a:gridCol w="1729000">
                  <a:extLst>
                    <a:ext uri="{9D8B030D-6E8A-4147-A177-3AD203B41FA5}">
                      <a16:colId xmlns:a16="http://schemas.microsoft.com/office/drawing/2014/main" val="20000"/>
                    </a:ext>
                  </a:extLst>
                </a:gridCol>
                <a:gridCol w="1729000">
                  <a:extLst>
                    <a:ext uri="{9D8B030D-6E8A-4147-A177-3AD203B41FA5}">
                      <a16:colId xmlns:a16="http://schemas.microsoft.com/office/drawing/2014/main" val="20001"/>
                    </a:ext>
                  </a:extLst>
                </a:gridCol>
                <a:gridCol w="1729000">
                  <a:extLst>
                    <a:ext uri="{9D8B030D-6E8A-4147-A177-3AD203B41FA5}">
                      <a16:colId xmlns:a16="http://schemas.microsoft.com/office/drawing/2014/main" val="20002"/>
                    </a:ext>
                  </a:extLst>
                </a:gridCol>
                <a:gridCol w="1944825">
                  <a:extLst>
                    <a:ext uri="{9D8B030D-6E8A-4147-A177-3AD203B41FA5}">
                      <a16:colId xmlns:a16="http://schemas.microsoft.com/office/drawing/2014/main" val="20003"/>
                    </a:ext>
                  </a:extLst>
                </a:gridCol>
                <a:gridCol w="2012175">
                  <a:extLst>
                    <a:ext uri="{9D8B030D-6E8A-4147-A177-3AD203B41FA5}">
                      <a16:colId xmlns:a16="http://schemas.microsoft.com/office/drawing/2014/main" val="20004"/>
                    </a:ext>
                  </a:extLst>
                </a:gridCol>
              </a:tblGrid>
              <a:tr h="485050">
                <a:tc rowSpan="2" gridSpan="2">
                  <a:txBody>
                    <a:bodyPr/>
                    <a:lstStyle/>
                    <a:p>
                      <a:pPr marL="0" lvl="0" indent="0" algn="l" rtl="0">
                        <a:spcBef>
                          <a:spcPts val="0"/>
                        </a:spcBef>
                        <a:spcAft>
                          <a:spcPts val="0"/>
                        </a:spcAft>
                        <a:buNone/>
                      </a:pPr>
                      <a:endParaRPr/>
                    </a:p>
                  </a:txBody>
                  <a:tcPr marL="91425" marR="91425" marT="91425" marB="91425"/>
                </a:tc>
                <a:tc rowSpan="2" hMerge="1">
                  <a:txBody>
                    <a:bodyPr/>
                    <a:lstStyle/>
                    <a:p>
                      <a:endParaRPr lang="en-US"/>
                    </a:p>
                  </a:txBody>
                  <a:tcPr/>
                </a:tc>
                <a:tc gridSpan="3">
                  <a:txBody>
                    <a:bodyPr/>
                    <a:lstStyle/>
                    <a:p>
                      <a:pPr marL="0" lvl="0" indent="0" algn="l" rtl="0">
                        <a:spcBef>
                          <a:spcPts val="0"/>
                        </a:spcBef>
                        <a:spcAft>
                          <a:spcPts val="0"/>
                        </a:spcAft>
                        <a:buNone/>
                      </a:pPr>
                      <a:r>
                        <a:rPr lang="en">
                          <a:solidFill>
                            <a:srgbClr val="FFFF00"/>
                          </a:solidFill>
                        </a:rPr>
                        <a:t>                                 FEASIBILITY</a:t>
                      </a:r>
                      <a:endParaRPr>
                        <a:solidFill>
                          <a:srgbClr val="FFFF00"/>
                        </a:solidFill>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8825">
                <a:tc gridSpan="2" vMerge="1">
                  <a:txBody>
                    <a:bodyPr/>
                    <a:lstStyle/>
                    <a:p>
                      <a:endParaRPr lang="en-US"/>
                    </a:p>
                  </a:txBody>
                  <a:tcPr/>
                </a:tc>
                <a:tc hMerge="1" vMerge="1">
                  <a:txBody>
                    <a:bodyPr/>
                    <a:lstStyle/>
                    <a:p>
                      <a:endParaRPr lang="en-US"/>
                    </a:p>
                  </a:txBody>
                  <a:tcPr/>
                </a:tc>
                <a:tc>
                  <a:txBody>
                    <a:bodyPr/>
                    <a:lstStyle/>
                    <a:p>
                      <a:pPr marL="0" lvl="0" indent="0" algn="l" rtl="0">
                        <a:spcBef>
                          <a:spcPts val="0"/>
                        </a:spcBef>
                        <a:spcAft>
                          <a:spcPts val="0"/>
                        </a:spcAft>
                        <a:buNone/>
                      </a:pPr>
                      <a:r>
                        <a:rPr lang="en">
                          <a:solidFill>
                            <a:srgbClr val="00FF00"/>
                          </a:solidFill>
                        </a:rPr>
                        <a:t>HIGH</a:t>
                      </a:r>
                      <a:endParaRPr>
                        <a:solidFill>
                          <a:srgbClr val="00FF00"/>
                        </a:solidFill>
                      </a:endParaRPr>
                    </a:p>
                  </a:txBody>
                  <a:tcPr marL="91425" marR="91425" marT="91425" marB="91425"/>
                </a:tc>
                <a:tc>
                  <a:txBody>
                    <a:bodyPr/>
                    <a:lstStyle/>
                    <a:p>
                      <a:pPr marL="0" lvl="0" indent="0" algn="l" rtl="0">
                        <a:spcBef>
                          <a:spcPts val="0"/>
                        </a:spcBef>
                        <a:spcAft>
                          <a:spcPts val="0"/>
                        </a:spcAft>
                        <a:buNone/>
                      </a:pPr>
                      <a:r>
                        <a:rPr lang="en">
                          <a:solidFill>
                            <a:srgbClr val="00FF00"/>
                          </a:solidFill>
                        </a:rPr>
                        <a:t>MEDIUM</a:t>
                      </a:r>
                      <a:endParaRPr>
                        <a:solidFill>
                          <a:srgbClr val="00FF00"/>
                        </a:solidFill>
                      </a:endParaRPr>
                    </a:p>
                  </a:txBody>
                  <a:tcPr marL="91425" marR="91425" marT="91425" marB="91425"/>
                </a:tc>
                <a:tc>
                  <a:txBody>
                    <a:bodyPr/>
                    <a:lstStyle/>
                    <a:p>
                      <a:pPr marL="0" lvl="0" indent="0" algn="l" rtl="0">
                        <a:spcBef>
                          <a:spcPts val="0"/>
                        </a:spcBef>
                        <a:spcAft>
                          <a:spcPts val="0"/>
                        </a:spcAft>
                        <a:buNone/>
                      </a:pPr>
                      <a:r>
                        <a:rPr lang="en">
                          <a:solidFill>
                            <a:srgbClr val="00FF00"/>
                          </a:solidFill>
                        </a:rPr>
                        <a:t>LOW</a:t>
                      </a:r>
                      <a:endParaRPr>
                        <a:solidFill>
                          <a:srgbClr val="00FF00"/>
                        </a:solidFill>
                      </a:endParaRPr>
                    </a:p>
                  </a:txBody>
                  <a:tcPr marL="91425" marR="91425" marT="91425" marB="91425"/>
                </a:tc>
                <a:extLst>
                  <a:ext uri="{0D108BD9-81ED-4DB2-BD59-A6C34878D82A}">
                    <a16:rowId xmlns:a16="http://schemas.microsoft.com/office/drawing/2014/main" val="10001"/>
                  </a:ext>
                </a:extLst>
              </a:tr>
              <a:tr h="1027150">
                <a:tc rowSpan="3">
                  <a:txBody>
                    <a:bodyPr/>
                    <a:lstStyle/>
                    <a:p>
                      <a:pPr marL="0" lvl="0" indent="0" algn="l" rtl="0">
                        <a:spcBef>
                          <a:spcPts val="0"/>
                        </a:spcBef>
                        <a:spcAft>
                          <a:spcPts val="0"/>
                        </a:spcAft>
                        <a:buNone/>
                      </a:pPr>
                      <a:endParaRPr>
                        <a:solidFill>
                          <a:srgbClr val="FFFF00"/>
                        </a:solidFill>
                      </a:endParaRPr>
                    </a:p>
                    <a:p>
                      <a:pPr marL="0" lvl="0" indent="0" algn="l" rtl="0">
                        <a:spcBef>
                          <a:spcPts val="0"/>
                        </a:spcBef>
                        <a:spcAft>
                          <a:spcPts val="0"/>
                        </a:spcAft>
                        <a:buNone/>
                      </a:pPr>
                      <a:endParaRPr>
                        <a:solidFill>
                          <a:srgbClr val="FFFF00"/>
                        </a:solidFill>
                      </a:endParaRPr>
                    </a:p>
                    <a:p>
                      <a:pPr marL="0" lvl="0" indent="0" algn="l" rtl="0">
                        <a:spcBef>
                          <a:spcPts val="0"/>
                        </a:spcBef>
                        <a:spcAft>
                          <a:spcPts val="0"/>
                        </a:spcAft>
                        <a:buNone/>
                      </a:pPr>
                      <a:endParaRPr>
                        <a:solidFill>
                          <a:srgbClr val="FFFF00"/>
                        </a:solidFill>
                      </a:endParaRPr>
                    </a:p>
                    <a:p>
                      <a:pPr marL="0" lvl="0" indent="0" algn="l" rtl="0">
                        <a:spcBef>
                          <a:spcPts val="0"/>
                        </a:spcBef>
                        <a:spcAft>
                          <a:spcPts val="0"/>
                        </a:spcAft>
                        <a:buNone/>
                      </a:pPr>
                      <a:r>
                        <a:rPr lang="en">
                          <a:solidFill>
                            <a:srgbClr val="FFFF00"/>
                          </a:solidFill>
                        </a:rPr>
                        <a:t>EFFECTIVENESS</a:t>
                      </a:r>
                      <a:endParaRPr>
                        <a:solidFill>
                          <a:srgbClr val="FFFF00"/>
                        </a:solidFill>
                      </a:endParaRPr>
                    </a:p>
                  </a:txBody>
                  <a:tcPr marL="91425" marR="91425" marT="91425" marB="91425"/>
                </a:tc>
                <a:tc>
                  <a:txBody>
                    <a:bodyPr/>
                    <a:lstStyle/>
                    <a:p>
                      <a:pPr marL="0" lvl="0" indent="0" algn="l" rtl="0">
                        <a:spcBef>
                          <a:spcPts val="0"/>
                        </a:spcBef>
                        <a:spcAft>
                          <a:spcPts val="0"/>
                        </a:spcAft>
                        <a:buNone/>
                      </a:pPr>
                      <a:r>
                        <a:rPr lang="en">
                          <a:solidFill>
                            <a:srgbClr val="00FF00"/>
                          </a:solidFill>
                        </a:rPr>
                        <a:t>HIGH</a:t>
                      </a:r>
                      <a:endParaRPr>
                        <a:solidFill>
                          <a:srgbClr val="00FF00"/>
                        </a:solidFill>
                      </a:endParaRPr>
                    </a:p>
                  </a:txBody>
                  <a:tcPr marL="91425" marR="91425" marT="91425" marB="91425"/>
                </a:tc>
                <a:tc>
                  <a:txBody>
                    <a:bodyPr/>
                    <a:lstStyle/>
                    <a:p>
                      <a:pPr marL="0" lvl="0" indent="0" algn="l" rtl="0">
                        <a:lnSpc>
                          <a:spcPct val="115000"/>
                        </a:lnSpc>
                        <a:spcBef>
                          <a:spcPts val="0"/>
                        </a:spcBef>
                        <a:spcAft>
                          <a:spcPts val="1200"/>
                        </a:spcAft>
                        <a:buNone/>
                      </a:pPr>
                      <a:r>
                        <a:rPr lang="en" sz="1500">
                          <a:solidFill>
                            <a:srgbClr val="FFFF00"/>
                          </a:solidFill>
                        </a:rPr>
                        <a:t>Distributing more recycling bins in all parts of NYC</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369550">
                <a:tc vMerge="1">
                  <a:txBody>
                    <a:bodyPr/>
                    <a:lstStyle/>
                    <a:p>
                      <a:endParaRPr lang="en-US"/>
                    </a:p>
                  </a:txBody>
                  <a:tcPr/>
                </a:tc>
                <a:tc>
                  <a:txBody>
                    <a:bodyPr/>
                    <a:lstStyle/>
                    <a:p>
                      <a:pPr marL="0" lvl="0" indent="0" algn="l" rtl="0">
                        <a:spcBef>
                          <a:spcPts val="0"/>
                        </a:spcBef>
                        <a:spcAft>
                          <a:spcPts val="0"/>
                        </a:spcAft>
                        <a:buNone/>
                      </a:pPr>
                      <a:r>
                        <a:rPr lang="en">
                          <a:solidFill>
                            <a:srgbClr val="00FF00"/>
                          </a:solidFill>
                        </a:rPr>
                        <a:t>MEDIUM</a:t>
                      </a:r>
                      <a:endParaRPr>
                        <a:solidFill>
                          <a:srgbClr val="00FF00"/>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solidFill>
                            <a:srgbClr val="FFFF00"/>
                          </a:solidFill>
                        </a:rPr>
                        <a:t>NY Governor/Mayor/</a:t>
                      </a:r>
                      <a:endParaRPr>
                        <a:solidFill>
                          <a:srgbClr val="FFFF00"/>
                        </a:solidFill>
                      </a:endParaRPr>
                    </a:p>
                    <a:p>
                      <a:pPr marL="0" lvl="0" indent="0" algn="l" rtl="0">
                        <a:spcBef>
                          <a:spcPts val="0"/>
                        </a:spcBef>
                        <a:spcAft>
                          <a:spcPts val="0"/>
                        </a:spcAft>
                        <a:buNone/>
                      </a:pPr>
                      <a:r>
                        <a:rPr lang="en">
                          <a:solidFill>
                            <a:srgbClr val="FFFF00"/>
                          </a:solidFill>
                        </a:rPr>
                        <a:t>Scientists/</a:t>
                      </a:r>
                      <a:endParaRPr>
                        <a:solidFill>
                          <a:srgbClr val="FFFF00"/>
                        </a:solidFill>
                      </a:endParaRPr>
                    </a:p>
                    <a:p>
                      <a:pPr marL="0" lvl="0" indent="0" algn="l" rtl="0">
                        <a:spcBef>
                          <a:spcPts val="0"/>
                        </a:spcBef>
                        <a:spcAft>
                          <a:spcPts val="0"/>
                        </a:spcAft>
                        <a:buNone/>
                      </a:pPr>
                      <a:r>
                        <a:rPr lang="en">
                          <a:solidFill>
                            <a:srgbClr val="FFFF00"/>
                          </a:solidFill>
                        </a:rPr>
                        <a:t>Environmentalists/ Input Daily</a:t>
                      </a:r>
                      <a:endParaRPr>
                        <a:solidFill>
                          <a:srgbClr val="FFFF00"/>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748825">
                <a:tc vMerge="1">
                  <a:txBody>
                    <a:bodyPr/>
                    <a:lstStyle/>
                    <a:p>
                      <a:endParaRPr lang="en-US"/>
                    </a:p>
                  </a:txBody>
                  <a:tcPr/>
                </a:tc>
                <a:tc>
                  <a:txBody>
                    <a:bodyPr/>
                    <a:lstStyle/>
                    <a:p>
                      <a:pPr marL="0" lvl="0" indent="0" algn="l" rtl="0">
                        <a:spcBef>
                          <a:spcPts val="0"/>
                        </a:spcBef>
                        <a:spcAft>
                          <a:spcPts val="0"/>
                        </a:spcAft>
                        <a:buNone/>
                      </a:pPr>
                      <a:r>
                        <a:rPr lang="en">
                          <a:solidFill>
                            <a:srgbClr val="00FF00"/>
                          </a:solidFill>
                        </a:rPr>
                        <a:t>LOW</a:t>
                      </a:r>
                      <a:endParaRPr>
                        <a:solidFill>
                          <a:srgbClr val="00FF00"/>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solidFill>
                            <a:srgbClr val="FFFF00"/>
                          </a:solidFill>
                        </a:rPr>
                        <a:t>More Recycling Education</a:t>
                      </a:r>
                      <a:endParaRPr>
                        <a:solidFill>
                          <a:srgbClr val="FFFF00"/>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125" name="Google Shape;125;p22"/>
          <p:cNvSpPr txBox="1">
            <a:spLocks noGrp="1"/>
          </p:cNvSpPr>
          <p:nvPr>
            <p:ph type="title"/>
          </p:nvPr>
        </p:nvSpPr>
        <p:spPr>
          <a:xfrm>
            <a:off x="744325" y="-47977"/>
            <a:ext cx="7000800" cy="191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RECYCLING  HIGH , MEDIUM or LOW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825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EXIT TICKET :IF WE DON’T RECYCLE OUR EARTH WILL: </a:t>
            </a:r>
            <a:endParaRPr/>
          </a:p>
        </p:txBody>
      </p:sp>
      <p:sp>
        <p:nvSpPr>
          <p:cNvPr id="131" name="Google Shape;131;p23"/>
          <p:cNvSpPr txBox="1">
            <a:spLocks noGrp="1"/>
          </p:cNvSpPr>
          <p:nvPr>
            <p:ph type="body" idx="1"/>
          </p:nvPr>
        </p:nvSpPr>
        <p:spPr>
          <a:xfrm>
            <a:off x="548200" y="1270925"/>
            <a:ext cx="8520600" cy="329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WATCH THE VIDEO and WRITE DOWN TWO (2) MAIN RESPONSIBILITIES as NEW YORKERS  WHY WE  NEED TO RECYCLE? </a:t>
            </a:r>
            <a:endParaRPr/>
          </a:p>
          <a:p>
            <a:pPr marL="0" lvl="0" indent="0" algn="l" rtl="0">
              <a:spcBef>
                <a:spcPts val="1200"/>
              </a:spcBef>
              <a:spcAft>
                <a:spcPts val="0"/>
              </a:spcAft>
              <a:buNone/>
            </a:pPr>
            <a:endParaRPr/>
          </a:p>
          <a:p>
            <a:pPr marL="0" lvl="0" indent="0" algn="l" rtl="0">
              <a:spcBef>
                <a:spcPts val="1200"/>
              </a:spcBef>
              <a:spcAft>
                <a:spcPts val="0"/>
              </a:spcAft>
              <a:buNone/>
            </a:pPr>
            <a:r>
              <a:rPr lang="en" u="sng">
                <a:solidFill>
                  <a:schemeClr val="hlink"/>
                </a:solidFill>
                <a:hlinkClick r:id="rId3"/>
              </a:rPr>
              <a:t>https://www.flocabulary.com/unit/environmental-change/video</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32" name="Google Shape;132;p23"/>
          <p:cNvPicPr preferRelativeResize="0"/>
          <p:nvPr/>
        </p:nvPicPr>
        <p:blipFill>
          <a:blip r:embed="rId4">
            <a:alphaModFix/>
          </a:blip>
          <a:stretch>
            <a:fillRect/>
          </a:stretch>
        </p:blipFill>
        <p:spPr>
          <a:xfrm>
            <a:off x="6974625" y="1711704"/>
            <a:ext cx="2094175" cy="1196671"/>
          </a:xfrm>
          <a:prstGeom prst="rect">
            <a:avLst/>
          </a:prstGeom>
          <a:noFill/>
          <a:ln>
            <a:noFill/>
          </a:ln>
        </p:spPr>
      </p:pic>
      <p:pic>
        <p:nvPicPr>
          <p:cNvPr id="133" name="Google Shape;133;p23"/>
          <p:cNvPicPr preferRelativeResize="0"/>
          <p:nvPr/>
        </p:nvPicPr>
        <p:blipFill>
          <a:blip r:embed="rId5">
            <a:alphaModFix/>
          </a:blip>
          <a:stretch>
            <a:fillRect/>
          </a:stretch>
        </p:blipFill>
        <p:spPr>
          <a:xfrm>
            <a:off x="1551737" y="3067575"/>
            <a:ext cx="2590813" cy="194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 for the Information: </a:t>
            </a:r>
            <a:endParaRPr/>
          </a:p>
        </p:txBody>
      </p:sp>
      <p:sp>
        <p:nvSpPr>
          <p:cNvPr id="139" name="Google Shape;13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15"/>
              <a:t>Links from  Flocabulary Website : </a:t>
            </a:r>
            <a:endParaRPr sz="5615"/>
          </a:p>
          <a:p>
            <a:pPr marL="0" lvl="0" indent="0" algn="l" rtl="0">
              <a:spcBef>
                <a:spcPts val="1200"/>
              </a:spcBef>
              <a:spcAft>
                <a:spcPts val="0"/>
              </a:spcAft>
              <a:buNone/>
            </a:pPr>
            <a:r>
              <a:rPr lang="en" sz="5615" u="sng">
                <a:solidFill>
                  <a:schemeClr val="hlink"/>
                </a:solidFill>
                <a:hlinkClick r:id="rId3"/>
              </a:rPr>
              <a:t>https://www.flocabulary.com/unit/environmental-change/video</a:t>
            </a:r>
            <a:r>
              <a:rPr lang="en" sz="5615"/>
              <a:t>   </a:t>
            </a:r>
            <a:endParaRPr sz="5615"/>
          </a:p>
          <a:p>
            <a:pPr marL="0" lvl="0" indent="0" algn="l" rtl="0">
              <a:lnSpc>
                <a:spcPct val="100000"/>
              </a:lnSpc>
              <a:spcBef>
                <a:spcPts val="1200"/>
              </a:spcBef>
              <a:spcAft>
                <a:spcPts val="0"/>
              </a:spcAft>
              <a:buNone/>
            </a:pPr>
            <a:r>
              <a:rPr lang="en" sz="5615" u="sng">
                <a:solidFill>
                  <a:schemeClr val="accent5"/>
                </a:solidFill>
                <a:hlinkClick r:id="rId4">
                  <a:extLst>
                    <a:ext uri="{A12FA001-AC4F-418D-AE19-62706E023703}">
                      <ahyp:hlinkClr xmlns:ahyp="http://schemas.microsoft.com/office/drawing/2018/hyperlinkcolor" val="tx"/>
                    </a:ext>
                  </a:extLst>
                </a:hlinkClick>
              </a:rPr>
              <a:t>https://www.flocabulary.com/unit/reduce-re-use-recycle/</a:t>
            </a:r>
            <a:endParaRPr sz="3915"/>
          </a:p>
          <a:p>
            <a:pPr marL="0" lvl="0" indent="0" algn="l" rtl="0">
              <a:lnSpc>
                <a:spcPct val="100000"/>
              </a:lnSpc>
              <a:spcBef>
                <a:spcPts val="0"/>
              </a:spcBef>
              <a:spcAft>
                <a:spcPts val="0"/>
              </a:spcAft>
              <a:buNone/>
            </a:pPr>
            <a:endParaRPr sz="3915"/>
          </a:p>
          <a:p>
            <a:pPr marL="0" lvl="0" indent="0" algn="l" rtl="0">
              <a:lnSpc>
                <a:spcPct val="100000"/>
              </a:lnSpc>
              <a:spcBef>
                <a:spcPts val="0"/>
              </a:spcBef>
              <a:spcAft>
                <a:spcPts val="0"/>
              </a:spcAft>
              <a:buNone/>
            </a:pPr>
            <a:endParaRPr sz="3915"/>
          </a:p>
          <a:p>
            <a:pPr marL="0" lvl="0" indent="0" algn="l" rtl="0">
              <a:lnSpc>
                <a:spcPct val="100000"/>
              </a:lnSpc>
              <a:spcBef>
                <a:spcPts val="0"/>
              </a:spcBef>
              <a:spcAft>
                <a:spcPts val="0"/>
              </a:spcAft>
              <a:buNone/>
            </a:pPr>
            <a:endParaRPr sz="3915"/>
          </a:p>
          <a:p>
            <a:pPr marL="0" lvl="0" indent="0" algn="l" rtl="0">
              <a:lnSpc>
                <a:spcPct val="100000"/>
              </a:lnSpc>
              <a:spcBef>
                <a:spcPts val="0"/>
              </a:spcBef>
              <a:spcAft>
                <a:spcPts val="0"/>
              </a:spcAft>
              <a:buNone/>
            </a:pPr>
            <a:r>
              <a:rPr lang="en" sz="5115"/>
              <a:t>NYC RECYCLING LAWS :</a:t>
            </a:r>
            <a:endParaRPr sz="3915"/>
          </a:p>
          <a:p>
            <a:pPr marL="0" lvl="0" indent="0" algn="l" rtl="0">
              <a:lnSpc>
                <a:spcPct val="100000"/>
              </a:lnSpc>
              <a:spcBef>
                <a:spcPts val="0"/>
              </a:spcBef>
              <a:spcAft>
                <a:spcPts val="0"/>
              </a:spcAft>
              <a:buNone/>
            </a:pPr>
            <a:endParaRPr sz="3915"/>
          </a:p>
          <a:p>
            <a:pPr marL="0" lvl="0" indent="0" algn="l" rtl="0">
              <a:lnSpc>
                <a:spcPct val="100000"/>
              </a:lnSpc>
              <a:spcBef>
                <a:spcPts val="0"/>
              </a:spcBef>
              <a:spcAft>
                <a:spcPts val="0"/>
              </a:spcAft>
              <a:buNone/>
            </a:pPr>
            <a:endParaRPr sz="3915"/>
          </a:p>
          <a:p>
            <a:pPr marL="0" lvl="0" indent="0" algn="l" rtl="0">
              <a:spcBef>
                <a:spcPts val="0"/>
              </a:spcBef>
              <a:spcAft>
                <a:spcPts val="0"/>
              </a:spcAft>
              <a:buNone/>
            </a:pPr>
            <a:r>
              <a:rPr lang="en" sz="5615" u="sng">
                <a:solidFill>
                  <a:schemeClr val="accent5"/>
                </a:solidFill>
                <a:hlinkClick r:id="rId5">
                  <a:extLst>
                    <a:ext uri="{A12FA001-AC4F-418D-AE19-62706E023703}">
                      <ahyp:hlinkClr xmlns:ahyp="http://schemas.microsoft.com/office/drawing/2018/hyperlinkcolor" val="tx"/>
                    </a:ext>
                  </a:extLst>
                </a:hlinkClick>
              </a:rPr>
              <a:t>https://www1.nyc.gov/assets/dsny/site/resources/recycling-and-garbage-laws/recycling-laws-for-residents</a:t>
            </a:r>
            <a:endParaRPr sz="5115"/>
          </a:p>
          <a:p>
            <a:pPr marL="0" lvl="0" indent="0" algn="l" rtl="0">
              <a:spcBef>
                <a:spcPts val="1200"/>
              </a:spcBef>
              <a:spcAft>
                <a:spcPts val="0"/>
              </a:spcAft>
              <a:buNone/>
            </a:pPr>
            <a:r>
              <a:rPr lang="en" sz="5115"/>
              <a:t>NEW YORK TIMES ARTICLE:</a:t>
            </a:r>
            <a:endParaRPr sz="1300"/>
          </a:p>
          <a:p>
            <a:pPr marL="0" lvl="0" indent="0" algn="l" rtl="0">
              <a:spcBef>
                <a:spcPts val="1200"/>
              </a:spcBef>
              <a:spcAft>
                <a:spcPts val="0"/>
              </a:spcAft>
              <a:buNone/>
            </a:pPr>
            <a:r>
              <a:rPr lang="en" sz="2400" u="sng">
                <a:solidFill>
                  <a:schemeClr val="accent5"/>
                </a:solidFill>
                <a:hlinkClick r:id="rId6">
                  <a:extLst>
                    <a:ext uri="{A12FA001-AC4F-418D-AE19-62706E023703}">
                      <ahyp:hlinkClr xmlns:ahyp="http://schemas.microsoft.com/office/drawing/2018/hyperlinkcolor" val="tx"/>
                    </a:ext>
                  </a:extLst>
                </a:hlinkClick>
              </a:rPr>
              <a:t>ht</a:t>
            </a:r>
            <a:r>
              <a:rPr lang="en" sz="4000" u="sng">
                <a:solidFill>
                  <a:schemeClr val="accent5"/>
                </a:solidFill>
                <a:hlinkClick r:id="rId6">
                  <a:extLst>
                    <a:ext uri="{A12FA001-AC4F-418D-AE19-62706E023703}">
                      <ahyp:hlinkClr xmlns:ahyp="http://schemas.microsoft.com/office/drawing/2018/hyperlinkcolor" val="tx"/>
                    </a:ext>
                  </a:extLst>
                </a:hlinkClick>
              </a:rPr>
              <a:t>tps://nam10.safelinks.protection.outlook.com/?url=https%3A%2F%2Fwww.nytimes.com%2F2020%2F01%2F29%2Fnyregion%2Fnyc-recycling.html&amp;data=04%7C01%7Cthaffoney%40schools.nyc.gov%7Caf2d93e93db347036c2408d96e2c9571%7C18492cb7ef45456185710c42e5f7ac07%7C0%7C0%7C637661960031028435%7CUnknown%7CTWFpbGZsb3d8eyJWIjoiMC4wLjAwMDAiLCJQIjoiV2luMzIiLCJBTiI6Ik1haWwiLCJXVCI6Mn0%3D%7C2000&amp;sdata=IUsALIBvwZLBe2VI1EDmJsw5rFePUSJHtbCCglFrdzc%3D&amp;reserved=0</a:t>
            </a:r>
            <a:endParaRPr sz="4000">
              <a:solidFill>
                <a:srgbClr val="0000FF"/>
              </a:solidFill>
            </a:endParaRPr>
          </a:p>
          <a:p>
            <a:pPr marL="0" lvl="0" indent="0" algn="l" rtl="0">
              <a:lnSpc>
                <a:spcPct val="100000"/>
              </a:lnSpc>
              <a:spcBef>
                <a:spcPts val="1200"/>
              </a:spcBef>
              <a:spcAft>
                <a:spcPts val="0"/>
              </a:spcAft>
              <a:buNone/>
            </a:pPr>
            <a:endParaRPr sz="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423258" y="24549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u="sng">
                <a:solidFill>
                  <a:schemeClr val="hlink"/>
                </a:solidFill>
                <a:hlinkClick r:id="rId3"/>
              </a:rPr>
              <a:t>https://www.flocabulary.com/unit/reduce-re-use-recycle/</a:t>
            </a:r>
            <a:endParaRPr/>
          </a:p>
        </p:txBody>
      </p:sp>
      <p:pic>
        <p:nvPicPr>
          <p:cNvPr id="66" name="Google Shape;66;p14"/>
          <p:cNvPicPr preferRelativeResize="0"/>
          <p:nvPr/>
        </p:nvPicPr>
        <p:blipFill>
          <a:blip r:embed="rId4">
            <a:alphaModFix/>
          </a:blip>
          <a:stretch>
            <a:fillRect/>
          </a:stretch>
        </p:blipFill>
        <p:spPr>
          <a:xfrm>
            <a:off x="3190262" y="1162200"/>
            <a:ext cx="2763474" cy="1843350"/>
          </a:xfrm>
          <a:prstGeom prst="rect">
            <a:avLst/>
          </a:prstGeom>
          <a:noFill/>
          <a:ln>
            <a:noFill/>
          </a:ln>
        </p:spPr>
      </p:pic>
      <p:sp>
        <p:nvSpPr>
          <p:cNvPr id="67" name="Google Shape;67;p14"/>
          <p:cNvSpPr txBox="1"/>
          <p:nvPr/>
        </p:nvSpPr>
        <p:spPr>
          <a:xfrm>
            <a:off x="718850" y="85517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4"/>
          <p:cNvSpPr txBox="1"/>
          <p:nvPr/>
        </p:nvSpPr>
        <p:spPr>
          <a:xfrm>
            <a:off x="1301375" y="210675"/>
            <a:ext cx="7138800" cy="538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accent5"/>
                </a:solidFill>
              </a:rPr>
              <a:t>Do Now : Watch video, and discuss some questions.</a:t>
            </a:r>
            <a:endParaRPr sz="230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Recycling in NYC following Public Policy Analyst:</a:t>
            </a:r>
            <a:endParaRPr/>
          </a:p>
        </p:txBody>
      </p:sp>
      <p:sp>
        <p:nvSpPr>
          <p:cNvPr id="74" name="Google Shape;74;p15"/>
          <p:cNvSpPr txBox="1">
            <a:spLocks noGrp="1"/>
          </p:cNvSpPr>
          <p:nvPr>
            <p:ph type="body" idx="1"/>
          </p:nvPr>
        </p:nvSpPr>
        <p:spPr>
          <a:xfrm>
            <a:off x="166575" y="923175"/>
            <a:ext cx="8909400" cy="3990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146" b="1">
                <a:solidFill>
                  <a:srgbClr val="365F91"/>
                </a:solidFill>
                <a:highlight>
                  <a:srgbClr val="FFFFFF"/>
                </a:highlight>
              </a:rPr>
              <a:t>What is a public policy ?  Public Policy is the set of policies ( laws, plans, actions, behaviors that the” government chooses to do or not to do.” </a:t>
            </a:r>
            <a:endParaRPr sz="3800" b="1">
              <a:solidFill>
                <a:srgbClr val="365F91"/>
              </a:solidFill>
              <a:highlight>
                <a:srgbClr val="FFFFFF"/>
              </a:highlight>
            </a:endParaRPr>
          </a:p>
          <a:p>
            <a:pPr marL="0" lvl="0" indent="0" algn="l" rtl="0">
              <a:spcBef>
                <a:spcPts val="0"/>
              </a:spcBef>
              <a:spcAft>
                <a:spcPts val="0"/>
              </a:spcAft>
              <a:buNone/>
            </a:pPr>
            <a:endParaRPr sz="3800" b="1">
              <a:solidFill>
                <a:srgbClr val="365F91"/>
              </a:solidFill>
              <a:highlight>
                <a:srgbClr val="FFFFFF"/>
              </a:highlight>
            </a:endParaRPr>
          </a:p>
          <a:p>
            <a:pPr marL="0" lvl="0" indent="0" algn="l" rtl="0">
              <a:spcBef>
                <a:spcPts val="0"/>
              </a:spcBef>
              <a:spcAft>
                <a:spcPts val="0"/>
              </a:spcAft>
              <a:buNone/>
            </a:pPr>
            <a:endParaRPr sz="7505" b="1">
              <a:solidFill>
                <a:srgbClr val="365F91"/>
              </a:solidFill>
              <a:highlight>
                <a:srgbClr val="FFFFFF"/>
              </a:highlight>
            </a:endParaRPr>
          </a:p>
          <a:p>
            <a:pPr marL="0" lvl="0" indent="0" algn="l" rtl="0">
              <a:spcBef>
                <a:spcPts val="0"/>
              </a:spcBef>
              <a:spcAft>
                <a:spcPts val="0"/>
              </a:spcAft>
              <a:buNone/>
            </a:pPr>
            <a:r>
              <a:rPr lang="en" sz="7505" b="1">
                <a:solidFill>
                  <a:srgbClr val="365F91"/>
                </a:solidFill>
                <a:highlight>
                  <a:srgbClr val="FFFFFF"/>
                </a:highlight>
              </a:rPr>
              <a:t>The 6 Steps of the Public Policy Analyst (</a:t>
            </a:r>
            <a:r>
              <a:rPr lang="en" sz="7505" b="1" u="sng">
                <a:solidFill>
                  <a:srgbClr val="0000FF"/>
                </a:solidFill>
                <a:highlight>
                  <a:srgbClr val="FFFFFF"/>
                </a:highlight>
                <a:hlinkClick r:id="rId3">
                  <a:extLst>
                    <a:ext uri="{A12FA001-AC4F-418D-AE19-62706E023703}">
                      <ahyp:hlinkClr xmlns:ahyp="http://schemas.microsoft.com/office/drawing/2018/hyperlinkcolor" val="tx"/>
                    </a:ext>
                  </a:extLst>
                </a:hlinkClick>
              </a:rPr>
              <a:t>PPA</a:t>
            </a:r>
            <a:r>
              <a:rPr lang="en" sz="7505" b="1">
                <a:solidFill>
                  <a:srgbClr val="365F91"/>
                </a:solidFill>
                <a:highlight>
                  <a:srgbClr val="FFFFFF"/>
                </a:highlight>
              </a:rPr>
              <a:t>):</a:t>
            </a:r>
            <a:endParaRPr sz="7505" b="1">
              <a:solidFill>
                <a:srgbClr val="365F91"/>
              </a:solidFill>
              <a:highlight>
                <a:srgbClr val="FFFFFF"/>
              </a:highlight>
            </a:endParaRPr>
          </a:p>
          <a:p>
            <a:pPr marL="0" lvl="0" indent="0" algn="l" rtl="0">
              <a:spcBef>
                <a:spcPts val="0"/>
              </a:spcBef>
              <a:spcAft>
                <a:spcPts val="0"/>
              </a:spcAft>
              <a:buNone/>
            </a:pPr>
            <a:endParaRPr sz="7505" b="1">
              <a:solidFill>
                <a:srgbClr val="FFFF00"/>
              </a:solidFill>
              <a:highlight>
                <a:srgbClr val="FFFFFF"/>
              </a:highlight>
            </a:endParaRPr>
          </a:p>
          <a:p>
            <a:pPr marL="0" lvl="0" indent="0" algn="l" rtl="0">
              <a:spcBef>
                <a:spcPts val="0"/>
              </a:spcBef>
              <a:spcAft>
                <a:spcPts val="0"/>
              </a:spcAft>
              <a:buNone/>
            </a:pPr>
            <a:r>
              <a:rPr lang="en" sz="7905" b="1">
                <a:solidFill>
                  <a:srgbClr val="0000FF"/>
                </a:solidFill>
                <a:highlight>
                  <a:srgbClr val="FFFFFF"/>
                </a:highlight>
              </a:rPr>
              <a:t>CLICK A STEP TO LEARN IT :</a:t>
            </a:r>
            <a:endParaRPr sz="7905" b="1">
              <a:solidFill>
                <a:srgbClr val="0000FF"/>
              </a:solidFill>
              <a:highlight>
                <a:srgbClr val="FFFFFF"/>
              </a:highlight>
            </a:endParaRPr>
          </a:p>
          <a:p>
            <a:pPr marL="0" lvl="0" indent="0" algn="l" rtl="0">
              <a:spcBef>
                <a:spcPts val="0"/>
              </a:spcBef>
              <a:spcAft>
                <a:spcPts val="0"/>
              </a:spcAft>
              <a:buNone/>
            </a:pPr>
            <a:r>
              <a:rPr lang="en" sz="7505">
                <a:solidFill>
                  <a:srgbClr val="365F91"/>
                </a:solidFill>
                <a:highlight>
                  <a:srgbClr val="FFFFFF"/>
                </a:highlight>
              </a:rPr>
              <a:t> </a:t>
            </a:r>
            <a:endParaRPr sz="7505">
              <a:solidFill>
                <a:srgbClr val="365F91"/>
              </a:solidFill>
              <a:highlight>
                <a:srgbClr val="FFFFFF"/>
              </a:highlight>
            </a:endParaRPr>
          </a:p>
          <a:p>
            <a:pPr marL="457200" lvl="0" indent="0" algn="l" rtl="0">
              <a:spcBef>
                <a:spcPts val="0"/>
              </a:spcBef>
              <a:spcAft>
                <a:spcPts val="0"/>
              </a:spcAft>
              <a:buNone/>
            </a:pPr>
            <a:r>
              <a:rPr lang="en" sz="7505">
                <a:solidFill>
                  <a:srgbClr val="365F91"/>
                </a:solidFill>
                <a:highlight>
                  <a:srgbClr val="FFFFFF"/>
                </a:highlight>
              </a:rPr>
              <a:t>1.</a:t>
            </a:r>
            <a:r>
              <a:rPr lang="en" sz="5605">
                <a:solidFill>
                  <a:srgbClr val="365F91"/>
                </a:solidFill>
                <a:highlight>
                  <a:srgbClr val="FFFFFF"/>
                </a:highlight>
                <a:latin typeface="Times New Roman"/>
                <a:ea typeface="Times New Roman"/>
                <a:cs typeface="Times New Roman"/>
                <a:sym typeface="Times New Roman"/>
              </a:rPr>
              <a:t>                       </a:t>
            </a:r>
            <a:r>
              <a:rPr lang="en" sz="7505" u="sng">
                <a:solidFill>
                  <a:srgbClr val="0000FF"/>
                </a:solidFill>
                <a:highlight>
                  <a:srgbClr val="FFFFFF"/>
                </a:highlight>
                <a:hlinkClick r:id="rId4">
                  <a:extLst>
                    <a:ext uri="{A12FA001-AC4F-418D-AE19-62706E023703}">
                      <ahyp:hlinkClr xmlns:ahyp="http://schemas.microsoft.com/office/drawing/2018/hyperlinkcolor" val="tx"/>
                    </a:ext>
                  </a:extLst>
                </a:hlinkClick>
              </a:rPr>
              <a:t>Define the Problem</a:t>
            </a:r>
            <a:endParaRPr sz="7505" u="sng">
              <a:solidFill>
                <a:srgbClr val="0000FF"/>
              </a:solidFill>
              <a:highlight>
                <a:srgbClr val="FFFFFF"/>
              </a:highlight>
            </a:endParaRPr>
          </a:p>
          <a:p>
            <a:pPr marL="457200" lvl="0" indent="0" algn="l" rtl="0">
              <a:spcBef>
                <a:spcPts val="0"/>
              </a:spcBef>
              <a:spcAft>
                <a:spcPts val="0"/>
              </a:spcAft>
              <a:buNone/>
            </a:pPr>
            <a:r>
              <a:rPr lang="en" sz="7505">
                <a:solidFill>
                  <a:srgbClr val="365F91"/>
                </a:solidFill>
                <a:highlight>
                  <a:srgbClr val="FFFFFF"/>
                </a:highlight>
              </a:rPr>
              <a:t>2.</a:t>
            </a:r>
            <a:r>
              <a:rPr lang="en" sz="5605">
                <a:solidFill>
                  <a:srgbClr val="365F91"/>
                </a:solidFill>
                <a:highlight>
                  <a:srgbClr val="FFFFFF"/>
                </a:highlight>
                <a:latin typeface="Times New Roman"/>
                <a:ea typeface="Times New Roman"/>
                <a:cs typeface="Times New Roman"/>
                <a:sym typeface="Times New Roman"/>
              </a:rPr>
              <a:t>                       </a:t>
            </a:r>
            <a:r>
              <a:rPr lang="en" sz="7505" u="sng">
                <a:solidFill>
                  <a:srgbClr val="0000FF"/>
                </a:solidFill>
                <a:highlight>
                  <a:srgbClr val="FFFFFF"/>
                </a:highlight>
                <a:hlinkClick r:id="rId5">
                  <a:extLst>
                    <a:ext uri="{A12FA001-AC4F-418D-AE19-62706E023703}">
                      <ahyp:hlinkClr xmlns:ahyp="http://schemas.microsoft.com/office/drawing/2018/hyperlinkcolor" val="tx"/>
                    </a:ext>
                  </a:extLst>
                </a:hlinkClick>
              </a:rPr>
              <a:t>Gather the Evidence</a:t>
            </a:r>
            <a:endParaRPr sz="7505" u="sng">
              <a:solidFill>
                <a:srgbClr val="0000FF"/>
              </a:solidFill>
              <a:highlight>
                <a:srgbClr val="FFFFFF"/>
              </a:highlight>
            </a:endParaRPr>
          </a:p>
          <a:p>
            <a:pPr marL="457200" lvl="0" indent="0" algn="l" rtl="0">
              <a:spcBef>
                <a:spcPts val="0"/>
              </a:spcBef>
              <a:spcAft>
                <a:spcPts val="0"/>
              </a:spcAft>
              <a:buNone/>
            </a:pPr>
            <a:r>
              <a:rPr lang="en" sz="7505">
                <a:solidFill>
                  <a:srgbClr val="365F91"/>
                </a:solidFill>
                <a:highlight>
                  <a:srgbClr val="FFFFFF"/>
                </a:highlight>
              </a:rPr>
              <a:t>3.</a:t>
            </a:r>
            <a:r>
              <a:rPr lang="en" sz="5605">
                <a:solidFill>
                  <a:srgbClr val="365F91"/>
                </a:solidFill>
                <a:highlight>
                  <a:srgbClr val="FFFFFF"/>
                </a:highlight>
                <a:latin typeface="Times New Roman"/>
                <a:ea typeface="Times New Roman"/>
                <a:cs typeface="Times New Roman"/>
                <a:sym typeface="Times New Roman"/>
              </a:rPr>
              <a:t>                       </a:t>
            </a:r>
            <a:r>
              <a:rPr lang="en" sz="7505" u="sng">
                <a:solidFill>
                  <a:srgbClr val="0000FF"/>
                </a:solidFill>
                <a:highlight>
                  <a:srgbClr val="FFFFFF"/>
                </a:highlight>
                <a:hlinkClick r:id="rId6">
                  <a:extLst>
                    <a:ext uri="{A12FA001-AC4F-418D-AE19-62706E023703}">
                      <ahyp:hlinkClr xmlns:ahyp="http://schemas.microsoft.com/office/drawing/2018/hyperlinkcolor" val="tx"/>
                    </a:ext>
                  </a:extLst>
                </a:hlinkClick>
              </a:rPr>
              <a:t>Identify the Causes</a:t>
            </a:r>
            <a:endParaRPr sz="7505" u="sng">
              <a:solidFill>
                <a:srgbClr val="0000FF"/>
              </a:solidFill>
              <a:highlight>
                <a:srgbClr val="FFFFFF"/>
              </a:highlight>
            </a:endParaRPr>
          </a:p>
          <a:p>
            <a:pPr marL="457200" lvl="0" indent="0" algn="l" rtl="0">
              <a:spcBef>
                <a:spcPts val="0"/>
              </a:spcBef>
              <a:spcAft>
                <a:spcPts val="0"/>
              </a:spcAft>
              <a:buNone/>
            </a:pPr>
            <a:r>
              <a:rPr lang="en" sz="7505">
                <a:solidFill>
                  <a:srgbClr val="365F91"/>
                </a:solidFill>
                <a:highlight>
                  <a:srgbClr val="FFFFFF"/>
                </a:highlight>
              </a:rPr>
              <a:t>4.</a:t>
            </a:r>
            <a:r>
              <a:rPr lang="en" sz="5605">
                <a:solidFill>
                  <a:srgbClr val="365F91"/>
                </a:solidFill>
                <a:highlight>
                  <a:srgbClr val="FFFFFF"/>
                </a:highlight>
                <a:latin typeface="Times New Roman"/>
                <a:ea typeface="Times New Roman"/>
                <a:cs typeface="Times New Roman"/>
                <a:sym typeface="Times New Roman"/>
              </a:rPr>
              <a:t>                       </a:t>
            </a:r>
            <a:r>
              <a:rPr lang="en" sz="7505" u="sng">
                <a:solidFill>
                  <a:srgbClr val="0000FF"/>
                </a:solidFill>
                <a:highlight>
                  <a:srgbClr val="FFFFFF"/>
                </a:highlight>
                <a:hlinkClick r:id="rId7">
                  <a:extLst>
                    <a:ext uri="{A12FA001-AC4F-418D-AE19-62706E023703}">
                      <ahyp:hlinkClr xmlns:ahyp="http://schemas.microsoft.com/office/drawing/2018/hyperlinkcolor" val="tx"/>
                    </a:ext>
                  </a:extLst>
                </a:hlinkClick>
              </a:rPr>
              <a:t>Evaluate an Existing Policy</a:t>
            </a:r>
            <a:endParaRPr sz="7505" u="sng">
              <a:solidFill>
                <a:srgbClr val="0000FF"/>
              </a:solidFill>
              <a:highlight>
                <a:srgbClr val="FFFFFF"/>
              </a:highlight>
            </a:endParaRPr>
          </a:p>
          <a:p>
            <a:pPr marL="457200" lvl="0" indent="0" algn="l" rtl="0">
              <a:spcBef>
                <a:spcPts val="0"/>
              </a:spcBef>
              <a:spcAft>
                <a:spcPts val="0"/>
              </a:spcAft>
              <a:buNone/>
            </a:pPr>
            <a:r>
              <a:rPr lang="en" sz="7505">
                <a:solidFill>
                  <a:srgbClr val="365F91"/>
                </a:solidFill>
                <a:highlight>
                  <a:srgbClr val="FFFFFF"/>
                </a:highlight>
              </a:rPr>
              <a:t>5.</a:t>
            </a:r>
            <a:r>
              <a:rPr lang="en" sz="5605">
                <a:solidFill>
                  <a:srgbClr val="365F91"/>
                </a:solidFill>
                <a:highlight>
                  <a:srgbClr val="FFFFFF"/>
                </a:highlight>
                <a:latin typeface="Times New Roman"/>
                <a:ea typeface="Times New Roman"/>
                <a:cs typeface="Times New Roman"/>
                <a:sym typeface="Times New Roman"/>
              </a:rPr>
              <a:t>                       </a:t>
            </a:r>
            <a:r>
              <a:rPr lang="en" sz="7505" u="sng">
                <a:solidFill>
                  <a:srgbClr val="0000FF"/>
                </a:solidFill>
                <a:highlight>
                  <a:srgbClr val="FFFFFF"/>
                </a:highlight>
                <a:hlinkClick r:id="rId8">
                  <a:extLst>
                    <a:ext uri="{A12FA001-AC4F-418D-AE19-62706E023703}">
                      <ahyp:hlinkClr xmlns:ahyp="http://schemas.microsoft.com/office/drawing/2018/hyperlinkcolor" val="tx"/>
                    </a:ext>
                  </a:extLst>
                </a:hlinkClick>
              </a:rPr>
              <a:t>Develop Solutions</a:t>
            </a:r>
            <a:endParaRPr sz="7505" u="sng">
              <a:solidFill>
                <a:srgbClr val="0000FF"/>
              </a:solidFill>
              <a:highlight>
                <a:srgbClr val="FFFFFF"/>
              </a:highlight>
            </a:endParaRPr>
          </a:p>
          <a:p>
            <a:pPr marL="457200" lvl="0" indent="0" algn="l" rtl="0">
              <a:spcBef>
                <a:spcPts val="0"/>
              </a:spcBef>
              <a:spcAft>
                <a:spcPts val="0"/>
              </a:spcAft>
              <a:buNone/>
            </a:pPr>
            <a:r>
              <a:rPr lang="en" sz="7505">
                <a:solidFill>
                  <a:srgbClr val="365F91"/>
                </a:solidFill>
                <a:highlight>
                  <a:srgbClr val="FFFFFF"/>
                </a:highlight>
              </a:rPr>
              <a:t>6.</a:t>
            </a:r>
            <a:r>
              <a:rPr lang="en" sz="5605">
                <a:solidFill>
                  <a:srgbClr val="365F91"/>
                </a:solidFill>
                <a:highlight>
                  <a:srgbClr val="FFFFFF"/>
                </a:highlight>
                <a:latin typeface="Times New Roman"/>
                <a:ea typeface="Times New Roman"/>
                <a:cs typeface="Times New Roman"/>
                <a:sym typeface="Times New Roman"/>
              </a:rPr>
              <a:t>                       </a:t>
            </a:r>
            <a:r>
              <a:rPr lang="en" sz="7505" u="sng">
                <a:solidFill>
                  <a:srgbClr val="0000FF"/>
                </a:solidFill>
                <a:highlight>
                  <a:srgbClr val="FFFFFF"/>
                </a:highlight>
                <a:hlinkClick r:id="rId9">
                  <a:extLst>
                    <a:ext uri="{A12FA001-AC4F-418D-AE19-62706E023703}">
                      <ahyp:hlinkClr xmlns:ahyp="http://schemas.microsoft.com/office/drawing/2018/hyperlinkcolor" val="tx"/>
                    </a:ext>
                  </a:extLst>
                </a:hlinkClick>
              </a:rPr>
              <a:t>Select the Best Solution </a:t>
            </a:r>
            <a:r>
              <a:rPr lang="en" sz="7505">
                <a:solidFill>
                  <a:srgbClr val="365F91"/>
                </a:solidFill>
                <a:highlight>
                  <a:srgbClr val="FFFFFF"/>
                </a:highlight>
              </a:rPr>
              <a:t> (Feasibility vs. Effectiveness)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 Not enough recycling of trash in NYC </a:t>
            </a:r>
            <a:endParaRPr/>
          </a:p>
        </p:txBody>
      </p:sp>
      <p:sp>
        <p:nvSpPr>
          <p:cNvPr id="80" name="Google Shape;80;p16"/>
          <p:cNvSpPr txBox="1">
            <a:spLocks noGrp="1"/>
          </p:cNvSpPr>
          <p:nvPr>
            <p:ph type="body" idx="1"/>
          </p:nvPr>
        </p:nvSpPr>
        <p:spPr>
          <a:xfrm>
            <a:off x="311700" y="1078100"/>
            <a:ext cx="8934300" cy="406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FFFF00"/>
                </a:solidFill>
              </a:rPr>
              <a:t>Only 30% of trash in NYC is recycled turns into energy to be reused</a:t>
            </a:r>
            <a:endParaRPr>
              <a:solidFill>
                <a:srgbClr val="FFFF00"/>
              </a:solidFill>
            </a:endParaRPr>
          </a:p>
          <a:p>
            <a:pPr marL="0" lvl="0" indent="0" algn="l" rtl="0">
              <a:spcBef>
                <a:spcPts val="1200"/>
              </a:spcBef>
              <a:spcAft>
                <a:spcPts val="0"/>
              </a:spcAft>
              <a:buNone/>
            </a:pPr>
            <a:r>
              <a:rPr lang="en">
                <a:solidFill>
                  <a:srgbClr val="FFFF00"/>
                </a:solidFill>
              </a:rPr>
              <a:t>Expensive to export the trash out of state it costs 429 million dollars</a:t>
            </a:r>
            <a:endParaRPr>
              <a:solidFill>
                <a:srgbClr val="FFFF00"/>
              </a:solidFill>
            </a:endParaRPr>
          </a:p>
          <a:p>
            <a:pPr marL="0" lvl="0" indent="0" algn="l" rtl="0">
              <a:spcBef>
                <a:spcPts val="1200"/>
              </a:spcBef>
              <a:spcAft>
                <a:spcPts val="0"/>
              </a:spcAft>
              <a:buNone/>
            </a:pPr>
            <a:r>
              <a:rPr lang="en">
                <a:solidFill>
                  <a:srgbClr val="FFFF00"/>
                </a:solidFill>
              </a:rPr>
              <a:t>NYC creates 300- 600 tons of garbage a day </a:t>
            </a:r>
            <a:endParaRPr>
              <a:solidFill>
                <a:srgbClr val="FFFF00"/>
              </a:solidFill>
            </a:endParaRPr>
          </a:p>
          <a:p>
            <a:pPr marL="0" lvl="0" indent="0" algn="l" rtl="0">
              <a:spcBef>
                <a:spcPts val="1200"/>
              </a:spcBef>
              <a:spcAft>
                <a:spcPts val="0"/>
              </a:spcAft>
              <a:buNone/>
            </a:pPr>
            <a:endParaRPr>
              <a:solidFill>
                <a:srgbClr val="FFFF00"/>
              </a:solidFill>
            </a:endParaRPr>
          </a:p>
          <a:p>
            <a:pPr marL="0" lvl="0" indent="0" algn="l" rtl="0">
              <a:spcBef>
                <a:spcPts val="1200"/>
              </a:spcBef>
              <a:spcAft>
                <a:spcPts val="0"/>
              </a:spcAft>
              <a:buNone/>
            </a:pPr>
            <a:endParaRPr>
              <a:solidFill>
                <a:srgbClr val="00FF00"/>
              </a:solidFill>
            </a:endParaRPr>
          </a:p>
          <a:p>
            <a:pPr marL="0" lvl="0" indent="0" algn="l" rtl="0">
              <a:spcBef>
                <a:spcPts val="1200"/>
              </a:spcBef>
              <a:spcAft>
                <a:spcPts val="1200"/>
              </a:spcAft>
              <a:buNone/>
            </a:pPr>
            <a:r>
              <a:rPr lang="en">
                <a:solidFill>
                  <a:srgbClr val="00FF00"/>
                </a:solidFill>
              </a:rPr>
              <a:t>CLICK THE VIDEO TO SEE &gt;&gt;&gt;&gt;&gt;&gt;&gt;&gt;&gt;&gt;&gt;PROBLEMS</a:t>
            </a:r>
            <a:endParaRPr>
              <a:solidFill>
                <a:srgbClr val="00FF00"/>
              </a:solidFill>
            </a:endParaRPr>
          </a:p>
        </p:txBody>
      </p:sp>
      <p:pic>
        <p:nvPicPr>
          <p:cNvPr id="81" name="Google Shape;81;p16" descr="New York City is one of the most wasteful cities in the world. But none of its trash is actually processed in NYC. It's sent to waste-to-energy facilities and landfills as far away as Ohio and South Carolina. It takes a vast network of sanitation workers, trucks, trains, cranes, and barges — and $429 million a year — to get it there.&#10;&#10;MORE BIG BUSINESS VIDEOS:&#10;How 800 Million Pounds of Himalayan Salt Are Mined Each Year | Big Business&#10;https://www.youtube.com/watch?v=h23rF0xrhTE&#10;How Chefs In The NBA Bubble Make 4,000 Meals A Week | Big Business&#10;https://www.youtube.com/watch?v=RkBFVR7lfj8&#10;How The World's Largest Airplane Boneyard Stores 3,100 Aircraft | Big Business&#10;https://www.youtube.com/watch?v=mYsOFXnfsCU&#10;&#10;------------------------------------------------------&#10;&#10;#NewYorkCity #Sanitation #BusinessInsider&#10;&#10;Business Insider tells you all you need to know about business, finance, tech, retail, and more.&#10;&#10;Visit us at: https://www.businessinsider.com&#10;Subscribe: https://www.youtube.com/user/businessinsider&#10;BI on Facebook: https://read.bi/2xOcEcj&#10;BI on Instagram: https://read.bi/2Q2D29T&#10;BI on Twitter: https://read.bi/2xCnzGF&#10;BI on Amazon Prime: http://read.bi/PrimeVideo&#10;&#10;What Happens To NYC’s 3.2 Million Tons Of Trash | Big Business" title="What Happens To NYC’s 3.2 Million Tons Of Trash | Big Business">
            <a:hlinkClick r:id="rId3"/>
          </p:cNvPr>
          <p:cNvPicPr preferRelativeResize="0"/>
          <p:nvPr/>
        </p:nvPicPr>
        <p:blipFill>
          <a:blip r:embed="rId4">
            <a:alphaModFix/>
          </a:blip>
          <a:stretch>
            <a:fillRect/>
          </a:stretch>
        </p:blipFill>
        <p:spPr>
          <a:xfrm>
            <a:off x="6308525" y="2681150"/>
            <a:ext cx="2835475" cy="2462350"/>
          </a:xfrm>
          <a:prstGeom prst="rect">
            <a:avLst/>
          </a:prstGeom>
          <a:noFill/>
          <a:ln>
            <a:noFill/>
          </a:ln>
        </p:spPr>
      </p:pic>
      <p:sp>
        <p:nvSpPr>
          <p:cNvPr id="82" name="Google Shape;82;p16"/>
          <p:cNvSpPr txBox="1"/>
          <p:nvPr/>
        </p:nvSpPr>
        <p:spPr>
          <a:xfrm>
            <a:off x="756025" y="4028050"/>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Gathering Evidence : </a:t>
            </a:r>
            <a:endParaRPr/>
          </a:p>
        </p:txBody>
      </p:sp>
      <p:sp>
        <p:nvSpPr>
          <p:cNvPr id="88" name="Google Shape;88;p17"/>
          <p:cNvSpPr txBox="1">
            <a:spLocks noGrp="1"/>
          </p:cNvSpPr>
          <p:nvPr>
            <p:ph type="body" idx="1"/>
          </p:nvPr>
        </p:nvSpPr>
        <p:spPr>
          <a:xfrm>
            <a:off x="311700" y="1017725"/>
            <a:ext cx="8520600" cy="4038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solidFill>
                  <a:srgbClr val="0000FF"/>
                </a:solidFill>
              </a:rPr>
              <a:t>There are Seven ( 7)  Reasons Recycling Isn’t Working in New York City:</a:t>
            </a:r>
            <a:endParaRPr sz="7200">
              <a:solidFill>
                <a:srgbClr val="0000FF"/>
              </a:solidFill>
            </a:endParaRPr>
          </a:p>
          <a:p>
            <a:pPr marL="0" lvl="0" indent="0" algn="l" rtl="0">
              <a:spcBef>
                <a:spcPts val="1200"/>
              </a:spcBef>
              <a:spcAft>
                <a:spcPts val="0"/>
              </a:spcAft>
              <a:buNone/>
            </a:pPr>
            <a:r>
              <a:rPr lang="en" sz="7200">
                <a:solidFill>
                  <a:srgbClr val="0000FF"/>
                </a:solidFill>
              </a:rPr>
              <a:t>Click the recycling of numbers and letters below to find out the evidence :</a:t>
            </a:r>
            <a:endParaRPr sz="7200">
              <a:solidFill>
                <a:srgbClr val="0000FF"/>
              </a:solidFill>
            </a:endParaRPr>
          </a:p>
          <a:p>
            <a:pPr marL="0" lvl="0" indent="0" algn="l" rtl="0">
              <a:spcBef>
                <a:spcPts val="1200"/>
              </a:spcBef>
              <a:spcAft>
                <a:spcPts val="0"/>
              </a:spcAft>
              <a:buNone/>
            </a:pPr>
            <a:r>
              <a:rPr lang="en" sz="5900">
                <a:solidFill>
                  <a:srgbClr val="00FF00"/>
                </a:solidFill>
              </a:rPr>
              <a:t>Article: </a:t>
            </a:r>
            <a:r>
              <a:rPr lang="en" sz="2400" u="sng">
                <a:solidFill>
                  <a:schemeClr val="hlink"/>
                </a:solidFill>
                <a:hlinkClick r:id="rId3"/>
              </a:rPr>
              <a:t>ht</a:t>
            </a:r>
            <a:r>
              <a:rPr lang="en" sz="4000" u="sng">
                <a:solidFill>
                  <a:schemeClr val="hlink"/>
                </a:solidFill>
                <a:hlinkClick r:id="rId3"/>
              </a:rPr>
              <a:t>tps://nam10.safelinks.protection.outlook.com/?url=https%3A%2F%2Fwww.nytimes.com%2F2020%2F01%2F29%2Fnyregion%2Fnyc-recycling.html&amp;data=04%7C01%7Cthaffoney%40schools.nyc.gov%7Caf2d93e93db347036c2408d96e2c9571%7C18492cb7ef45456185710c42e5f7ac07%7C0%7C0%7C637661960031028435%7CUnknown%7CTWFpbGZsb3d8eyJWIjoiMC4wLjAwMDAiLCJQIjoiV2luMzIiLCJBTiI6Ik1haWwiLCJXVCI6Mn0%3D%7C2000&amp;sdata=IUsALIBvwZLBe2VI1EDmJsw5rFePUSJHtbCCglFrdzc%3D&amp;reserved=0</a:t>
            </a:r>
            <a:endParaRPr sz="4000">
              <a:solidFill>
                <a:srgbClr val="0000FF"/>
              </a:solidFill>
            </a:endParaRPr>
          </a:p>
          <a:p>
            <a:pPr marL="0" lvl="0" indent="0" algn="l" rtl="0">
              <a:spcBef>
                <a:spcPts val="1200"/>
              </a:spcBef>
              <a:spcAft>
                <a:spcPts val="0"/>
              </a:spcAft>
              <a:buNone/>
            </a:pPr>
            <a:endParaRPr sz="6669">
              <a:solidFill>
                <a:srgbClr val="0000FF"/>
              </a:solidFill>
            </a:endParaRPr>
          </a:p>
          <a:p>
            <a:pPr marL="0" lvl="0" indent="0" algn="l" rtl="0">
              <a:spcBef>
                <a:spcPts val="1200"/>
              </a:spcBef>
              <a:spcAft>
                <a:spcPts val="0"/>
              </a:spcAft>
              <a:buNone/>
            </a:pPr>
            <a:endParaRPr sz="7150">
              <a:solidFill>
                <a:srgbClr val="FFFF00"/>
              </a:solidFill>
            </a:endParaRPr>
          </a:p>
          <a:p>
            <a:pPr marL="0" lvl="0" indent="0" algn="l" rtl="0">
              <a:spcBef>
                <a:spcPts val="1200"/>
              </a:spcBef>
              <a:spcAft>
                <a:spcPts val="0"/>
              </a:spcAft>
              <a:buNone/>
            </a:pPr>
            <a:endParaRPr sz="7150">
              <a:solidFill>
                <a:srgbClr val="FFFF00"/>
              </a:solidFill>
            </a:endParaRPr>
          </a:p>
          <a:p>
            <a:pPr marL="0" lvl="0" indent="0" algn="l" rtl="0">
              <a:spcBef>
                <a:spcPts val="1200"/>
              </a:spcBef>
              <a:spcAft>
                <a:spcPts val="1200"/>
              </a:spcAft>
              <a:buNone/>
            </a:pPr>
            <a:r>
              <a:rPr lang="en" sz="7150">
                <a:solidFill>
                  <a:srgbClr val="FFFF00"/>
                </a:solidFill>
              </a:rPr>
              <a:t>Choose a section that stuck with you from the </a:t>
            </a:r>
            <a:r>
              <a:rPr lang="en" sz="7150">
                <a:solidFill>
                  <a:srgbClr val="00FF00"/>
                </a:solidFill>
              </a:rPr>
              <a:t>article </a:t>
            </a:r>
            <a:r>
              <a:rPr lang="en" sz="7150">
                <a:solidFill>
                  <a:srgbClr val="FFFF00"/>
                </a:solidFill>
              </a:rPr>
              <a:t>then ,</a:t>
            </a:r>
            <a:r>
              <a:rPr lang="en" sz="7150">
                <a:solidFill>
                  <a:srgbClr val="FF9900"/>
                </a:solidFill>
              </a:rPr>
              <a:t>”Turn and Talk “</a:t>
            </a:r>
            <a:r>
              <a:rPr lang="en" sz="7150">
                <a:solidFill>
                  <a:srgbClr val="FFFF00"/>
                </a:solidFill>
              </a:rPr>
              <a:t> : Discuss any other evidence you can think of why </a:t>
            </a:r>
            <a:r>
              <a:rPr lang="en" sz="7150">
                <a:solidFill>
                  <a:srgbClr val="0000FF"/>
                </a:solidFill>
              </a:rPr>
              <a:t>recycling isn’t working</a:t>
            </a:r>
            <a:r>
              <a:rPr lang="en" sz="7150">
                <a:solidFill>
                  <a:srgbClr val="FFFF00"/>
                </a:solidFill>
              </a:rPr>
              <a:t> in your community or school with a classmate :</a:t>
            </a:r>
            <a:endParaRPr sz="2400">
              <a:solidFill>
                <a:srgbClr val="0000FF"/>
              </a:solidFill>
            </a:endParaRPr>
          </a:p>
        </p:txBody>
      </p:sp>
      <p:sp>
        <p:nvSpPr>
          <p:cNvPr id="89" name="Google Shape;89;p17"/>
          <p:cNvSpPr txBox="1"/>
          <p:nvPr/>
        </p:nvSpPr>
        <p:spPr>
          <a:xfrm>
            <a:off x="311700" y="53127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solidFill>
                <a:srgbClr val="0000FF"/>
              </a:solidFill>
            </a:endParaRPr>
          </a:p>
        </p:txBody>
      </p:sp>
      <p:graphicFrame>
        <p:nvGraphicFramePr>
          <p:cNvPr id="90" name="Google Shape;90;p17"/>
          <p:cNvGraphicFramePr/>
          <p:nvPr/>
        </p:nvGraphicFramePr>
        <p:xfrm>
          <a:off x="952500" y="2381250"/>
          <a:ext cx="7239000" cy="396210"/>
        </p:xfrm>
        <a:graphic>
          <a:graphicData uri="http://schemas.openxmlformats.org/drawingml/2006/table">
            <a:tbl>
              <a:tblPr>
                <a:noFill/>
                <a:tableStyleId>{A13441EA-4504-4768-BD33-0D27A1FE6589}</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91" name="Google Shape;91;p17"/>
          <p:cNvPicPr preferRelativeResize="0"/>
          <p:nvPr/>
        </p:nvPicPr>
        <p:blipFill>
          <a:blip r:embed="rId4">
            <a:alphaModFix/>
          </a:blip>
          <a:stretch>
            <a:fillRect/>
          </a:stretch>
        </p:blipFill>
        <p:spPr>
          <a:xfrm>
            <a:off x="6436050" y="2938550"/>
            <a:ext cx="1014449" cy="1014449"/>
          </a:xfrm>
          <a:prstGeom prst="rect">
            <a:avLst/>
          </a:prstGeom>
          <a:noFill/>
          <a:ln w="9525" cap="flat" cmpd="sng">
            <a:solidFill>
              <a:srgbClr val="FF99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Identifying the causes: </a:t>
            </a:r>
            <a:endParaRPr/>
          </a:p>
        </p:txBody>
      </p:sp>
      <p:sp>
        <p:nvSpPr>
          <p:cNvPr id="97" name="Google Shape;9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000FF"/>
                </a:solidFill>
              </a:rPr>
              <a:t>New York City causes :</a:t>
            </a:r>
            <a:endParaRPr>
              <a:solidFill>
                <a:srgbClr val="0000FF"/>
              </a:solidFill>
            </a:endParaRPr>
          </a:p>
          <a:p>
            <a:pPr marL="457200" lvl="0" indent="-342900" algn="l" rtl="0">
              <a:spcBef>
                <a:spcPts val="1200"/>
              </a:spcBef>
              <a:spcAft>
                <a:spcPts val="0"/>
              </a:spcAft>
              <a:buClr>
                <a:srgbClr val="00FF00"/>
              </a:buClr>
              <a:buSzPts val="1800"/>
              <a:buChar char="●"/>
            </a:pPr>
            <a:r>
              <a:rPr lang="en">
                <a:solidFill>
                  <a:srgbClr val="00FF00"/>
                </a:solidFill>
              </a:rPr>
              <a:t>Not enough recycling in city housing ,city schools, businesses and residential areas</a:t>
            </a:r>
            <a:endParaRPr>
              <a:solidFill>
                <a:srgbClr val="00FF00"/>
              </a:solidFill>
            </a:endParaRPr>
          </a:p>
          <a:p>
            <a:pPr marL="457200" lvl="0" indent="-342900" algn="l" rtl="0">
              <a:spcBef>
                <a:spcPts val="0"/>
              </a:spcBef>
              <a:spcAft>
                <a:spcPts val="0"/>
              </a:spcAft>
              <a:buClr>
                <a:srgbClr val="00FF00"/>
              </a:buClr>
              <a:buSzPts val="1800"/>
              <a:buChar char="●"/>
            </a:pPr>
            <a:r>
              <a:rPr lang="en">
                <a:solidFill>
                  <a:srgbClr val="00FF00"/>
                </a:solidFill>
              </a:rPr>
              <a:t> Not knowing how serious to decrease solid waste management for NYC</a:t>
            </a:r>
            <a:endParaRPr>
              <a:solidFill>
                <a:srgbClr val="00FF00"/>
              </a:solidFill>
            </a:endParaRPr>
          </a:p>
          <a:p>
            <a:pPr marL="457200" lvl="0" indent="-342900" algn="l" rtl="0">
              <a:spcBef>
                <a:spcPts val="0"/>
              </a:spcBef>
              <a:spcAft>
                <a:spcPts val="0"/>
              </a:spcAft>
              <a:buClr>
                <a:srgbClr val="00FF00"/>
              </a:buClr>
              <a:buSzPts val="1800"/>
              <a:buChar char="●"/>
            </a:pPr>
            <a:r>
              <a:rPr lang="en">
                <a:solidFill>
                  <a:srgbClr val="00FF00"/>
                </a:solidFill>
              </a:rPr>
              <a:t> Not enough of recycling bins in cities </a:t>
            </a:r>
            <a:endParaRPr>
              <a:solidFill>
                <a:srgbClr val="00FF00"/>
              </a:solidFill>
            </a:endParaRPr>
          </a:p>
          <a:p>
            <a:pPr marL="0" lvl="0" indent="0" algn="l" rtl="0">
              <a:spcBef>
                <a:spcPts val="1200"/>
              </a:spcBef>
              <a:spcAft>
                <a:spcPts val="0"/>
              </a:spcAft>
              <a:buNone/>
            </a:pPr>
            <a:endParaRPr>
              <a:solidFill>
                <a:srgbClr val="FFFF00"/>
              </a:solidFill>
            </a:endParaRPr>
          </a:p>
          <a:p>
            <a:pPr marL="0" lvl="0" indent="0" algn="l" rtl="0">
              <a:spcBef>
                <a:spcPts val="1200"/>
              </a:spcBef>
              <a:spcAft>
                <a:spcPts val="0"/>
              </a:spcAft>
              <a:buNone/>
            </a:pPr>
            <a:r>
              <a:rPr lang="en">
                <a:solidFill>
                  <a:srgbClr val="FFFF00"/>
                </a:solidFill>
              </a:rPr>
              <a:t>Click link below to learn some vocabulary words , with an activity </a:t>
            </a:r>
            <a:r>
              <a:rPr lang="en"/>
              <a:t>:</a:t>
            </a:r>
            <a:endParaRPr/>
          </a:p>
          <a:p>
            <a:pPr marL="0" lvl="0" indent="0" algn="l" rtl="0">
              <a:spcBef>
                <a:spcPts val="1200"/>
              </a:spcBef>
              <a:spcAft>
                <a:spcPts val="0"/>
              </a:spcAft>
              <a:buNone/>
            </a:pPr>
            <a:r>
              <a:rPr lang="en" u="sng">
                <a:solidFill>
                  <a:schemeClr val="hlink"/>
                </a:solidFill>
                <a:hlinkClick r:id="rId3"/>
              </a:rPr>
              <a:t>https://www.flocabulary.com/unit/reduce-re-use-recycle/vocab-cards/</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57425"/>
            <a:ext cx="8520600" cy="110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Evaluating an Existing policy : Click blue link for laws and arrow for video on laws .  READ OR WATCH ( You choose) </a:t>
            </a:r>
            <a:endParaRPr sz="2420"/>
          </a:p>
        </p:txBody>
      </p:sp>
      <p:sp>
        <p:nvSpPr>
          <p:cNvPr id="103" name="Google Shape;103;p19"/>
          <p:cNvSpPr txBox="1">
            <a:spLocks noGrp="1"/>
          </p:cNvSpPr>
          <p:nvPr>
            <p:ph type="body" idx="1"/>
          </p:nvPr>
        </p:nvSpPr>
        <p:spPr>
          <a:xfrm>
            <a:off x="384300" y="1660788"/>
            <a:ext cx="8448000" cy="3309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https://www1.nyc.gov/assets/dsny/site/resources/recycling-and-garbage-laws/recycling-laws-for-residents</a:t>
            </a:r>
            <a:endParaRPr/>
          </a:p>
        </p:txBody>
      </p:sp>
      <p:pic>
        <p:nvPicPr>
          <p:cNvPr id="104" name="Google Shape;104;p19" title="Recycling Laws in NYC">
            <a:hlinkClick r:id="rId4"/>
          </p:cNvPr>
          <p:cNvPicPr preferRelativeResize="0"/>
          <p:nvPr/>
        </p:nvPicPr>
        <p:blipFill>
          <a:blip r:embed="rId5">
            <a:alphaModFix/>
          </a:blip>
          <a:stretch>
            <a:fillRect/>
          </a:stretch>
        </p:blipFill>
        <p:spPr>
          <a:xfrm>
            <a:off x="3928900" y="2232537"/>
            <a:ext cx="2887775" cy="2165825"/>
          </a:xfrm>
          <a:prstGeom prst="rect">
            <a:avLst/>
          </a:prstGeom>
          <a:noFill/>
          <a:ln>
            <a:noFill/>
          </a:ln>
        </p:spPr>
      </p:pic>
      <p:sp>
        <p:nvSpPr>
          <p:cNvPr id="105" name="Google Shape;105;p19"/>
          <p:cNvSpPr txBox="1"/>
          <p:nvPr/>
        </p:nvSpPr>
        <p:spPr>
          <a:xfrm>
            <a:off x="4796475" y="4647750"/>
            <a:ext cx="434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rPr>
              <a:t>NEXT STEPS WE CAN DO…………………..</a:t>
            </a:r>
            <a:endParaRPr>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21255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 Solutions :</a:t>
            </a:r>
            <a:r>
              <a:rPr lang="en" sz="2555">
                <a:solidFill>
                  <a:srgbClr val="FFFF00"/>
                </a:solidFill>
              </a:rPr>
              <a:t>What can NYC do to Recycle better? </a:t>
            </a:r>
            <a:endParaRPr sz="3355"/>
          </a:p>
        </p:txBody>
      </p:sp>
      <p:sp>
        <p:nvSpPr>
          <p:cNvPr id="111" name="Google Shape;111;p20"/>
          <p:cNvSpPr txBox="1">
            <a:spLocks noGrp="1"/>
          </p:cNvSpPr>
          <p:nvPr>
            <p:ph type="body" idx="1"/>
          </p:nvPr>
        </p:nvSpPr>
        <p:spPr>
          <a:xfrm>
            <a:off x="-48525" y="1214400"/>
            <a:ext cx="9144000" cy="39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0000FF"/>
                </a:solidFill>
              </a:rPr>
              <a:t>*</a:t>
            </a:r>
            <a:r>
              <a:rPr lang="en">
                <a:solidFill>
                  <a:srgbClr val="00FF00"/>
                </a:solidFill>
              </a:rPr>
              <a:t>More Recycling Education  in NYC</a:t>
            </a:r>
            <a:r>
              <a:rPr lang="en">
                <a:solidFill>
                  <a:srgbClr val="0000FF"/>
                </a:solidFill>
              </a:rPr>
              <a:t>:</a:t>
            </a:r>
            <a:endParaRPr>
              <a:solidFill>
                <a:srgbClr val="0000FF"/>
              </a:solidFill>
            </a:endParaRPr>
          </a:p>
          <a:p>
            <a:pPr marL="0" lvl="0" indent="0" algn="l" rtl="0">
              <a:spcBef>
                <a:spcPts val="1200"/>
              </a:spcBef>
              <a:spcAft>
                <a:spcPts val="0"/>
              </a:spcAft>
              <a:buNone/>
            </a:pPr>
            <a:r>
              <a:rPr lang="en">
                <a:solidFill>
                  <a:srgbClr val="0000FF"/>
                </a:solidFill>
              </a:rPr>
              <a:t>  (Businesses, Communities Schools, Flyers, Billboard, Posters, Games)</a:t>
            </a:r>
            <a:endParaRPr>
              <a:solidFill>
                <a:srgbClr val="0000FF"/>
              </a:solidFill>
            </a:endParaRPr>
          </a:p>
          <a:p>
            <a:pPr marL="0" lvl="0" indent="0" algn="l" rtl="0">
              <a:spcBef>
                <a:spcPts val="1200"/>
              </a:spcBef>
              <a:spcAft>
                <a:spcPts val="0"/>
              </a:spcAft>
              <a:buNone/>
            </a:pPr>
            <a:r>
              <a:rPr lang="en">
                <a:solidFill>
                  <a:srgbClr val="0000FF"/>
                </a:solidFill>
              </a:rPr>
              <a:t>*</a:t>
            </a:r>
            <a:r>
              <a:rPr lang="en">
                <a:solidFill>
                  <a:srgbClr val="00FF00"/>
                </a:solidFill>
              </a:rPr>
              <a:t>Governor /Mayor/Scientists and Environmentalists input</a:t>
            </a:r>
            <a:r>
              <a:rPr lang="en">
                <a:solidFill>
                  <a:srgbClr val="0000FF"/>
                </a:solidFill>
              </a:rPr>
              <a:t> : Speaking on TV Commercials daily about Recycling </a:t>
            </a:r>
            <a:endParaRPr>
              <a:solidFill>
                <a:srgbClr val="0000FF"/>
              </a:solidFill>
            </a:endParaRPr>
          </a:p>
          <a:p>
            <a:pPr marL="0" lvl="0" indent="0" algn="l" rtl="0">
              <a:spcBef>
                <a:spcPts val="1200"/>
              </a:spcBef>
              <a:spcAft>
                <a:spcPts val="0"/>
              </a:spcAft>
              <a:buNone/>
            </a:pPr>
            <a:r>
              <a:rPr lang="en">
                <a:solidFill>
                  <a:srgbClr val="0000FF"/>
                </a:solidFill>
              </a:rPr>
              <a:t>*</a:t>
            </a:r>
            <a:r>
              <a:rPr lang="en">
                <a:solidFill>
                  <a:srgbClr val="00FF00"/>
                </a:solidFill>
              </a:rPr>
              <a:t> Distributing more recycling bins in all parts of NYC : </a:t>
            </a:r>
            <a:r>
              <a:rPr lang="en">
                <a:solidFill>
                  <a:srgbClr val="0000FF"/>
                </a:solidFill>
              </a:rPr>
              <a:t>Schools, City Housing , Businesses and Residential areas</a:t>
            </a:r>
            <a:endParaRPr>
              <a:solidFill>
                <a:srgbClr val="0000FF"/>
              </a:solidFill>
            </a:endParaRPr>
          </a:p>
          <a:p>
            <a:pPr marL="0" lvl="0" indent="0" algn="l" rtl="0">
              <a:spcBef>
                <a:spcPts val="1200"/>
              </a:spcBef>
              <a:spcAft>
                <a:spcPts val="1200"/>
              </a:spcAft>
              <a:buNone/>
            </a:pPr>
            <a:r>
              <a:rPr lang="en">
                <a:solidFill>
                  <a:srgbClr val="FFFF00"/>
                </a:solidFill>
              </a:rPr>
              <a:t>After watching this video below : Give one  more solutions to recycle better</a:t>
            </a:r>
            <a:endParaRPr>
              <a:solidFill>
                <a:srgbClr val="FFFF00"/>
              </a:solidFill>
            </a:endParaRPr>
          </a:p>
        </p:txBody>
      </p:sp>
      <p:pic>
        <p:nvPicPr>
          <p:cNvPr id="112" name="Google Shape;112;p20" descr="United Nations -  Recycling plastics and tin cans is now commonplace around the world – but one group in New York has taken it to a new level. Doing what they can to save the planet.&#10;&#10;21st Century: Episode #124&#10;&#10;Script: http://www.un.org/webcast/pdfs/21stc124surewecan.pdf" title="Sure We Can - Recycling In New York City">
            <a:hlinkClick r:id="rId3"/>
          </p:cNvPr>
          <p:cNvPicPr preferRelativeResize="0"/>
          <p:nvPr/>
        </p:nvPicPr>
        <p:blipFill>
          <a:blip r:embed="rId4">
            <a:alphaModFix/>
          </a:blip>
          <a:stretch>
            <a:fillRect/>
          </a:stretch>
        </p:blipFill>
        <p:spPr>
          <a:xfrm>
            <a:off x="1407725" y="4105125"/>
            <a:ext cx="1846726" cy="98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1000"/>
                                        <p:tgtEl>
                                          <p:spTgt spid="1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901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66">
                <a:solidFill>
                  <a:srgbClr val="FFFF00"/>
                </a:solidFill>
              </a:rPr>
              <a:t>Select the Best Solution for Recycling </a:t>
            </a:r>
            <a:r>
              <a:rPr lang="en"/>
              <a:t>:</a:t>
            </a:r>
            <a:endParaRPr/>
          </a:p>
          <a:p>
            <a:pPr marL="0" lvl="0" indent="0" algn="l" rtl="0">
              <a:spcBef>
                <a:spcPts val="0"/>
              </a:spcBef>
              <a:spcAft>
                <a:spcPts val="0"/>
              </a:spcAft>
              <a:buNone/>
            </a:pPr>
            <a:r>
              <a:rPr lang="en"/>
              <a:t>Feasibility vs. Effectiveness</a:t>
            </a:r>
            <a:endParaRPr/>
          </a:p>
        </p:txBody>
      </p:sp>
      <p:sp>
        <p:nvSpPr>
          <p:cNvPr id="118" name="Google Shape;118;p21"/>
          <p:cNvSpPr txBox="1">
            <a:spLocks noGrp="1"/>
          </p:cNvSpPr>
          <p:nvPr>
            <p:ph type="body" idx="1"/>
          </p:nvPr>
        </p:nvSpPr>
        <p:spPr>
          <a:xfrm>
            <a:off x="311700" y="1265750"/>
            <a:ext cx="8520600" cy="40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FF"/>
                </a:solidFill>
              </a:rPr>
              <a:t> Effectiveness : </a:t>
            </a:r>
            <a:endParaRPr>
              <a:solidFill>
                <a:srgbClr val="0000FF"/>
              </a:solidFill>
            </a:endParaRPr>
          </a:p>
          <a:p>
            <a:pPr marL="0" lvl="0" indent="0" algn="l" rtl="0">
              <a:spcBef>
                <a:spcPts val="1200"/>
              </a:spcBef>
              <a:spcAft>
                <a:spcPts val="0"/>
              </a:spcAft>
              <a:buNone/>
            </a:pPr>
            <a:r>
              <a:rPr lang="en" sz="2000">
                <a:solidFill>
                  <a:srgbClr val="202124"/>
                </a:solidFill>
                <a:highlight>
                  <a:srgbClr val="FFFFFF"/>
                </a:highlight>
                <a:latin typeface="Roboto"/>
                <a:ea typeface="Roboto"/>
                <a:cs typeface="Roboto"/>
                <a:sym typeface="Roboto"/>
              </a:rPr>
              <a:t>Effectiveness is the </a:t>
            </a:r>
            <a:r>
              <a:rPr lang="en" sz="2000" b="1">
                <a:solidFill>
                  <a:srgbClr val="202124"/>
                </a:solidFill>
                <a:highlight>
                  <a:srgbClr val="FFFFFF"/>
                </a:highlight>
                <a:latin typeface="Roboto"/>
                <a:ea typeface="Roboto"/>
                <a:cs typeface="Roboto"/>
                <a:sym typeface="Roboto"/>
              </a:rPr>
              <a:t>capability of producing a desired result or the ability to produce desired output</a:t>
            </a:r>
            <a:r>
              <a:rPr lang="en" sz="2000">
                <a:solidFill>
                  <a:srgbClr val="202124"/>
                </a:solidFill>
                <a:highlight>
                  <a:srgbClr val="FFFFFF"/>
                </a:highlight>
                <a:latin typeface="Roboto"/>
                <a:ea typeface="Roboto"/>
                <a:cs typeface="Roboto"/>
                <a:sym typeface="Roboto"/>
              </a:rPr>
              <a:t>. </a:t>
            </a:r>
            <a:endParaRPr sz="2300">
              <a:solidFill>
                <a:srgbClr val="00FF00"/>
              </a:solidFill>
            </a:endParaRPr>
          </a:p>
          <a:p>
            <a:pPr marL="0" lvl="0" indent="0" algn="l" rtl="0">
              <a:spcBef>
                <a:spcPts val="1200"/>
              </a:spcBef>
              <a:spcAft>
                <a:spcPts val="0"/>
              </a:spcAft>
              <a:buNone/>
            </a:pPr>
            <a:endParaRPr>
              <a:solidFill>
                <a:srgbClr val="00FF00"/>
              </a:solidFill>
            </a:endParaRPr>
          </a:p>
          <a:p>
            <a:pPr marL="0" lvl="0" indent="0" algn="l" rtl="0">
              <a:spcBef>
                <a:spcPts val="1200"/>
              </a:spcBef>
              <a:spcAft>
                <a:spcPts val="0"/>
              </a:spcAft>
              <a:buNone/>
            </a:pPr>
            <a:r>
              <a:rPr lang="en">
                <a:solidFill>
                  <a:srgbClr val="0000FF"/>
                </a:solidFill>
              </a:rPr>
              <a:t>Feasibility : </a:t>
            </a:r>
            <a:r>
              <a:rPr lang="en" sz="1200">
                <a:solidFill>
                  <a:srgbClr val="00FF00"/>
                </a:solidFill>
                <a:highlight>
                  <a:srgbClr val="FFFFFF"/>
                </a:highlight>
                <a:latin typeface="Roboto"/>
                <a:ea typeface="Roboto"/>
                <a:cs typeface="Roboto"/>
                <a:sym typeface="Roboto"/>
              </a:rPr>
              <a:t> </a:t>
            </a:r>
            <a:r>
              <a:rPr lang="en" sz="2000" b="1">
                <a:solidFill>
                  <a:srgbClr val="000000"/>
                </a:solidFill>
                <a:highlight>
                  <a:srgbClr val="FFFFFF"/>
                </a:highlight>
                <a:latin typeface="Roboto"/>
                <a:ea typeface="Roboto"/>
                <a:cs typeface="Roboto"/>
                <a:sym typeface="Roboto"/>
              </a:rPr>
              <a:t>capable of being done or carried out a feasible</a:t>
            </a:r>
            <a:r>
              <a:rPr lang="en" sz="2000">
                <a:solidFill>
                  <a:srgbClr val="000000"/>
                </a:solidFill>
                <a:highlight>
                  <a:srgbClr val="FFFFFF"/>
                </a:highlight>
                <a:latin typeface="Roboto"/>
                <a:ea typeface="Roboto"/>
                <a:cs typeface="Roboto"/>
                <a:sym typeface="Roboto"/>
              </a:rPr>
              <a:t> plan. 2 : capable of being used or dealt with successfully : suitable. 3 : reasonable</a:t>
            </a:r>
            <a:endParaRPr sz="2000">
              <a:solidFill>
                <a:srgbClr val="000000"/>
              </a:solidFill>
              <a:highlight>
                <a:srgbClr val="FFFFFF"/>
              </a:highlight>
              <a:latin typeface="Roboto"/>
              <a:ea typeface="Roboto"/>
              <a:cs typeface="Roboto"/>
              <a:sym typeface="Roboto"/>
            </a:endParaRPr>
          </a:p>
          <a:p>
            <a:pPr marL="0" lvl="0" indent="0" algn="l" rtl="0">
              <a:spcBef>
                <a:spcPts val="1200"/>
              </a:spcBef>
              <a:spcAft>
                <a:spcPts val="0"/>
              </a:spcAft>
              <a:buNone/>
            </a:pPr>
            <a:r>
              <a:rPr lang="en" sz="2000">
                <a:solidFill>
                  <a:srgbClr val="00FF00"/>
                </a:solidFill>
                <a:highlight>
                  <a:srgbClr val="FFFFFF"/>
                </a:highlight>
                <a:latin typeface="Roboto"/>
                <a:ea typeface="Roboto"/>
                <a:cs typeface="Roboto"/>
                <a:sym typeface="Roboto"/>
              </a:rPr>
              <a:t>LETS MAKE A CHART &gt;&gt;&gt;&gt;&gt;&gt;&gt;&gt;&gt;&gt;&gt;&gt;&gt;&gt;&gt;&gt;&gt;&gt;&gt;&gt;&gt;&gt;.......................</a:t>
            </a:r>
            <a:endParaRPr sz="2000">
              <a:solidFill>
                <a:srgbClr val="00FF00"/>
              </a:solidFill>
              <a:highlight>
                <a:srgbClr val="FFFFFF"/>
              </a:highlight>
              <a:latin typeface="Roboto"/>
              <a:ea typeface="Roboto"/>
              <a:cs typeface="Roboto"/>
              <a:sym typeface="Roboto"/>
            </a:endParaRPr>
          </a:p>
          <a:p>
            <a:pPr marL="0" lvl="0" indent="0" algn="l" rtl="0">
              <a:spcBef>
                <a:spcPts val="1200"/>
              </a:spcBef>
              <a:spcAft>
                <a:spcPts val="1200"/>
              </a:spcAft>
              <a:buNone/>
            </a:pPr>
            <a:endParaRPr sz="2000">
              <a:solidFill>
                <a:srgbClr val="000000"/>
              </a:solidFill>
              <a:highlight>
                <a:srgbClr val="FFFFFF"/>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On-screen Show (16:9)</PresentationFormat>
  <Paragraphs>95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Times New Roman</vt:lpstr>
      <vt:lpstr>Roboto</vt:lpstr>
      <vt:lpstr>Arial</vt:lpstr>
      <vt:lpstr>Simple Dark</vt:lpstr>
      <vt:lpstr>Recycling in NYC!</vt:lpstr>
      <vt:lpstr>https://www.flocabulary.com/unit/reduce-re-use-recycle/</vt:lpstr>
      <vt:lpstr>Recycling in NYC following Public Policy Analyst:</vt:lpstr>
      <vt:lpstr>Problem : Not enough recycling of trash in NYC </vt:lpstr>
      <vt:lpstr>Gathering Evidence : </vt:lpstr>
      <vt:lpstr>Identifying the causes: </vt:lpstr>
      <vt:lpstr>Evaluating an Existing policy : Click blue link for laws and arrow for video on laws .  READ OR WATCH ( You choose) </vt:lpstr>
      <vt:lpstr>Develop Solutions :What can NYC do to Recycle better? </vt:lpstr>
      <vt:lpstr>Select the Best Solution for Recycling : Feasibility vs. Effectiveness</vt:lpstr>
      <vt:lpstr>RECYCLING  HIGH , MEDIUM or LOW :</vt:lpstr>
      <vt:lpstr>EXIT TICKET :IF WE DON’T RECYCLE OUR EARTH WILL: </vt:lpstr>
      <vt:lpstr>Thank you for the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in NYC!</dc:title>
  <cp:lastModifiedBy>Joseph Montecalvo</cp:lastModifiedBy>
  <cp:revision>1</cp:revision>
  <dcterms:modified xsi:type="dcterms:W3CDTF">2021-09-27T19:06:23Z</dcterms:modified>
</cp:coreProperties>
</file>