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2" r:id="rId3"/>
    <p:sldId id="264" r:id="rId4"/>
    <p:sldId id="263" r:id="rId5"/>
    <p:sldId id="257" r:id="rId6"/>
    <p:sldId id="258" r:id="rId7"/>
    <p:sldId id="265" r:id="rId8"/>
    <p:sldId id="266" r:id="rId9"/>
    <p:sldId id="267" r:id="rId10"/>
    <p:sldId id="268" r:id="rId11"/>
    <p:sldId id="269" r:id="rId12"/>
    <p:sldId id="270" r:id="rId13"/>
    <p:sldId id="259" r:id="rId14"/>
    <p:sldId id="271" r:id="rId15"/>
    <p:sldId id="260" r:id="rId16"/>
    <p:sldId id="272"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7"/>
  </p:normalViewPr>
  <p:slideViewPr>
    <p:cSldViewPr snapToGrid="0" snapToObjects="1">
      <p:cViewPr varScale="1">
        <p:scale>
          <a:sx n="86" d="100"/>
          <a:sy n="86" d="100"/>
        </p:scale>
        <p:origin x="10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9/4/2020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4"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3">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9/4/2020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4"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9/4/2020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9/4/2020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 name="camera.wav"/>
          </p:stSnd>
        </p:sndAc>
      </p:transition>
    </mc:Choice>
    <mc:Fallback xmlns="">
      <p:transition spd="slow" advClick="0" advTm="1000">
        <p:fad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9/4/2020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13" name="camera.wav"/>
          </p:stSnd>
        </p:sndAc>
      </p:transition>
    </mc:Choice>
    <mc:Fallback xmlns="">
      <p:transition spd="slow" advClick="0" advTm="1000">
        <p:fade/>
        <p:sndAc>
          <p:stSnd>
            <p:snd r:embed="rId14" name="camera.wav"/>
          </p:stSnd>
        </p:sndAc>
      </p:transition>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ccnewyork.org/datsa-and-report/publications"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gs.health.ny.gov/volume-c-title-18/281489017/part-800-homeless-housing-and-assistance-program"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http://flippedtips.com/plegal/tips/bestsol.html"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flippedtips.com/plegal/tips/sp.html"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chools.nyc.gov/school-life/special-situations/students-in-temporary-housing#:~:text=The%20law%20requires%20that%20students,may%20be%20eligible%20to%20receive."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9BA0-7F9E-7B47-9DDD-43FDD4276422}"/>
              </a:ext>
            </a:extLst>
          </p:cNvPr>
          <p:cNvSpPr>
            <a:spLocks noGrp="1"/>
          </p:cNvSpPr>
          <p:nvPr>
            <p:ph type="ctrTitle"/>
          </p:nvPr>
        </p:nvSpPr>
        <p:spPr>
          <a:xfrm>
            <a:off x="1561708" y="2091263"/>
            <a:ext cx="9068586" cy="1866140"/>
          </a:xfrm>
        </p:spPr>
        <p:txBody>
          <a:bodyPr/>
          <a:lstStyle/>
          <a:p>
            <a:r>
              <a:rPr lang="en-US" sz="2800" b="1" dirty="0">
                <a:latin typeface="Avenir Next" panose="020B0503020202020204" pitchFamily="34" charset="0"/>
              </a:rPr>
              <a:t>Academic gap in students living in temporary housing</a:t>
            </a:r>
          </a:p>
        </p:txBody>
      </p:sp>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61708" y="4347147"/>
            <a:ext cx="9070848" cy="884419"/>
          </a:xfrm>
        </p:spPr>
        <p:txBody>
          <a:bodyPr>
            <a:noAutofit/>
          </a:bodyPr>
          <a:lstStyle/>
          <a:p>
            <a:r>
              <a:rPr lang="en-US" dirty="0">
                <a:latin typeface="Avenir Next" panose="020B0503020202020204" pitchFamily="34" charset="0"/>
              </a:rPr>
              <a:t>Shavon Glover</a:t>
            </a:r>
          </a:p>
          <a:p>
            <a:r>
              <a:rPr lang="en-US" dirty="0">
                <a:latin typeface="Avenir Next" panose="020B0503020202020204" pitchFamily="34" charset="0"/>
              </a:rPr>
              <a:t>Urban Assembly Academy for Future Leaders (05M286)</a:t>
            </a:r>
          </a:p>
          <a:p>
            <a:r>
              <a:rPr lang="en-US" dirty="0">
                <a:latin typeface="Avenir Next" panose="020B0503020202020204" pitchFamily="34" charset="0"/>
              </a:rPr>
              <a:t>Physical Education &amp; Health, Computer Science</a:t>
            </a:r>
          </a:p>
        </p:txBody>
      </p:sp>
    </p:spTree>
    <p:extLst>
      <p:ext uri="{BB962C8B-B14F-4D97-AF65-F5344CB8AC3E}">
        <p14:creationId xmlns:p14="http://schemas.microsoft.com/office/powerpoint/2010/main" val="283071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31728" y="1983833"/>
            <a:ext cx="9266112" cy="457201"/>
          </a:xfrm>
        </p:spPr>
        <p:txBody>
          <a:bodyPr>
            <a:normAutofit/>
          </a:bodyPr>
          <a:lstStyle/>
          <a:p>
            <a:r>
              <a:rPr lang="en-US" sz="2400" b="1" dirty="0"/>
              <a:t>PUBLIC POLICY ANALYST STEP #3: IDENTIFYING THE CAUSES </a:t>
            </a:r>
          </a:p>
        </p:txBody>
      </p:sp>
      <p:sp>
        <p:nvSpPr>
          <p:cNvPr id="5" name="Title 4">
            <a:extLst>
              <a:ext uri="{FF2B5EF4-FFF2-40B4-BE49-F238E27FC236}">
                <a16:creationId xmlns:a16="http://schemas.microsoft.com/office/drawing/2014/main" id="{AA72CA86-DA66-7843-87BB-EE0F48BD65D0}"/>
              </a:ext>
            </a:extLst>
          </p:cNvPr>
          <p:cNvSpPr>
            <a:spLocks noGrp="1"/>
          </p:cNvSpPr>
          <p:nvPr>
            <p:ph type="ctrTitle"/>
          </p:nvPr>
        </p:nvSpPr>
        <p:spPr>
          <a:xfrm>
            <a:off x="1531728" y="2441034"/>
            <a:ext cx="9068586" cy="2840636"/>
          </a:xfrm>
        </p:spPr>
        <p:txBody>
          <a:bodyPr/>
          <a:lstStyle/>
          <a:p>
            <a:pPr>
              <a:lnSpc>
                <a:spcPct val="150000"/>
              </a:lnSpc>
            </a:pPr>
            <a:r>
              <a:rPr lang="en-US" sz="2000" dirty="0">
                <a:latin typeface="Avenir Next" panose="020B0503020202020204" pitchFamily="34" charset="0"/>
              </a:rPr>
              <a:t>In this step you will research and articles and brainstorm the causes and factors that contribute to your social problem.</a:t>
            </a:r>
            <a:br>
              <a:rPr lang="en-US" sz="2000" dirty="0">
                <a:latin typeface="Avenir Next" panose="020B0503020202020204" pitchFamily="34" charset="0"/>
              </a:rPr>
            </a:br>
            <a:r>
              <a:rPr lang="en-US" sz="2000" b="1" dirty="0">
                <a:latin typeface="Avenir Next" panose="020B0503020202020204" pitchFamily="34" charset="0"/>
              </a:rPr>
              <a:t>EXAMPLE:</a:t>
            </a:r>
            <a:br>
              <a:rPr lang="en-US" sz="2000" dirty="0">
                <a:latin typeface="Avenir Next" panose="020B0503020202020204" pitchFamily="34" charset="0"/>
              </a:rPr>
            </a:br>
            <a:r>
              <a:rPr lang="en-US" sz="1600" dirty="0">
                <a:latin typeface="Avenir Next" panose="020B0503020202020204" pitchFamily="34" charset="0"/>
              </a:rPr>
              <a:t>In June 2020, there were </a:t>
            </a:r>
            <a:r>
              <a:rPr lang="en-US" sz="1600" b="1" dirty="0">
                <a:latin typeface="Avenir Next" panose="020B0503020202020204" pitchFamily="34" charset="0"/>
              </a:rPr>
              <a:t>58,736 homeless people</a:t>
            </a:r>
            <a:r>
              <a:rPr lang="en-US" sz="1600" dirty="0">
                <a:latin typeface="Avenir Next" panose="020B0503020202020204" pitchFamily="34" charset="0"/>
              </a:rPr>
              <a:t>, including </a:t>
            </a:r>
            <a:r>
              <a:rPr lang="en-US" sz="1600" b="1" dirty="0">
                <a:latin typeface="Avenir Next" panose="020B0503020202020204" pitchFamily="34" charset="0"/>
              </a:rPr>
              <a:t>13,275 homeless families with 19,626 homeless children</a:t>
            </a:r>
            <a:r>
              <a:rPr lang="en-US" sz="1600" dirty="0">
                <a:latin typeface="Avenir Next" panose="020B0503020202020204" pitchFamily="34" charset="0"/>
              </a:rPr>
              <a:t>, sleeping each night in the New York City municipal shelter system. Families make up two-thirds of the homeless shelter population.</a:t>
            </a:r>
            <a:br>
              <a:rPr lang="en-US" sz="1600" dirty="0">
                <a:latin typeface="Avenir Next" panose="020B0503020202020204" pitchFamily="34" charset="0"/>
              </a:rPr>
            </a:br>
            <a:r>
              <a:rPr lang="en-US" sz="1600" dirty="0">
                <a:latin typeface="Avenir Next" panose="020B0503020202020204" pitchFamily="34" charset="0"/>
              </a:rPr>
              <a:t>Source: </a:t>
            </a:r>
            <a:r>
              <a:rPr lang="en-US" sz="1600" dirty="0">
                <a:hlinkClick r:id="rId3"/>
              </a:rPr>
              <a:t>https://www.cccnewyork.org/datsa-and-report/publications</a:t>
            </a:r>
            <a:endParaRPr lang="en-US" sz="1600" dirty="0">
              <a:latin typeface="Avenir Next" panose="020B0503020202020204" pitchFamily="34" charset="0"/>
            </a:endParaRPr>
          </a:p>
        </p:txBody>
      </p:sp>
    </p:spTree>
    <p:extLst>
      <p:ext uri="{BB962C8B-B14F-4D97-AF65-F5344CB8AC3E}">
        <p14:creationId xmlns:p14="http://schemas.microsoft.com/office/powerpoint/2010/main" val="156545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4"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147586-657F-B54A-937C-EF4BBE06EAC2}"/>
              </a:ext>
            </a:extLst>
          </p:cNvPr>
          <p:cNvPicPr>
            <a:picLocks noChangeAspect="1"/>
          </p:cNvPicPr>
          <p:nvPr/>
        </p:nvPicPr>
        <p:blipFill>
          <a:blip r:embed="rId3"/>
          <a:stretch>
            <a:fillRect/>
          </a:stretch>
        </p:blipFill>
        <p:spPr>
          <a:xfrm>
            <a:off x="3238500" y="1274164"/>
            <a:ext cx="5715000" cy="4287187"/>
          </a:xfrm>
          <a:prstGeom prst="rect">
            <a:avLst/>
          </a:prstGeom>
        </p:spPr>
      </p:pic>
      <p:sp>
        <p:nvSpPr>
          <p:cNvPr id="10" name="Rectangle 9">
            <a:extLst>
              <a:ext uri="{FF2B5EF4-FFF2-40B4-BE49-F238E27FC236}">
                <a16:creationId xmlns:a16="http://schemas.microsoft.com/office/drawing/2014/main" id="{D6513ECF-3EBB-2248-9301-E60633416F85}"/>
              </a:ext>
            </a:extLst>
          </p:cNvPr>
          <p:cNvSpPr/>
          <p:nvPr/>
        </p:nvSpPr>
        <p:spPr>
          <a:xfrm rot="16200000">
            <a:off x="881467" y="2956092"/>
            <a:ext cx="2844048"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a:ln w="22225">
                  <a:solidFill>
                    <a:schemeClr val="accent2"/>
                  </a:solidFill>
                  <a:prstDash val="solid"/>
                </a:ln>
              </a:rPr>
              <a:t>Causes:</a:t>
            </a:r>
          </a:p>
        </p:txBody>
      </p:sp>
      <p:sp>
        <p:nvSpPr>
          <p:cNvPr id="11" name="Rectangle 10">
            <a:extLst>
              <a:ext uri="{FF2B5EF4-FFF2-40B4-BE49-F238E27FC236}">
                <a16:creationId xmlns:a16="http://schemas.microsoft.com/office/drawing/2014/main" id="{880C82FB-6343-CB4F-AA78-27825450F26F}"/>
              </a:ext>
            </a:extLst>
          </p:cNvPr>
          <p:cNvSpPr/>
          <p:nvPr/>
        </p:nvSpPr>
        <p:spPr>
          <a:xfrm rot="5400000">
            <a:off x="7729436" y="2996379"/>
            <a:ext cx="4048338" cy="1323439"/>
          </a:xfrm>
          <a:prstGeom prst="rect">
            <a:avLst/>
          </a:prstGeom>
          <a:noFill/>
        </p:spPr>
        <p:txBody>
          <a:bodyPr wrap="square" lIns="91440" tIns="45720" rIns="91440" bIns="45720">
            <a:spAutoFit/>
          </a:bodyPr>
          <a:lstStyle/>
          <a:p>
            <a:pPr algn="ctr"/>
            <a:r>
              <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venir Next" panose="020B0503020202020204" pitchFamily="34" charset="0"/>
              </a:rPr>
              <a:t>Of Homelessness</a:t>
            </a:r>
          </a:p>
        </p:txBody>
      </p:sp>
    </p:spTree>
    <p:extLst>
      <p:ext uri="{BB962C8B-B14F-4D97-AF65-F5344CB8AC3E}">
        <p14:creationId xmlns:p14="http://schemas.microsoft.com/office/powerpoint/2010/main" val="397090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4" name="camera.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31728" y="1983833"/>
            <a:ext cx="9266112" cy="457201"/>
          </a:xfrm>
        </p:spPr>
        <p:txBody>
          <a:bodyPr>
            <a:normAutofit fontScale="92500"/>
          </a:bodyPr>
          <a:lstStyle/>
          <a:p>
            <a:r>
              <a:rPr lang="en-US" sz="2400" b="1" dirty="0"/>
              <a:t>PUBLIC POLICY ANALYST STEP #4: EVALUATE EXISTING POLICY </a:t>
            </a:r>
          </a:p>
        </p:txBody>
      </p:sp>
      <p:sp>
        <p:nvSpPr>
          <p:cNvPr id="5" name="Title 4">
            <a:extLst>
              <a:ext uri="{FF2B5EF4-FFF2-40B4-BE49-F238E27FC236}">
                <a16:creationId xmlns:a16="http://schemas.microsoft.com/office/drawing/2014/main" id="{AA72CA86-DA66-7843-87BB-EE0F48BD65D0}"/>
              </a:ext>
            </a:extLst>
          </p:cNvPr>
          <p:cNvSpPr>
            <a:spLocks noGrp="1"/>
          </p:cNvSpPr>
          <p:nvPr>
            <p:ph type="ctrTitle"/>
          </p:nvPr>
        </p:nvSpPr>
        <p:spPr>
          <a:xfrm>
            <a:off x="1531728" y="2441033"/>
            <a:ext cx="9068586" cy="2910455"/>
          </a:xfrm>
        </p:spPr>
        <p:txBody>
          <a:bodyPr/>
          <a:lstStyle/>
          <a:p>
            <a:pPr>
              <a:lnSpc>
                <a:spcPct val="150000"/>
              </a:lnSpc>
            </a:pPr>
            <a:r>
              <a:rPr lang="en-US" sz="1800" dirty="0">
                <a:latin typeface="Avenir Next" panose="020B0503020202020204" pitchFamily="34" charset="0"/>
              </a:rPr>
              <a:t>Evaluating the main existing policy or policies to deal with a social problem is an important step in the PPA process. Analyzing both the advantages and disadvantages of existing policies can suggest what parts of the current policy should be kept or strengthened, and what parts should be changed. If the existing policy seems to be totally ineffective, then perhaps, it needs to be replaced.</a:t>
            </a:r>
          </a:p>
        </p:txBody>
      </p:sp>
    </p:spTree>
    <p:extLst>
      <p:ext uri="{BB962C8B-B14F-4D97-AF65-F5344CB8AC3E}">
        <p14:creationId xmlns:p14="http://schemas.microsoft.com/office/powerpoint/2010/main" val="416904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AD41C-E471-714B-85EF-109BB2B4E3C8}"/>
              </a:ext>
            </a:extLst>
          </p:cNvPr>
          <p:cNvPicPr>
            <a:picLocks noChangeAspect="1"/>
          </p:cNvPicPr>
          <p:nvPr/>
        </p:nvPicPr>
        <p:blipFill>
          <a:blip r:embed="rId3"/>
          <a:stretch>
            <a:fillRect/>
          </a:stretch>
        </p:blipFill>
        <p:spPr>
          <a:xfrm>
            <a:off x="1286618" y="1319137"/>
            <a:ext cx="3825028" cy="4272196"/>
          </a:xfrm>
          <a:prstGeom prst="rect">
            <a:avLst/>
          </a:prstGeom>
        </p:spPr>
      </p:pic>
      <p:sp>
        <p:nvSpPr>
          <p:cNvPr id="6" name="Rectangle 5">
            <a:extLst>
              <a:ext uri="{FF2B5EF4-FFF2-40B4-BE49-F238E27FC236}">
                <a16:creationId xmlns:a16="http://schemas.microsoft.com/office/drawing/2014/main" id="{E05F6B7A-0BAC-AF4F-A515-3CD9D80254A5}"/>
              </a:ext>
            </a:extLst>
          </p:cNvPr>
          <p:cNvSpPr/>
          <p:nvPr/>
        </p:nvSpPr>
        <p:spPr>
          <a:xfrm>
            <a:off x="7150309" y="1562409"/>
            <a:ext cx="3582649" cy="3785652"/>
          </a:xfrm>
          <a:prstGeom prst="rect">
            <a:avLst/>
          </a:prstGeom>
        </p:spPr>
        <p:txBody>
          <a:bodyPr wrap="square">
            <a:spAutoFit/>
          </a:bodyPr>
          <a:lstStyle/>
          <a:p>
            <a:pPr algn="ctr"/>
            <a:r>
              <a:rPr lang="en-US" sz="4000" dirty="0">
                <a:latin typeface="Avenir Next" panose="020B0503020202020204" pitchFamily="34" charset="0"/>
              </a:rPr>
              <a:t>Part 800 Homeless Housing and Assistance Program</a:t>
            </a:r>
          </a:p>
          <a:p>
            <a:pPr algn="ctr"/>
            <a:r>
              <a:rPr lang="en-US" sz="4000" dirty="0">
                <a:latin typeface="Avenir Next" panose="020B0503020202020204" pitchFamily="34" charset="0"/>
              </a:rPr>
              <a:t>(HHAP)</a:t>
            </a:r>
          </a:p>
        </p:txBody>
      </p:sp>
    </p:spTree>
    <p:extLst>
      <p:ext uri="{BB962C8B-B14F-4D97-AF65-F5344CB8AC3E}">
        <p14:creationId xmlns:p14="http://schemas.microsoft.com/office/powerpoint/2010/main" val="2223384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4"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31729" y="1429197"/>
            <a:ext cx="9068586" cy="489544"/>
          </a:xfrm>
        </p:spPr>
        <p:txBody>
          <a:bodyPr>
            <a:noAutofit/>
          </a:bodyPr>
          <a:lstStyle/>
          <a:p>
            <a:r>
              <a:rPr lang="en-US" sz="1800" b="1" dirty="0"/>
              <a:t>PUBLIC POLICY ANALYST STEP #5: DEVELOPING PUBLIC POLICY SOLUTIONS </a:t>
            </a:r>
          </a:p>
        </p:txBody>
      </p:sp>
      <p:sp>
        <p:nvSpPr>
          <p:cNvPr id="5" name="Title 4">
            <a:extLst>
              <a:ext uri="{FF2B5EF4-FFF2-40B4-BE49-F238E27FC236}">
                <a16:creationId xmlns:a16="http://schemas.microsoft.com/office/drawing/2014/main" id="{AA72CA86-DA66-7843-87BB-EE0F48BD65D0}"/>
              </a:ext>
            </a:extLst>
          </p:cNvPr>
          <p:cNvSpPr>
            <a:spLocks noGrp="1"/>
          </p:cNvSpPr>
          <p:nvPr>
            <p:ph type="ctrTitle"/>
          </p:nvPr>
        </p:nvSpPr>
        <p:spPr>
          <a:xfrm>
            <a:off x="1531728" y="2023673"/>
            <a:ext cx="9068586" cy="3327816"/>
          </a:xfrm>
        </p:spPr>
        <p:txBody>
          <a:bodyPr/>
          <a:lstStyle/>
          <a:p>
            <a:pPr>
              <a:lnSpc>
                <a:spcPct val="150000"/>
              </a:lnSpc>
            </a:pPr>
            <a:r>
              <a:rPr lang="en-US" sz="1800" dirty="0">
                <a:latin typeface="Avenir Next" panose="020B0503020202020204" pitchFamily="34" charset="0"/>
              </a:rPr>
              <a:t>One way to solve a problem is to eliminate or lessen the causes or contributory factors.  Another source for developing public policy alternatives is the current policy. Perhaps you think that the current policy fails to even deal with the problem and should be totally replaced. Perhaps the current policy simply needs to be strengthened or improved. YOU WILL develop THREE </a:t>
            </a:r>
            <a:r>
              <a:rPr lang="en-US" sz="1800" b="1" dirty="0">
                <a:latin typeface="Avenir Next" panose="020B0503020202020204" pitchFamily="34" charset="0"/>
              </a:rPr>
              <a:t>(3) </a:t>
            </a:r>
            <a:r>
              <a:rPr lang="en-US" sz="1800" dirty="0">
                <a:latin typeface="Avenir Next" panose="020B0503020202020204" pitchFamily="34" charset="0"/>
              </a:rPr>
              <a:t>new/original public policy alternatives,  A public policy must include a specific type of government action to reach the public policy goal. </a:t>
            </a:r>
          </a:p>
        </p:txBody>
      </p:sp>
    </p:spTree>
    <p:extLst>
      <p:ext uri="{BB962C8B-B14F-4D97-AF65-F5344CB8AC3E}">
        <p14:creationId xmlns:p14="http://schemas.microsoft.com/office/powerpoint/2010/main" val="128811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4B602F-3A9F-EE4F-9D63-886748C431FC}"/>
              </a:ext>
            </a:extLst>
          </p:cNvPr>
          <p:cNvSpPr>
            <a:spLocks noGrp="1"/>
          </p:cNvSpPr>
          <p:nvPr>
            <p:ph type="ctrTitle"/>
          </p:nvPr>
        </p:nvSpPr>
        <p:spPr>
          <a:xfrm>
            <a:off x="1561708" y="1993692"/>
            <a:ext cx="5433703" cy="2688371"/>
          </a:xfrm>
        </p:spPr>
        <p:txBody>
          <a:bodyPr/>
          <a:lstStyle/>
          <a:p>
            <a:r>
              <a:rPr lang="en-US" sz="2400" dirty="0">
                <a:solidFill>
                  <a:schemeClr val="tx1"/>
                </a:solidFill>
                <a:latin typeface="Avenir Next" panose="020B0503020202020204" pitchFamily="34" charset="0"/>
                <a:hlinkClick r:id="rId3">
                  <a:extLst>
                    <a:ext uri="{A12FA001-AC4F-418D-AE19-62706E023703}">
                      <ahyp:hlinkClr xmlns:ahyp="http://schemas.microsoft.com/office/drawing/2018/hyperlinkcolor" val="tx"/>
                    </a:ext>
                  </a:extLst>
                </a:hlinkClick>
              </a:rPr>
              <a:t>https://regs.health.ny.gov/volume-c-title-18/281489017/part-800-homeless-housing-and-assistance-program</a:t>
            </a:r>
            <a:br>
              <a:rPr lang="en-US" sz="2400" dirty="0">
                <a:solidFill>
                  <a:schemeClr val="tx1"/>
                </a:solidFill>
                <a:latin typeface="Avenir Next" panose="020B0503020202020204" pitchFamily="34" charset="0"/>
              </a:rPr>
            </a:br>
            <a:endParaRPr lang="en-US" sz="2400" dirty="0">
              <a:solidFill>
                <a:schemeClr val="tx1"/>
              </a:solidFill>
              <a:latin typeface="Avenir Next" panose="020B0503020202020204" pitchFamily="34" charset="0"/>
            </a:endParaRPr>
          </a:p>
        </p:txBody>
      </p:sp>
      <p:pic>
        <p:nvPicPr>
          <p:cNvPr id="4" name="Picture 3">
            <a:extLst>
              <a:ext uri="{FF2B5EF4-FFF2-40B4-BE49-F238E27FC236}">
                <a16:creationId xmlns:a16="http://schemas.microsoft.com/office/drawing/2014/main" id="{6BFFFE49-79F6-8E4F-89B6-B48C71060CE2}"/>
              </a:ext>
            </a:extLst>
          </p:cNvPr>
          <p:cNvPicPr>
            <a:picLocks noChangeAspect="1"/>
          </p:cNvPicPr>
          <p:nvPr/>
        </p:nvPicPr>
        <p:blipFill>
          <a:blip r:embed="rId4"/>
          <a:stretch>
            <a:fillRect/>
          </a:stretch>
        </p:blipFill>
        <p:spPr>
          <a:xfrm rot="10800000" flipH="1" flipV="1">
            <a:off x="6995411" y="1837228"/>
            <a:ext cx="3837482" cy="2844835"/>
          </a:xfrm>
          <a:prstGeom prst="rect">
            <a:avLst/>
          </a:prstGeom>
        </p:spPr>
      </p:pic>
    </p:spTree>
    <p:extLst>
      <p:ext uri="{BB962C8B-B14F-4D97-AF65-F5344CB8AC3E}">
        <p14:creationId xmlns:p14="http://schemas.microsoft.com/office/powerpoint/2010/main" val="50489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5" name="camera.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31728" y="1506513"/>
            <a:ext cx="3624888" cy="592110"/>
          </a:xfrm>
        </p:spPr>
        <p:txBody>
          <a:bodyPr>
            <a:noAutofit/>
          </a:bodyPr>
          <a:lstStyle/>
          <a:p>
            <a:r>
              <a:rPr lang="en-US" sz="1800" b="1" dirty="0"/>
              <a:t>PUBLIC POLICY ANALYST STEP #6:</a:t>
            </a:r>
            <a:r>
              <a:rPr lang="en-US" dirty="0"/>
              <a:t> </a:t>
            </a:r>
            <a:r>
              <a:rPr lang="en-US" b="1" dirty="0"/>
              <a:t> </a:t>
            </a:r>
            <a:endParaRPr lang="en-US" sz="1800" b="1" dirty="0"/>
          </a:p>
        </p:txBody>
      </p:sp>
      <p:sp>
        <p:nvSpPr>
          <p:cNvPr id="5" name="Title 4">
            <a:extLst>
              <a:ext uri="{FF2B5EF4-FFF2-40B4-BE49-F238E27FC236}">
                <a16:creationId xmlns:a16="http://schemas.microsoft.com/office/drawing/2014/main" id="{AA72CA86-DA66-7843-87BB-EE0F48BD65D0}"/>
              </a:ext>
            </a:extLst>
          </p:cNvPr>
          <p:cNvSpPr>
            <a:spLocks noGrp="1"/>
          </p:cNvSpPr>
          <p:nvPr>
            <p:ph type="ctrTitle"/>
          </p:nvPr>
        </p:nvSpPr>
        <p:spPr>
          <a:xfrm>
            <a:off x="1531728" y="2152845"/>
            <a:ext cx="3624888" cy="3198644"/>
          </a:xfrm>
        </p:spPr>
        <p:txBody>
          <a:bodyPr/>
          <a:lstStyle/>
          <a:p>
            <a:pPr>
              <a:lnSpc>
                <a:spcPct val="150000"/>
              </a:lnSpc>
            </a:pPr>
            <a:r>
              <a:rPr lang="en-US" sz="1600" b="1" dirty="0">
                <a:latin typeface="Avenir Next" panose="020B0503020202020204" pitchFamily="34" charset="0"/>
              </a:rPr>
              <a:t>Feasibility</a:t>
            </a:r>
            <a:r>
              <a:rPr lang="en-US" sz="1600" dirty="0">
                <a:latin typeface="Avenir Next" panose="020B0503020202020204" pitchFamily="34" charset="0"/>
              </a:rPr>
              <a:t> refers to the likelihood that your policy would be enacted by the government or government agency.</a:t>
            </a:r>
            <a:br>
              <a:rPr lang="en-US" sz="1600" dirty="0">
                <a:latin typeface="Avenir Next" panose="020B0503020202020204" pitchFamily="34" charset="0"/>
              </a:rPr>
            </a:br>
            <a:r>
              <a:rPr lang="en-US" sz="1600" b="1" dirty="0">
                <a:latin typeface="Avenir Next" panose="020B0503020202020204" pitchFamily="34" charset="0"/>
              </a:rPr>
              <a:t>EFFECTIVENESS</a:t>
            </a:r>
            <a:r>
              <a:rPr lang="en-US" sz="1600" dirty="0">
                <a:latin typeface="Avenir Next" panose="020B0503020202020204" pitchFamily="34" charset="0"/>
              </a:rPr>
              <a:t> REFERS TO THE LIKELIHOOD THAT A CURRENT POLICY WILL PRODUCE RESULTS THAT LESSEN THE SOCIAL PROBLEM. </a:t>
            </a:r>
          </a:p>
        </p:txBody>
      </p:sp>
      <p:sp>
        <p:nvSpPr>
          <p:cNvPr id="2" name="Rectangle 1">
            <a:extLst>
              <a:ext uri="{FF2B5EF4-FFF2-40B4-BE49-F238E27FC236}">
                <a16:creationId xmlns:a16="http://schemas.microsoft.com/office/drawing/2014/main" id="{D893F3A6-99C4-6B4D-871F-EC44A0524898}"/>
              </a:ext>
            </a:extLst>
          </p:cNvPr>
          <p:cNvSpPr/>
          <p:nvPr/>
        </p:nvSpPr>
        <p:spPr>
          <a:xfrm>
            <a:off x="7105338" y="1506513"/>
            <a:ext cx="3494976" cy="646331"/>
          </a:xfrm>
          <a:prstGeom prst="rect">
            <a:avLst/>
          </a:prstGeom>
        </p:spPr>
        <p:txBody>
          <a:bodyPr wrap="square">
            <a:spAutoFit/>
          </a:bodyPr>
          <a:lstStyle/>
          <a:p>
            <a:pPr algn="ctr"/>
            <a:r>
              <a:rPr lang="en-US" b="1" dirty="0">
                <a:hlinkClick r:id="rId3">
                  <a:extLst>
                    <a:ext uri="{A12FA001-AC4F-418D-AE19-62706E023703}">
                      <ahyp:hlinkClr xmlns:ahyp="http://schemas.microsoft.com/office/drawing/2018/hyperlinkcolor" val="tx"/>
                    </a:ext>
                  </a:extLst>
                </a:hlinkClick>
              </a:rPr>
              <a:t>SELECT THE BEST SOLUTION: </a:t>
            </a:r>
            <a:r>
              <a:rPr lang="en-US" b="1" dirty="0"/>
              <a:t>FEASIBILITY vs. EFFECTIVENESS </a:t>
            </a:r>
            <a:endParaRPr lang="en-US" dirty="0"/>
          </a:p>
        </p:txBody>
      </p:sp>
      <p:pic>
        <p:nvPicPr>
          <p:cNvPr id="6" name="Picture 5">
            <a:extLst>
              <a:ext uri="{FF2B5EF4-FFF2-40B4-BE49-F238E27FC236}">
                <a16:creationId xmlns:a16="http://schemas.microsoft.com/office/drawing/2014/main" id="{486FB0CA-C3E1-224F-9E0B-7799C3EF5240}"/>
              </a:ext>
            </a:extLst>
          </p:cNvPr>
          <p:cNvPicPr>
            <a:picLocks noChangeAspect="1"/>
          </p:cNvPicPr>
          <p:nvPr/>
        </p:nvPicPr>
        <p:blipFill>
          <a:blip r:embed="rId4"/>
          <a:stretch>
            <a:fillRect/>
          </a:stretch>
        </p:blipFill>
        <p:spPr>
          <a:xfrm>
            <a:off x="3927423" y="2098623"/>
            <a:ext cx="8874178" cy="3642610"/>
          </a:xfrm>
          <a:prstGeom prst="rect">
            <a:avLst/>
          </a:prstGeom>
        </p:spPr>
      </p:pic>
    </p:spTree>
    <p:extLst>
      <p:ext uri="{BB962C8B-B14F-4D97-AF65-F5344CB8AC3E}">
        <p14:creationId xmlns:p14="http://schemas.microsoft.com/office/powerpoint/2010/main" val="23950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5" name="camera.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DE8EF4-8590-DA44-9A82-C209090C49D8}"/>
              </a:ext>
            </a:extLst>
          </p:cNvPr>
          <p:cNvPicPr>
            <a:picLocks noChangeAspect="1"/>
          </p:cNvPicPr>
          <p:nvPr/>
        </p:nvPicPr>
        <p:blipFill>
          <a:blip r:embed="rId3"/>
          <a:stretch>
            <a:fillRect/>
          </a:stretch>
        </p:blipFill>
        <p:spPr>
          <a:xfrm>
            <a:off x="1543986" y="1558351"/>
            <a:ext cx="2623280" cy="1639550"/>
          </a:xfrm>
          <a:prstGeom prst="rect">
            <a:avLst/>
          </a:prstGeom>
        </p:spPr>
      </p:pic>
      <p:pic>
        <p:nvPicPr>
          <p:cNvPr id="9" name="Picture 8">
            <a:extLst>
              <a:ext uri="{FF2B5EF4-FFF2-40B4-BE49-F238E27FC236}">
                <a16:creationId xmlns:a16="http://schemas.microsoft.com/office/drawing/2014/main" id="{2C19F021-0418-2644-AED3-A4D37475CADB}"/>
              </a:ext>
            </a:extLst>
          </p:cNvPr>
          <p:cNvPicPr>
            <a:picLocks noChangeAspect="1"/>
          </p:cNvPicPr>
          <p:nvPr/>
        </p:nvPicPr>
        <p:blipFill>
          <a:blip r:embed="rId4"/>
          <a:stretch>
            <a:fillRect/>
          </a:stretch>
        </p:blipFill>
        <p:spPr>
          <a:xfrm>
            <a:off x="7960634" y="1515566"/>
            <a:ext cx="2678721" cy="1786298"/>
          </a:xfrm>
          <a:prstGeom prst="rect">
            <a:avLst/>
          </a:prstGeom>
        </p:spPr>
      </p:pic>
      <p:pic>
        <p:nvPicPr>
          <p:cNvPr id="11" name="Picture 10">
            <a:extLst>
              <a:ext uri="{FF2B5EF4-FFF2-40B4-BE49-F238E27FC236}">
                <a16:creationId xmlns:a16="http://schemas.microsoft.com/office/drawing/2014/main" id="{E1B0B856-E527-C64F-ACEE-E2935B64AD72}"/>
              </a:ext>
            </a:extLst>
          </p:cNvPr>
          <p:cNvPicPr>
            <a:picLocks noChangeAspect="1"/>
          </p:cNvPicPr>
          <p:nvPr/>
        </p:nvPicPr>
        <p:blipFill>
          <a:blip r:embed="rId5"/>
          <a:stretch>
            <a:fillRect/>
          </a:stretch>
        </p:blipFill>
        <p:spPr>
          <a:xfrm>
            <a:off x="1613274" y="3446628"/>
            <a:ext cx="2484704" cy="1924847"/>
          </a:xfrm>
          <a:prstGeom prst="rect">
            <a:avLst/>
          </a:prstGeom>
        </p:spPr>
      </p:pic>
      <p:pic>
        <p:nvPicPr>
          <p:cNvPr id="13" name="Picture 12">
            <a:extLst>
              <a:ext uri="{FF2B5EF4-FFF2-40B4-BE49-F238E27FC236}">
                <a16:creationId xmlns:a16="http://schemas.microsoft.com/office/drawing/2014/main" id="{C2ACC868-7610-9941-BF76-B352A875A695}"/>
              </a:ext>
            </a:extLst>
          </p:cNvPr>
          <p:cNvPicPr>
            <a:picLocks noChangeAspect="1"/>
          </p:cNvPicPr>
          <p:nvPr/>
        </p:nvPicPr>
        <p:blipFill>
          <a:blip r:embed="rId6"/>
          <a:stretch>
            <a:fillRect/>
          </a:stretch>
        </p:blipFill>
        <p:spPr>
          <a:xfrm>
            <a:off x="7960633" y="3446628"/>
            <a:ext cx="2678721" cy="1844900"/>
          </a:xfrm>
          <a:prstGeom prst="rect">
            <a:avLst/>
          </a:prstGeom>
        </p:spPr>
      </p:pic>
      <p:sp>
        <p:nvSpPr>
          <p:cNvPr id="14" name="TextBox 13">
            <a:extLst>
              <a:ext uri="{FF2B5EF4-FFF2-40B4-BE49-F238E27FC236}">
                <a16:creationId xmlns:a16="http://schemas.microsoft.com/office/drawing/2014/main" id="{76475E5F-4458-DB43-83DB-CAA23662734F}"/>
              </a:ext>
            </a:extLst>
          </p:cNvPr>
          <p:cNvSpPr txBox="1"/>
          <p:nvPr/>
        </p:nvSpPr>
        <p:spPr>
          <a:xfrm>
            <a:off x="4167266" y="1916461"/>
            <a:ext cx="1064302" cy="923330"/>
          </a:xfrm>
          <a:prstGeom prst="rect">
            <a:avLst/>
          </a:prstGeom>
          <a:noFill/>
        </p:spPr>
        <p:txBody>
          <a:bodyPr wrap="square" rtlCol="0">
            <a:spAutoFit/>
          </a:bodyPr>
          <a:lstStyle/>
          <a:p>
            <a:r>
              <a:rPr lang="en-US" b="1" dirty="0">
                <a:latin typeface="Avenir Next" panose="020B0503020202020204" pitchFamily="34" charset="0"/>
              </a:rPr>
              <a:t>I didn’t ask for this!</a:t>
            </a:r>
          </a:p>
        </p:txBody>
      </p:sp>
      <p:sp>
        <p:nvSpPr>
          <p:cNvPr id="15" name="TextBox 14">
            <a:extLst>
              <a:ext uri="{FF2B5EF4-FFF2-40B4-BE49-F238E27FC236}">
                <a16:creationId xmlns:a16="http://schemas.microsoft.com/office/drawing/2014/main" id="{3BC33910-9EE0-EE4E-AB16-4F06260C8625}"/>
              </a:ext>
            </a:extLst>
          </p:cNvPr>
          <p:cNvSpPr txBox="1"/>
          <p:nvPr/>
        </p:nvSpPr>
        <p:spPr>
          <a:xfrm>
            <a:off x="6881341" y="1989251"/>
            <a:ext cx="1079292" cy="923330"/>
          </a:xfrm>
          <a:prstGeom prst="rect">
            <a:avLst/>
          </a:prstGeom>
          <a:noFill/>
        </p:spPr>
        <p:txBody>
          <a:bodyPr wrap="square" rtlCol="0">
            <a:spAutoFit/>
          </a:bodyPr>
          <a:lstStyle/>
          <a:p>
            <a:pPr algn="ctr"/>
            <a:r>
              <a:rPr lang="en-US" b="1" dirty="0">
                <a:latin typeface="Avenir Next" panose="020B0503020202020204" pitchFamily="34" charset="0"/>
              </a:rPr>
              <a:t>I really loved school.</a:t>
            </a:r>
          </a:p>
        </p:txBody>
      </p:sp>
      <p:sp>
        <p:nvSpPr>
          <p:cNvPr id="16" name="TextBox 15">
            <a:extLst>
              <a:ext uri="{FF2B5EF4-FFF2-40B4-BE49-F238E27FC236}">
                <a16:creationId xmlns:a16="http://schemas.microsoft.com/office/drawing/2014/main" id="{C3406A8D-3FFB-6342-B3A9-012DA5AE92A3}"/>
              </a:ext>
            </a:extLst>
          </p:cNvPr>
          <p:cNvSpPr txBox="1"/>
          <p:nvPr/>
        </p:nvSpPr>
        <p:spPr>
          <a:xfrm>
            <a:off x="4097977" y="3775579"/>
            <a:ext cx="1463373" cy="1200329"/>
          </a:xfrm>
          <a:prstGeom prst="rect">
            <a:avLst/>
          </a:prstGeom>
          <a:noFill/>
        </p:spPr>
        <p:txBody>
          <a:bodyPr wrap="square" rtlCol="0">
            <a:spAutoFit/>
          </a:bodyPr>
          <a:lstStyle/>
          <a:p>
            <a:pPr algn="ctr"/>
            <a:r>
              <a:rPr lang="en-US" b="1" dirty="0">
                <a:latin typeface="Avenir Next" panose="020B0503020202020204" pitchFamily="34" charset="0"/>
              </a:rPr>
              <a:t>I loved school more when I saw this.</a:t>
            </a:r>
          </a:p>
        </p:txBody>
      </p:sp>
      <p:sp>
        <p:nvSpPr>
          <p:cNvPr id="17" name="TextBox 16">
            <a:extLst>
              <a:ext uri="{FF2B5EF4-FFF2-40B4-BE49-F238E27FC236}">
                <a16:creationId xmlns:a16="http://schemas.microsoft.com/office/drawing/2014/main" id="{DF4EFA5F-CD6A-8F45-81EE-875952C90A16}"/>
              </a:ext>
            </a:extLst>
          </p:cNvPr>
          <p:cNvSpPr txBox="1"/>
          <p:nvPr/>
        </p:nvSpPr>
        <p:spPr>
          <a:xfrm>
            <a:off x="6881341" y="3914078"/>
            <a:ext cx="1079292" cy="923330"/>
          </a:xfrm>
          <a:prstGeom prst="rect">
            <a:avLst/>
          </a:prstGeom>
          <a:noFill/>
        </p:spPr>
        <p:txBody>
          <a:bodyPr wrap="square" rtlCol="0">
            <a:spAutoFit/>
          </a:bodyPr>
          <a:lstStyle/>
          <a:p>
            <a:pPr algn="ctr"/>
            <a:r>
              <a:rPr lang="en-US" b="1" dirty="0">
                <a:latin typeface="Avenir Next" panose="020B0503020202020204" pitchFamily="34" charset="0"/>
              </a:rPr>
              <a:t>Then I fell into this!</a:t>
            </a:r>
          </a:p>
        </p:txBody>
      </p:sp>
    </p:spTree>
    <p:extLst>
      <p:ext uri="{BB962C8B-B14F-4D97-AF65-F5344CB8AC3E}">
        <p14:creationId xmlns:p14="http://schemas.microsoft.com/office/powerpoint/2010/main" val="1318740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7"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65E8B3-6E2F-8F4B-83B5-2E9960DC85A2}"/>
              </a:ext>
            </a:extLst>
          </p:cNvPr>
          <p:cNvPicPr>
            <a:picLocks noChangeAspect="1"/>
          </p:cNvPicPr>
          <p:nvPr/>
        </p:nvPicPr>
        <p:blipFill>
          <a:blip r:embed="rId3"/>
          <a:stretch>
            <a:fillRect/>
          </a:stretch>
        </p:blipFill>
        <p:spPr>
          <a:xfrm>
            <a:off x="1454046" y="1409075"/>
            <a:ext cx="9338871" cy="4017364"/>
          </a:xfrm>
          <a:prstGeom prst="rect">
            <a:avLst/>
          </a:prstGeom>
        </p:spPr>
      </p:pic>
    </p:spTree>
    <p:extLst>
      <p:ext uri="{BB962C8B-B14F-4D97-AF65-F5344CB8AC3E}">
        <p14:creationId xmlns:p14="http://schemas.microsoft.com/office/powerpoint/2010/main" val="188326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4"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9BA0-7F9E-7B47-9DDD-43FDD4276422}"/>
              </a:ext>
            </a:extLst>
          </p:cNvPr>
          <p:cNvSpPr>
            <a:spLocks noGrp="1"/>
          </p:cNvSpPr>
          <p:nvPr>
            <p:ph type="ctrTitle"/>
          </p:nvPr>
        </p:nvSpPr>
        <p:spPr>
          <a:xfrm>
            <a:off x="1561708" y="2570949"/>
            <a:ext cx="9068586" cy="2590800"/>
          </a:xfrm>
        </p:spPr>
        <p:txBody>
          <a:bodyPr/>
          <a:lstStyle/>
          <a:p>
            <a:pPr>
              <a:lnSpc>
                <a:spcPct val="150000"/>
              </a:lnSpc>
            </a:pPr>
            <a:r>
              <a:rPr lang="en-US" sz="2400" dirty="0"/>
              <a:t>In  this project, students will engage in the research of a public problem, applying the public policy analyst </a:t>
            </a:r>
            <a:r>
              <a:rPr lang="en-US" sz="2400" b="1" dirty="0"/>
              <a:t>(PPA) </a:t>
            </a:r>
            <a:r>
              <a:rPr lang="en-US" sz="2400" dirty="0"/>
              <a:t>to solve the identified societal problem. </a:t>
            </a:r>
          </a:p>
        </p:txBody>
      </p:sp>
      <p:sp>
        <p:nvSpPr>
          <p:cNvPr id="6" name="TextBox 5">
            <a:extLst>
              <a:ext uri="{FF2B5EF4-FFF2-40B4-BE49-F238E27FC236}">
                <a16:creationId xmlns:a16="http://schemas.microsoft.com/office/drawing/2014/main" id="{33E7E5EF-6AF4-9241-89CE-16D825603E5A}"/>
              </a:ext>
            </a:extLst>
          </p:cNvPr>
          <p:cNvSpPr txBox="1"/>
          <p:nvPr/>
        </p:nvSpPr>
        <p:spPr>
          <a:xfrm>
            <a:off x="5376473" y="2091263"/>
            <a:ext cx="1439056" cy="584775"/>
          </a:xfrm>
          <a:prstGeom prst="rect">
            <a:avLst/>
          </a:prstGeom>
          <a:noFill/>
        </p:spPr>
        <p:txBody>
          <a:bodyPr wrap="square" rtlCol="0">
            <a:spAutoFit/>
          </a:bodyPr>
          <a:lstStyle/>
          <a:p>
            <a:r>
              <a:rPr lang="en-US" sz="3200" b="1" dirty="0">
                <a:latin typeface="Avenir Next" panose="020B0503020202020204" pitchFamily="34" charset="0"/>
              </a:rPr>
              <a:t>TASK</a:t>
            </a:r>
          </a:p>
        </p:txBody>
      </p:sp>
    </p:spTree>
    <p:extLst>
      <p:ext uri="{BB962C8B-B14F-4D97-AF65-F5344CB8AC3E}">
        <p14:creationId xmlns:p14="http://schemas.microsoft.com/office/powerpoint/2010/main" val="617807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9BA0-7F9E-7B47-9DDD-43FDD4276422}"/>
              </a:ext>
            </a:extLst>
          </p:cNvPr>
          <p:cNvSpPr>
            <a:spLocks noGrp="1"/>
          </p:cNvSpPr>
          <p:nvPr>
            <p:ph type="ctrTitle"/>
          </p:nvPr>
        </p:nvSpPr>
        <p:spPr>
          <a:xfrm>
            <a:off x="1561708" y="2428223"/>
            <a:ext cx="9068586" cy="3008055"/>
          </a:xfrm>
        </p:spPr>
        <p:txBody>
          <a:bodyPr/>
          <a:lstStyle/>
          <a:p>
            <a:pPr>
              <a:lnSpc>
                <a:spcPct val="150000"/>
              </a:lnSpc>
            </a:pPr>
            <a:r>
              <a:rPr lang="en-US" sz="1600" dirty="0">
                <a:latin typeface="Avenir Next" panose="020B0503020202020204" pitchFamily="34" charset="0"/>
              </a:rPr>
              <a:t>A public policy is a government action intended to deal with a social problem. Every day policies are enacted in schools, cities, states and countries throughout the world that will affect our daily living. Policy decisions play a very large part in shaping our global history. it is essential to have the skills related to analyzing historical and current public policy issues. The six (6) steps of the Public Policy Analyst (PPA) will guide you through the problem solving skills necessary to study historical and current American and global public policy issues. </a:t>
            </a:r>
          </a:p>
        </p:txBody>
      </p:sp>
      <p:sp>
        <p:nvSpPr>
          <p:cNvPr id="3" name="TextBox 2">
            <a:extLst>
              <a:ext uri="{FF2B5EF4-FFF2-40B4-BE49-F238E27FC236}">
                <a16:creationId xmlns:a16="http://schemas.microsoft.com/office/drawing/2014/main" id="{BA8BA793-EB49-F94C-8DB2-9E95C08C2665}"/>
              </a:ext>
            </a:extLst>
          </p:cNvPr>
          <p:cNvSpPr txBox="1"/>
          <p:nvPr/>
        </p:nvSpPr>
        <p:spPr>
          <a:xfrm>
            <a:off x="3612629" y="1966558"/>
            <a:ext cx="5231567" cy="461665"/>
          </a:xfrm>
          <a:prstGeom prst="rect">
            <a:avLst/>
          </a:prstGeom>
          <a:noFill/>
        </p:spPr>
        <p:txBody>
          <a:bodyPr wrap="square" rtlCol="0">
            <a:spAutoFit/>
          </a:bodyPr>
          <a:lstStyle/>
          <a:p>
            <a:r>
              <a:rPr lang="en-US" sz="2400" b="1" dirty="0">
                <a:latin typeface="Avenir Next" panose="020B0503020202020204" pitchFamily="34" charset="0"/>
              </a:rPr>
              <a:t>What is the Public Policy Analyst?</a:t>
            </a:r>
          </a:p>
        </p:txBody>
      </p:sp>
    </p:spTree>
    <p:extLst>
      <p:ext uri="{BB962C8B-B14F-4D97-AF65-F5344CB8AC3E}">
        <p14:creationId xmlns:p14="http://schemas.microsoft.com/office/powerpoint/2010/main" val="1217763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AAD85-FA7F-8D42-ADA7-93FC484D61BE}"/>
              </a:ext>
            </a:extLst>
          </p:cNvPr>
          <p:cNvSpPr>
            <a:spLocks noGrp="1"/>
          </p:cNvSpPr>
          <p:nvPr>
            <p:ph type="ctrTitle"/>
          </p:nvPr>
        </p:nvSpPr>
        <p:spPr>
          <a:xfrm>
            <a:off x="1561708" y="2091263"/>
            <a:ext cx="9068586" cy="3290206"/>
          </a:xfrm>
        </p:spPr>
        <p:txBody>
          <a:bodyPr/>
          <a:lstStyle/>
          <a:p>
            <a:pPr>
              <a:lnSpc>
                <a:spcPct val="150000"/>
              </a:lnSpc>
            </a:pPr>
            <a:r>
              <a:rPr lang="en-US" sz="2400" dirty="0">
                <a:latin typeface="Avenir Next" panose="020B0503020202020204" pitchFamily="34" charset="0"/>
              </a:rPr>
              <a:t>The six </a:t>
            </a:r>
            <a:r>
              <a:rPr lang="en-US" sz="2400" b="1" dirty="0">
                <a:latin typeface="Avenir Next" panose="020B0503020202020204" pitchFamily="34" charset="0"/>
              </a:rPr>
              <a:t>(6) </a:t>
            </a:r>
            <a:r>
              <a:rPr lang="en-US" sz="2400" dirty="0">
                <a:latin typeface="Avenir Next" panose="020B0503020202020204" pitchFamily="34" charset="0"/>
              </a:rPr>
              <a:t>steps of the Public Policy Analyst (PPA) will guide us through the problem solving skills necessary to study historical and current American and global public policy issues. </a:t>
            </a:r>
          </a:p>
        </p:txBody>
      </p:sp>
    </p:spTree>
    <p:extLst>
      <p:ext uri="{BB962C8B-B14F-4D97-AF65-F5344CB8AC3E}">
        <p14:creationId xmlns:p14="http://schemas.microsoft.com/office/powerpoint/2010/main" val="2803114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31728" y="1983833"/>
            <a:ext cx="9266112" cy="457201"/>
          </a:xfrm>
        </p:spPr>
        <p:txBody>
          <a:bodyPr>
            <a:normAutofit/>
          </a:bodyPr>
          <a:lstStyle/>
          <a:p>
            <a:r>
              <a:rPr lang="en-US" sz="2400" b="1" dirty="0"/>
              <a:t>PUBLIC POLICY ANALYST STEP #1:  DEFINING A PROBLEM </a:t>
            </a:r>
          </a:p>
        </p:txBody>
      </p:sp>
      <p:sp>
        <p:nvSpPr>
          <p:cNvPr id="5" name="Title 4">
            <a:extLst>
              <a:ext uri="{FF2B5EF4-FFF2-40B4-BE49-F238E27FC236}">
                <a16:creationId xmlns:a16="http://schemas.microsoft.com/office/drawing/2014/main" id="{AA72CA86-DA66-7843-87BB-EE0F48BD65D0}"/>
              </a:ext>
            </a:extLst>
          </p:cNvPr>
          <p:cNvSpPr>
            <a:spLocks noGrp="1"/>
          </p:cNvSpPr>
          <p:nvPr>
            <p:ph type="ctrTitle"/>
          </p:nvPr>
        </p:nvSpPr>
        <p:spPr>
          <a:xfrm>
            <a:off x="1531728" y="2690870"/>
            <a:ext cx="9068586" cy="2590800"/>
          </a:xfrm>
        </p:spPr>
        <p:txBody>
          <a:bodyPr/>
          <a:lstStyle/>
          <a:p>
            <a:pPr>
              <a:lnSpc>
                <a:spcPct val="150000"/>
              </a:lnSpc>
            </a:pPr>
            <a:r>
              <a:rPr lang="en-US" sz="2200" dirty="0">
                <a:latin typeface="Avenir Next" panose="020B0503020202020204" pitchFamily="34" charset="0"/>
              </a:rPr>
              <a:t>A social problem is a condition that at least some people in a community view as being undesirable. As a public policy analyst, you will first need to select A TOPIC </a:t>
            </a:r>
            <a:r>
              <a:rPr lang="en-US" sz="2200" dirty="0" err="1">
                <a:latin typeface="Avenir Next" panose="020B0503020202020204" pitchFamily="34" charset="0"/>
              </a:rPr>
              <a:t>aND</a:t>
            </a:r>
            <a:r>
              <a:rPr lang="en-US" sz="2200" dirty="0">
                <a:latin typeface="Avenir Next" panose="020B0503020202020204" pitchFamily="34" charset="0"/>
              </a:rPr>
              <a:t> specifically define a </a:t>
            </a:r>
            <a:r>
              <a:rPr lang="en-US" sz="2200" dirty="0">
                <a:solidFill>
                  <a:schemeClr val="tx1"/>
                </a:solidFill>
                <a:latin typeface="Avenir Next" panose="020B0503020202020204" pitchFamily="34" charset="0"/>
                <a:hlinkClick r:id="rId3">
                  <a:extLst>
                    <a:ext uri="{A12FA001-AC4F-418D-AE19-62706E023703}">
                      <ahyp:hlinkClr xmlns:ahyp="http://schemas.microsoft.com/office/drawing/2018/hyperlinkcolor" val="tx"/>
                    </a:ext>
                  </a:extLst>
                </a:hlinkClick>
              </a:rPr>
              <a:t>social problem</a:t>
            </a:r>
            <a:r>
              <a:rPr lang="en-US" sz="2200" dirty="0">
                <a:latin typeface="Avenir Next" panose="020B0503020202020204" pitchFamily="34" charset="0"/>
              </a:rPr>
              <a:t>. </a:t>
            </a:r>
          </a:p>
        </p:txBody>
      </p:sp>
    </p:spTree>
    <p:extLst>
      <p:ext uri="{BB962C8B-B14F-4D97-AF65-F5344CB8AC3E}">
        <p14:creationId xmlns:p14="http://schemas.microsoft.com/office/powerpoint/2010/main" val="244960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4"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8A70CD-CC4A-3949-8FB4-F9FC60D2DA86}"/>
              </a:ext>
            </a:extLst>
          </p:cNvPr>
          <p:cNvPicPr>
            <a:picLocks noChangeAspect="1"/>
          </p:cNvPicPr>
          <p:nvPr/>
        </p:nvPicPr>
        <p:blipFill>
          <a:blip r:embed="rId3"/>
          <a:stretch>
            <a:fillRect/>
          </a:stretch>
        </p:blipFill>
        <p:spPr>
          <a:xfrm>
            <a:off x="5906124" y="1274165"/>
            <a:ext cx="4856813" cy="4287186"/>
          </a:xfrm>
          <a:prstGeom prst="rect">
            <a:avLst/>
          </a:prstGeom>
        </p:spPr>
      </p:pic>
      <p:pic>
        <p:nvPicPr>
          <p:cNvPr id="15" name="Picture 14">
            <a:extLst>
              <a:ext uri="{FF2B5EF4-FFF2-40B4-BE49-F238E27FC236}">
                <a16:creationId xmlns:a16="http://schemas.microsoft.com/office/drawing/2014/main" id="{E26C33B5-2E14-244C-B9E3-6DEC3E71EE05}"/>
              </a:ext>
            </a:extLst>
          </p:cNvPr>
          <p:cNvPicPr>
            <a:picLocks noChangeAspect="1"/>
          </p:cNvPicPr>
          <p:nvPr/>
        </p:nvPicPr>
        <p:blipFill>
          <a:blip r:embed="rId4"/>
          <a:stretch>
            <a:fillRect/>
          </a:stretch>
        </p:blipFill>
        <p:spPr>
          <a:xfrm>
            <a:off x="1331939" y="1274165"/>
            <a:ext cx="4574185" cy="4287186"/>
          </a:xfrm>
          <a:prstGeom prst="rect">
            <a:avLst/>
          </a:prstGeom>
        </p:spPr>
      </p:pic>
    </p:spTree>
    <p:extLst>
      <p:ext uri="{BB962C8B-B14F-4D97-AF65-F5344CB8AC3E}">
        <p14:creationId xmlns:p14="http://schemas.microsoft.com/office/powerpoint/2010/main" val="195924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5"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2BFFD2-3925-4241-B343-D18CF7C31203}"/>
              </a:ext>
            </a:extLst>
          </p:cNvPr>
          <p:cNvSpPr>
            <a:spLocks noGrp="1"/>
          </p:cNvSpPr>
          <p:nvPr>
            <p:ph type="subTitle" idx="1"/>
          </p:nvPr>
        </p:nvSpPr>
        <p:spPr>
          <a:xfrm>
            <a:off x="1531728" y="1983833"/>
            <a:ext cx="9266112" cy="457201"/>
          </a:xfrm>
        </p:spPr>
        <p:txBody>
          <a:bodyPr>
            <a:normAutofit/>
          </a:bodyPr>
          <a:lstStyle/>
          <a:p>
            <a:r>
              <a:rPr lang="en-US" sz="2400" b="1" dirty="0"/>
              <a:t>PUBLIC POLICY ANALYST STEP #2:  GATHER THE EVIDENCE </a:t>
            </a:r>
          </a:p>
        </p:txBody>
      </p:sp>
      <p:sp>
        <p:nvSpPr>
          <p:cNvPr id="5" name="Title 4">
            <a:extLst>
              <a:ext uri="{FF2B5EF4-FFF2-40B4-BE49-F238E27FC236}">
                <a16:creationId xmlns:a16="http://schemas.microsoft.com/office/drawing/2014/main" id="{AA72CA86-DA66-7843-87BB-EE0F48BD65D0}"/>
              </a:ext>
            </a:extLst>
          </p:cNvPr>
          <p:cNvSpPr>
            <a:spLocks noGrp="1"/>
          </p:cNvSpPr>
          <p:nvPr>
            <p:ph type="ctrTitle"/>
          </p:nvPr>
        </p:nvSpPr>
        <p:spPr>
          <a:xfrm>
            <a:off x="1531728" y="2690870"/>
            <a:ext cx="9068586" cy="2590800"/>
          </a:xfrm>
        </p:spPr>
        <p:txBody>
          <a:bodyPr/>
          <a:lstStyle/>
          <a:p>
            <a:pPr>
              <a:lnSpc>
                <a:spcPct val="150000"/>
              </a:lnSpc>
            </a:pPr>
            <a:r>
              <a:rPr lang="en-US" sz="2400" dirty="0">
                <a:latin typeface="Avenir Next" panose="020B0503020202020204" pitchFamily="34" charset="0"/>
              </a:rPr>
              <a:t>The goal of THIS STEP is to develop problem solving skills through using the Internet TO CONDUCT RESEARCH. Therefore, this step requires you to use the Internet to locate at least three </a:t>
            </a:r>
            <a:r>
              <a:rPr lang="en-US" sz="2400" b="1" dirty="0">
                <a:latin typeface="Avenir Next" panose="020B0503020202020204" pitchFamily="34" charset="0"/>
              </a:rPr>
              <a:t>(3) </a:t>
            </a:r>
            <a:r>
              <a:rPr lang="en-US" sz="2400" dirty="0">
                <a:latin typeface="Avenir Next" panose="020B0503020202020204" pitchFamily="34" charset="0"/>
              </a:rPr>
              <a:t>different types of evidence to support the existence of your problem.</a:t>
            </a:r>
          </a:p>
        </p:txBody>
      </p:sp>
    </p:spTree>
    <p:extLst>
      <p:ext uri="{BB962C8B-B14F-4D97-AF65-F5344CB8AC3E}">
        <p14:creationId xmlns:p14="http://schemas.microsoft.com/office/powerpoint/2010/main" val="2547219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3"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447F53-A04F-AD42-A6BB-F1A898B38E99}"/>
              </a:ext>
            </a:extLst>
          </p:cNvPr>
          <p:cNvSpPr>
            <a:spLocks noGrp="1"/>
          </p:cNvSpPr>
          <p:nvPr>
            <p:ph type="ctrTitle"/>
          </p:nvPr>
        </p:nvSpPr>
        <p:spPr>
          <a:xfrm>
            <a:off x="1334125" y="1364104"/>
            <a:ext cx="3417758" cy="4152275"/>
          </a:xfrm>
        </p:spPr>
        <p:txBody>
          <a:bodyPr/>
          <a:lstStyle/>
          <a:p>
            <a:pPr>
              <a:lnSpc>
                <a:spcPct val="100000"/>
              </a:lnSpc>
            </a:pPr>
            <a:br>
              <a:rPr lang="en-US" sz="2000" dirty="0">
                <a:latin typeface="Avenir Next" panose="020B0503020202020204" pitchFamily="34" charset="0"/>
              </a:rPr>
            </a:br>
            <a:br>
              <a:rPr lang="en-US" sz="2000" dirty="0">
                <a:latin typeface="Avenir Next" panose="020B0503020202020204" pitchFamily="34" charset="0"/>
              </a:rPr>
            </a:br>
            <a:br>
              <a:rPr lang="en-US" sz="2000" dirty="0">
                <a:latin typeface="Avenir Next" panose="020B0503020202020204" pitchFamily="34" charset="0"/>
              </a:rPr>
            </a:br>
            <a:br>
              <a:rPr lang="en-US" sz="2000" dirty="0">
                <a:latin typeface="Avenir Next" panose="020B0503020202020204" pitchFamily="34" charset="0"/>
              </a:rPr>
            </a:br>
            <a:br>
              <a:rPr lang="en-US" sz="2000" dirty="0">
                <a:latin typeface="Avenir Next" panose="020B0503020202020204" pitchFamily="34" charset="0"/>
              </a:rPr>
            </a:br>
            <a:br>
              <a:rPr lang="en-US" sz="2000" dirty="0">
                <a:latin typeface="Avenir Next" panose="020B0503020202020204" pitchFamily="34" charset="0"/>
              </a:rPr>
            </a:br>
            <a:br>
              <a:rPr lang="en-US" sz="2000" dirty="0">
                <a:latin typeface="Avenir Next" panose="020B0503020202020204" pitchFamily="34" charset="0"/>
              </a:rPr>
            </a:br>
            <a:br>
              <a:rPr lang="en-US" sz="2000" dirty="0">
                <a:latin typeface="Avenir Next" panose="020B0503020202020204" pitchFamily="34" charset="0"/>
              </a:rPr>
            </a:br>
            <a:r>
              <a:rPr lang="en-US" sz="1800" dirty="0">
                <a:latin typeface="Avenir Next" panose="020B0503020202020204" pitchFamily="34" charset="0"/>
              </a:rPr>
              <a:t>The law requires that </a:t>
            </a:r>
            <a:r>
              <a:rPr lang="en-US" sz="1800" b="1" dirty="0">
                <a:latin typeface="Avenir Next" panose="020B0503020202020204" pitchFamily="34" charset="0"/>
              </a:rPr>
              <a:t>students</a:t>
            </a:r>
            <a:r>
              <a:rPr lang="en-US" sz="1800" dirty="0">
                <a:latin typeface="Avenir Next" panose="020B0503020202020204" pitchFamily="34" charset="0"/>
              </a:rPr>
              <a:t> living in </a:t>
            </a:r>
            <a:r>
              <a:rPr lang="en-US" sz="1800" b="1" dirty="0">
                <a:latin typeface="Avenir Next" panose="020B0503020202020204" pitchFamily="34" charset="0"/>
              </a:rPr>
              <a:t>temporary housing</a:t>
            </a:r>
            <a:r>
              <a:rPr lang="en-US" sz="1800" dirty="0">
                <a:latin typeface="Avenir Next" panose="020B0503020202020204" pitchFamily="34" charset="0"/>
              </a:rPr>
              <a:t> have the same public education and the same educational services as permanently housed </a:t>
            </a:r>
            <a:r>
              <a:rPr lang="en-US" sz="1800" b="1" dirty="0">
                <a:latin typeface="Avenir Next" panose="020B0503020202020204" pitchFamily="34" charset="0"/>
              </a:rPr>
              <a:t>students</a:t>
            </a:r>
            <a:r>
              <a:rPr lang="en-US" sz="1800" dirty="0">
                <a:latin typeface="Avenir Next" panose="020B0503020202020204" pitchFamily="34" charset="0"/>
              </a:rPr>
              <a:t>. Complete the </a:t>
            </a:r>
            <a:r>
              <a:rPr lang="en-US" sz="1800" b="1" dirty="0">
                <a:latin typeface="Avenir Next" panose="020B0503020202020204" pitchFamily="34" charset="0"/>
              </a:rPr>
              <a:t>Housing</a:t>
            </a:r>
            <a:r>
              <a:rPr lang="en-US" sz="1800" dirty="0">
                <a:latin typeface="Avenir Next" panose="020B0503020202020204" pitchFamily="34" charset="0"/>
              </a:rPr>
              <a:t> Questionnaire to help determine services a </a:t>
            </a:r>
            <a:r>
              <a:rPr lang="en-US" sz="1800" b="1" dirty="0">
                <a:latin typeface="Avenir Next" panose="020B0503020202020204" pitchFamily="34" charset="0"/>
              </a:rPr>
              <a:t>student</a:t>
            </a:r>
            <a:r>
              <a:rPr lang="en-US" sz="1800" dirty="0">
                <a:latin typeface="Avenir Next" panose="020B0503020202020204" pitchFamily="34" charset="0"/>
              </a:rPr>
              <a:t> may be eligible to receive.</a:t>
            </a:r>
            <a:br>
              <a:rPr lang="en-US" sz="1800" dirty="0">
                <a:latin typeface="Avenir Next" panose="020B0503020202020204" pitchFamily="34" charset="0"/>
              </a:rPr>
            </a:br>
            <a:r>
              <a:rPr lang="en-US" sz="1600" dirty="0">
                <a:latin typeface="Avenir Next" panose="020B0503020202020204" pitchFamily="34" charset="0"/>
                <a:hlinkClick r:id="rId3"/>
              </a:rPr>
              <a:t>www.schools.nyc.gov › school-life › special-situations</a:t>
            </a:r>
            <a:br>
              <a:rPr lang="en-US" dirty="0"/>
            </a:br>
            <a:br>
              <a:rPr lang="en-US" dirty="0"/>
            </a:br>
            <a:br>
              <a:rPr lang="en-US" dirty="0"/>
            </a:br>
            <a:endParaRPr lang="en-US" sz="2000" dirty="0">
              <a:latin typeface="Avenir Next" panose="020B0503020202020204" pitchFamily="34" charset="0"/>
            </a:endParaRPr>
          </a:p>
        </p:txBody>
      </p:sp>
      <p:pic>
        <p:nvPicPr>
          <p:cNvPr id="9" name="Picture 8">
            <a:extLst>
              <a:ext uri="{FF2B5EF4-FFF2-40B4-BE49-F238E27FC236}">
                <a16:creationId xmlns:a16="http://schemas.microsoft.com/office/drawing/2014/main" id="{7C42671E-DBB1-B040-8923-F88221183E03}"/>
              </a:ext>
            </a:extLst>
          </p:cNvPr>
          <p:cNvPicPr>
            <a:picLocks noChangeAspect="1"/>
          </p:cNvPicPr>
          <p:nvPr/>
        </p:nvPicPr>
        <p:blipFill>
          <a:blip r:embed="rId4"/>
          <a:stretch>
            <a:fillRect/>
          </a:stretch>
        </p:blipFill>
        <p:spPr>
          <a:xfrm>
            <a:off x="4751883" y="1364104"/>
            <a:ext cx="3043003" cy="4152275"/>
          </a:xfrm>
          <a:prstGeom prst="rect">
            <a:avLst/>
          </a:prstGeom>
        </p:spPr>
      </p:pic>
      <p:pic>
        <p:nvPicPr>
          <p:cNvPr id="11" name="Picture 10">
            <a:extLst>
              <a:ext uri="{FF2B5EF4-FFF2-40B4-BE49-F238E27FC236}">
                <a16:creationId xmlns:a16="http://schemas.microsoft.com/office/drawing/2014/main" id="{90BBB90A-02FD-3C46-899C-93B570A79CA9}"/>
              </a:ext>
            </a:extLst>
          </p:cNvPr>
          <p:cNvPicPr>
            <a:picLocks noChangeAspect="1"/>
          </p:cNvPicPr>
          <p:nvPr/>
        </p:nvPicPr>
        <p:blipFill>
          <a:blip r:embed="rId5"/>
          <a:stretch>
            <a:fillRect/>
          </a:stretch>
        </p:blipFill>
        <p:spPr>
          <a:xfrm>
            <a:off x="7794885" y="1364104"/>
            <a:ext cx="3009542" cy="4152275"/>
          </a:xfrm>
          <a:prstGeom prst="rect">
            <a:avLst/>
          </a:prstGeom>
        </p:spPr>
      </p:pic>
    </p:spTree>
    <p:extLst>
      <p:ext uri="{BB962C8B-B14F-4D97-AF65-F5344CB8AC3E}">
        <p14:creationId xmlns:p14="http://schemas.microsoft.com/office/powerpoint/2010/main" val="367733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sndAc>
          <p:stSnd>
            <p:snd r:embed="rId2" name="camera.wav"/>
          </p:stSnd>
        </p:sndAc>
      </p:transition>
    </mc:Choice>
    <mc:Fallback xmlns="">
      <p:transition spd="slow" advClick="0" advTm="1000">
        <p:fade/>
        <p:sndAc>
          <p:stSnd>
            <p:snd r:embed="rId6" name="camera.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871052</TotalTime>
  <Words>778</Words>
  <Application>Microsoft Office PowerPoint</Application>
  <PresentationFormat>Widescreen</PresentationFormat>
  <Paragraphs>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Savon</vt:lpstr>
      <vt:lpstr>Academic gap in students living in temporary housing</vt:lpstr>
      <vt:lpstr>PowerPoint Presentation</vt:lpstr>
      <vt:lpstr>In  this project, students will engage in the research of a public problem, applying the public policy analyst (PPA) to solve the identified societal problem. </vt:lpstr>
      <vt:lpstr>A public policy is a government action intended to deal with a social problem. Every day policies are enacted in schools, cities, states and countries throughout the world that will affect our daily living. Policy decisions play a very large part in shaping our global history. it is essential to have the skills related to analyzing historical and current public policy issues. The six (6) steps of the Public Policy Analyst (PPA) will guide you through the problem solving skills necessary to study historical and current American and global public policy issues. </vt:lpstr>
      <vt:lpstr>The six (6) steps of the Public Policy Analyst (PPA) will guide us through the problem solving skills necessary to study historical and current American and global public policy issues. </vt:lpstr>
      <vt:lpstr>A social problem is a condition that at least some people in a community view as being undesirable. As a public policy analyst, you will first need to select A TOPIC aND specifically define a social problem. </vt:lpstr>
      <vt:lpstr>PowerPoint Presentation</vt:lpstr>
      <vt:lpstr>The goal of THIS STEP is to develop problem solving skills through using the Internet TO CONDUCT RESEARCH. Therefore, this step requires you to use the Internet to locate at least three (3) different types of evidence to support the existence of your problem.</vt:lpstr>
      <vt:lpstr>        The law requires that students living in temporary housing have the same public education and the same educational services as permanently housed students. Complete the Housing Questionnaire to help determine services a student may be eligible to receive. www.schools.nyc.gov › school-life › special-situations   </vt:lpstr>
      <vt:lpstr>In this step you will research and articles and brainstorm the causes and factors that contribute to your social problem. EXAMPLE: In June 2020, there were 58,736 homeless people, including 13,275 homeless families with 19,626 homeless children, sleeping each night in the New York City municipal shelter system. Families make up two-thirds of the homeless shelter population. Source: https://www.cccnewyork.org/datsa-and-report/publications</vt:lpstr>
      <vt:lpstr>PowerPoint Presentation</vt:lpstr>
      <vt:lpstr>Evaluating the main existing policy or policies to deal with a social problem is an important step in the PPA process. Analyzing both the advantages and disadvantages of existing policies can suggest what parts of the current policy should be kept or strengthened, and what parts should be changed. If the existing policy seems to be totally ineffective, then perhaps, it needs to be replaced.</vt:lpstr>
      <vt:lpstr>PowerPoint Presentation</vt:lpstr>
      <vt:lpstr>One way to solve a problem is to eliminate or lessen the causes or contributory factors.  Another source for developing public policy alternatives is the current policy. Perhaps you think that the current policy fails to even deal with the problem and should be totally replaced. Perhaps the current policy simply needs to be strengthened or improved. YOU WILL develop THREE (3) new/original public policy alternatives,  A public policy must include a specific type of government action to reach the public policy goal. </vt:lpstr>
      <vt:lpstr>https://regs.health.ny.gov/volume-c-title-18/281489017/part-800-homeless-housing-and-assistance-program </vt:lpstr>
      <vt:lpstr>Feasibility refers to the likelihood that your policy would be enacted by the government or government agency. EFFECTIVENESS REFERS TO THE LIKELIHOOD THAT A CURRENT POLICY WILL PRODUCE RESULTS THAT LESSEN THE SOCIAL PROBLEM.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social distancing and limit contact with others outside of the home—and reinforce the importance of doing so to children. Teach students to take the initiative to be active learners by completing any assignments given by the teacher and exploring other topics that interest them.</dc:title>
  <dc:creator>Microsoft Office User</dc:creator>
  <cp:lastModifiedBy>Glover Shavon</cp:lastModifiedBy>
  <cp:revision>23</cp:revision>
  <dcterms:created xsi:type="dcterms:W3CDTF">2020-08-26T15:00:39Z</dcterms:created>
  <dcterms:modified xsi:type="dcterms:W3CDTF">2020-09-04T16:27:16Z</dcterms:modified>
</cp:coreProperties>
</file>