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5" r:id="rId6"/>
    <p:sldId id="266" r:id="rId7"/>
    <p:sldId id="267" r:id="rId8"/>
    <p:sldId id="268" r:id="rId9"/>
    <p:sldId id="269" r:id="rId10"/>
    <p:sldId id="270" r:id="rId11"/>
    <p:sldId id="272" r:id="rId12"/>
    <p:sldId id="278" r:id="rId13"/>
    <p:sldId id="283" r:id="rId14"/>
  </p:sldIdLst>
  <p:sldSz cx="9144000" cy="5143500" type="screen16x9"/>
  <p:notesSz cx="6858000" cy="9144000"/>
  <p:embeddedFontLst>
    <p:embeddedFont>
      <p:font typeface="Comic Sans MS" panose="030F0902030302020204" pitchFamily="66" charset="0"/>
      <p:regular r:id="rId16"/>
    </p:embeddedFont>
    <p:embeddedFont>
      <p:font typeface="Montserrat" pitchFamily="2" charset="77"/>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p:cViewPr varScale="1">
        <p:scale>
          <a:sx n="145" d="100"/>
          <a:sy n="145" d="100"/>
        </p:scale>
        <p:origin x="6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s.umich.edu/simultaneous-reinforcing-policy-failures-led-to-flint-water-crisis-providing-lessons-during-pandemi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rdc.org/stories/water-pollution-everything-you-need-know#whati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rdc.org/stories/water-pollution-everything-you-need-know#what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rdc.org/stories/water-pollution-everything-you-need-know#what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3de074de0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3de074de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746f53df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746f53df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746f53df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746f53df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3de074de0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3de074de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3de074d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3de074d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2b21f977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2b21f977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3de074de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3de074de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https://news.umich.edu/simultaneous-reinforcing-policy-failures-led-to-flint-water-crisis-providing-lessons-during-pandemic/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2b21f977c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2b21f977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https://www.nrdc.org/stories/water-pollution-everything-you-need-know#whatis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3de074de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3de074de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https://www.nrdc.org/stories/water-pollution-everything-you-need-know#whatis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3de074de0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3de074de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https://www.nrdc.org/stories/water-pollution-everything-you-need-know#whatis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2b21f977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2b21f97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3de074de0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3de074de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flippedtips.com/plegal/tips/existing.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flippedtips.com/plegal/tips/bestsol.html"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flippedtips.com/plegal/tips/gathe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flippedtips.com/plegal/tips/identif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flippedtips.com/plegal/tips/identif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flippedtips.com/plegal/tips/identify.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www.nrdc.org/flin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nrdc.org/stories/fighting-justice-flint" TargetMode="External"/><Relationship Id="rId5" Type="http://schemas.openxmlformats.org/officeDocument/2006/relationships/hyperlink" Target="https://www.nrdc.org/onearth/unleaded-please" TargetMode="External"/><Relationship Id="rId4" Type="http://schemas.openxmlformats.org/officeDocument/2006/relationships/hyperlink" Target="http://flippedtips.com/plegal/tips/existing.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nytimes.com/2016/12/20/us/flint-water-charges.html" TargetMode="External"/><Relationship Id="rId5" Type="http://schemas.openxmlformats.org/officeDocument/2006/relationships/hyperlink" Target="https://www.nytimes.com/2017/06/14/us/flint-water-crisis-manslaughter.html" TargetMode="External"/><Relationship Id="rId4" Type="http://schemas.openxmlformats.org/officeDocument/2006/relationships/hyperlink" Target="http://flippedtips.com/plegal/tips/exist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3F04"/>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54475"/>
            <a:ext cx="8520600" cy="138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800" b="1">
                <a:solidFill>
                  <a:srgbClr val="00FFFF"/>
                </a:solidFill>
                <a:highlight>
                  <a:srgbClr val="783F04"/>
                </a:highlight>
                <a:latin typeface="Comic Sans MS"/>
                <a:ea typeface="Comic Sans MS"/>
                <a:cs typeface="Comic Sans MS"/>
                <a:sym typeface="Comic Sans MS"/>
              </a:rPr>
              <a:t>Michigan Water Issues</a:t>
            </a:r>
            <a:endParaRPr sz="5800" b="1">
              <a:solidFill>
                <a:srgbClr val="00FFFF"/>
              </a:solidFill>
              <a:highlight>
                <a:srgbClr val="783F04"/>
              </a:highlight>
              <a:latin typeface="Comic Sans MS"/>
              <a:ea typeface="Comic Sans MS"/>
              <a:cs typeface="Comic Sans MS"/>
              <a:sym typeface="Comic Sans MS"/>
            </a:endParaRPr>
          </a:p>
        </p:txBody>
      </p:sp>
      <p:sp>
        <p:nvSpPr>
          <p:cNvPr id="55" name="Google Shape;55;p13"/>
          <p:cNvSpPr txBox="1">
            <a:spLocks noGrp="1"/>
          </p:cNvSpPr>
          <p:nvPr>
            <p:ph type="subTitle" idx="1"/>
          </p:nvPr>
        </p:nvSpPr>
        <p:spPr>
          <a:xfrm>
            <a:off x="311700" y="23623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b="1">
                <a:solidFill>
                  <a:srgbClr val="000000"/>
                </a:solidFill>
                <a:latin typeface="Comic Sans MS"/>
                <a:ea typeface="Comic Sans MS"/>
                <a:cs typeface="Comic Sans MS"/>
                <a:sym typeface="Comic Sans MS"/>
              </a:rPr>
              <a:t>The Issue with Water Pollution in Flint, Michigan</a:t>
            </a:r>
            <a:endParaRPr sz="2700" b="1">
              <a:solidFill>
                <a:srgbClr val="000000"/>
              </a:solidFill>
              <a:latin typeface="Comic Sans MS"/>
              <a:ea typeface="Comic Sans MS"/>
              <a:cs typeface="Comic Sans MS"/>
              <a:sym typeface="Comic Sans MS"/>
            </a:endParaRPr>
          </a:p>
        </p:txBody>
      </p:sp>
      <p:sp>
        <p:nvSpPr>
          <p:cNvPr id="56" name="Google Shape;56;p13"/>
          <p:cNvSpPr txBox="1"/>
          <p:nvPr/>
        </p:nvSpPr>
        <p:spPr>
          <a:xfrm>
            <a:off x="233100" y="3687250"/>
            <a:ext cx="68907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rgbClr val="00FF00"/>
                </a:solidFill>
                <a:latin typeface="Comic Sans MS"/>
                <a:ea typeface="Comic Sans MS"/>
                <a:cs typeface="Comic Sans MS"/>
                <a:sym typeface="Comic Sans MS"/>
              </a:rPr>
              <a:t>By Ms. Francis</a:t>
            </a:r>
            <a:endParaRPr sz="2000" b="1">
              <a:solidFill>
                <a:srgbClr val="00FF00"/>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 sz="2000" b="1">
                <a:solidFill>
                  <a:srgbClr val="00FF00"/>
                </a:solidFill>
                <a:latin typeface="Comic Sans MS"/>
                <a:ea typeface="Comic Sans MS"/>
                <a:cs typeface="Comic Sans MS"/>
                <a:sym typeface="Comic Sans MS"/>
              </a:rPr>
              <a:t>PS/MS 129, John H. Finley School</a:t>
            </a:r>
            <a:endParaRPr sz="2000" b="1">
              <a:solidFill>
                <a:srgbClr val="00FF00"/>
              </a:solidFill>
              <a:latin typeface="Comic Sans MS"/>
              <a:ea typeface="Comic Sans MS"/>
              <a:cs typeface="Comic Sans MS"/>
              <a:sym typeface="Comic Sans MS"/>
            </a:endParaRPr>
          </a:p>
          <a:p>
            <a:pPr marL="0" lvl="0" indent="0" algn="l" rtl="0">
              <a:spcBef>
                <a:spcPts val="0"/>
              </a:spcBef>
              <a:spcAft>
                <a:spcPts val="0"/>
              </a:spcAft>
              <a:buNone/>
            </a:pPr>
            <a:endParaRPr sz="1700" b="1">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99625" y="2582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FFFFFF"/>
                </a:solidFill>
                <a:latin typeface="Comic Sans MS"/>
                <a:ea typeface="Comic Sans MS"/>
                <a:cs typeface="Comic Sans MS"/>
                <a:sym typeface="Comic Sans MS"/>
              </a:rPr>
              <a:t>Step #4: </a:t>
            </a:r>
            <a:r>
              <a:rPr lang="en" sz="2400" b="1" u="sng">
                <a:solidFill>
                  <a:srgbClr val="FFFFFF"/>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Evaluating Existing Public Policies</a:t>
            </a:r>
            <a:endParaRPr sz="2400" b="1">
              <a:solidFill>
                <a:srgbClr val="FFFFFF"/>
              </a:solidFill>
              <a:latin typeface="Comic Sans MS"/>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b="1">
              <a:solidFill>
                <a:srgbClr val="FFFFFF"/>
              </a:solidFill>
              <a:latin typeface="Comic Sans MS"/>
              <a:ea typeface="Comic Sans MS"/>
              <a:cs typeface="Comic Sans MS"/>
              <a:sym typeface="Comic Sans MS"/>
            </a:endParaRPr>
          </a:p>
          <a:p>
            <a:pPr marL="0" lvl="0" indent="0" algn="l" rtl="0">
              <a:spcBef>
                <a:spcPts val="1000"/>
              </a:spcBef>
              <a:spcAft>
                <a:spcPts val="0"/>
              </a:spcAft>
              <a:buNone/>
            </a:pPr>
            <a:endParaRPr/>
          </a:p>
        </p:txBody>
      </p:sp>
      <p:sp>
        <p:nvSpPr>
          <p:cNvPr id="154" name="Google Shape;154;p27"/>
          <p:cNvSpPr txBox="1">
            <a:spLocks noGrp="1"/>
          </p:cNvSpPr>
          <p:nvPr>
            <p:ph type="body" idx="1"/>
          </p:nvPr>
        </p:nvSpPr>
        <p:spPr>
          <a:xfrm>
            <a:off x="164575" y="1242025"/>
            <a:ext cx="3484200" cy="37476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900">
                <a:solidFill>
                  <a:srgbClr val="274E13"/>
                </a:solidFill>
                <a:highlight>
                  <a:srgbClr val="FFFFFF"/>
                </a:highlight>
                <a:latin typeface="Roboto"/>
                <a:ea typeface="Roboto"/>
                <a:cs typeface="Roboto"/>
                <a:sym typeface="Roboto"/>
              </a:rPr>
              <a:t>EPA has awarded a $100 million grant to MDEQ to fund drinking water infrastructure upgrades in Flint. The funding, provided by the Water Infrastructure Improvements for the Nation (WIIN) Act of 2016, enables Flint to accelerate and expand its work to replace lead service lines and make other critical infrastructure improvements.</a:t>
            </a:r>
            <a:endParaRPr sz="2250">
              <a:solidFill>
                <a:srgbClr val="274E13"/>
              </a:solidFill>
              <a:highlight>
                <a:srgbClr val="FFFFFF"/>
              </a:highlight>
              <a:latin typeface="Montserrat"/>
              <a:ea typeface="Montserrat"/>
              <a:cs typeface="Montserrat"/>
              <a:sym typeface="Montserrat"/>
            </a:endParaRPr>
          </a:p>
          <a:p>
            <a:pPr marL="0" lvl="0" indent="0" algn="l" rtl="0">
              <a:spcBef>
                <a:spcPts val="0"/>
              </a:spcBef>
              <a:spcAft>
                <a:spcPts val="1600"/>
              </a:spcAft>
              <a:buNone/>
            </a:pPr>
            <a:endParaRPr sz="2100" b="1">
              <a:solidFill>
                <a:srgbClr val="274E13"/>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190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000000"/>
                </a:solidFill>
                <a:latin typeface="Comic Sans MS"/>
                <a:ea typeface="Comic Sans MS"/>
                <a:cs typeface="Comic Sans MS"/>
                <a:sym typeface="Comic Sans MS"/>
              </a:rPr>
              <a:t>Develop 3 policies based of the Flint Water Crisis </a:t>
            </a:r>
            <a:endParaRPr sz="4400" b="1">
              <a:solidFill>
                <a:srgbClr val="000000"/>
              </a:solidFill>
              <a:latin typeface="Comic Sans MS"/>
              <a:ea typeface="Comic Sans MS"/>
              <a:cs typeface="Comic Sans MS"/>
              <a:sym typeface="Comic Sans MS"/>
            </a:endParaRPr>
          </a:p>
        </p:txBody>
      </p:sp>
      <p:sp>
        <p:nvSpPr>
          <p:cNvPr id="166" name="Google Shape;166;p29"/>
          <p:cNvSpPr txBox="1">
            <a:spLocks noGrp="1"/>
          </p:cNvSpPr>
          <p:nvPr>
            <p:ph type="body" idx="1"/>
          </p:nvPr>
        </p:nvSpPr>
        <p:spPr>
          <a:xfrm>
            <a:off x="82775" y="763350"/>
            <a:ext cx="8520600" cy="3416400"/>
          </a:xfrm>
          <a:prstGeom prst="rect">
            <a:avLst/>
          </a:prstGeom>
        </p:spPr>
        <p:txBody>
          <a:bodyPr spcFirstLastPara="1" wrap="square" lIns="91425" tIns="91425" rIns="91425" bIns="91425" anchor="t" anchorCtr="0">
            <a:noAutofit/>
          </a:bodyPr>
          <a:lstStyle/>
          <a:p>
            <a:pPr marL="914400" lvl="0" indent="-368300" algn="l" rtl="0">
              <a:spcBef>
                <a:spcPts val="1200"/>
              </a:spcBef>
              <a:spcAft>
                <a:spcPts val="0"/>
              </a:spcAft>
              <a:buClr>
                <a:srgbClr val="FF0000"/>
              </a:buClr>
              <a:buSzPts val="2200"/>
              <a:buFont typeface="Comic Sans MS"/>
              <a:buChar char="●"/>
            </a:pPr>
            <a:r>
              <a:rPr lang="en" sz="2200">
                <a:solidFill>
                  <a:srgbClr val="FF0000"/>
                </a:solidFill>
                <a:latin typeface="Comic Sans MS"/>
                <a:ea typeface="Comic Sans MS"/>
                <a:cs typeface="Comic Sans MS"/>
                <a:sym typeface="Comic Sans MS"/>
              </a:rPr>
              <a:t>Propose at least three new/original public policy alternatives. </a:t>
            </a:r>
            <a:endParaRPr sz="2200">
              <a:solidFill>
                <a:srgbClr val="FF0000"/>
              </a:solidFill>
              <a:latin typeface="Comic Sans MS"/>
              <a:ea typeface="Comic Sans MS"/>
              <a:cs typeface="Comic Sans MS"/>
              <a:sym typeface="Comic Sans MS"/>
            </a:endParaRPr>
          </a:p>
          <a:p>
            <a:pPr marL="914400" lvl="0" indent="-368300" algn="l" rtl="0">
              <a:spcBef>
                <a:spcPts val="0"/>
              </a:spcBef>
              <a:spcAft>
                <a:spcPts val="0"/>
              </a:spcAft>
              <a:buClr>
                <a:srgbClr val="FF0000"/>
              </a:buClr>
              <a:buSzPts val="2200"/>
              <a:buFont typeface="Comic Sans MS"/>
              <a:buChar char="●"/>
            </a:pPr>
            <a:r>
              <a:rPr lang="en" sz="2200">
                <a:solidFill>
                  <a:srgbClr val="FF0000"/>
                </a:solidFill>
                <a:latin typeface="Comic Sans MS"/>
                <a:ea typeface="Comic Sans MS"/>
                <a:cs typeface="Comic Sans MS"/>
                <a:sym typeface="Comic Sans MS"/>
              </a:rPr>
              <a:t>Be sure that all of your public policy alternatives are at the same geopolitical level as your social problem. </a:t>
            </a:r>
            <a:endParaRPr sz="2200">
              <a:solidFill>
                <a:srgbClr val="FF0000"/>
              </a:solidFill>
              <a:latin typeface="Comic Sans MS"/>
              <a:ea typeface="Comic Sans MS"/>
              <a:cs typeface="Comic Sans MS"/>
              <a:sym typeface="Comic Sans MS"/>
            </a:endParaRPr>
          </a:p>
          <a:p>
            <a:pPr marL="914400" lvl="0" indent="-368300" algn="l" rtl="0">
              <a:spcBef>
                <a:spcPts val="0"/>
              </a:spcBef>
              <a:spcAft>
                <a:spcPts val="0"/>
              </a:spcAft>
              <a:buClr>
                <a:srgbClr val="FF0000"/>
              </a:buClr>
              <a:buSzPts val="2200"/>
              <a:buFont typeface="Comic Sans MS"/>
              <a:buChar char="●"/>
            </a:pPr>
            <a:r>
              <a:rPr lang="en" sz="2200">
                <a:solidFill>
                  <a:srgbClr val="FF0000"/>
                </a:solidFill>
                <a:latin typeface="Comic Sans MS"/>
                <a:ea typeface="Comic Sans MS"/>
                <a:cs typeface="Comic Sans MS"/>
                <a:sym typeface="Comic Sans MS"/>
              </a:rPr>
              <a:t>Each alternative must specify the actual government or government agency that will carry out the proposed action.</a:t>
            </a:r>
            <a:endParaRPr sz="2200">
              <a:solidFill>
                <a:srgbClr val="FF0000"/>
              </a:solidFill>
              <a:latin typeface="Comic Sans MS"/>
              <a:ea typeface="Comic Sans MS"/>
              <a:cs typeface="Comic Sans MS"/>
              <a:sym typeface="Comic Sans MS"/>
            </a:endParaRPr>
          </a:p>
          <a:p>
            <a:pPr marL="914400" lvl="0" indent="-368300" algn="l" rtl="0">
              <a:spcBef>
                <a:spcPts val="0"/>
              </a:spcBef>
              <a:spcAft>
                <a:spcPts val="0"/>
              </a:spcAft>
              <a:buClr>
                <a:srgbClr val="FF0000"/>
              </a:buClr>
              <a:buSzPts val="2200"/>
              <a:buFont typeface="Comic Sans MS"/>
              <a:buChar char="●"/>
            </a:pPr>
            <a:r>
              <a:rPr lang="en" sz="2200">
                <a:solidFill>
                  <a:srgbClr val="FF0000"/>
                </a:solidFill>
                <a:latin typeface="Comic Sans MS"/>
                <a:ea typeface="Comic Sans MS"/>
                <a:cs typeface="Comic Sans MS"/>
                <a:sym typeface="Comic Sans MS"/>
              </a:rPr>
              <a:t> List the proposal that your group considers the most promising first.</a:t>
            </a:r>
            <a:endParaRPr sz="2200">
              <a:solidFill>
                <a:srgbClr val="FF0000"/>
              </a:solidFill>
              <a:latin typeface="Comic Sans MS"/>
              <a:ea typeface="Comic Sans MS"/>
              <a:cs typeface="Comic Sans MS"/>
              <a:sym typeface="Comic Sans MS"/>
            </a:endParaRPr>
          </a:p>
          <a:p>
            <a:pPr marL="914400" lvl="0" indent="-342900" algn="l" rtl="0">
              <a:spcBef>
                <a:spcPts val="0"/>
              </a:spcBef>
              <a:spcAft>
                <a:spcPts val="0"/>
              </a:spcAft>
              <a:buSzPts val="1800"/>
              <a:buChar char="●"/>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248100" y="1017300"/>
            <a:ext cx="2384400" cy="239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FF0000"/>
                </a:solidFill>
                <a:latin typeface="Comic Sans MS"/>
                <a:ea typeface="Comic Sans MS"/>
                <a:cs typeface="Comic Sans MS"/>
                <a:sym typeface="Comic Sans MS"/>
              </a:rPr>
              <a:t>Based on the 3 previous policies, use the matrix to select the best solution.</a:t>
            </a:r>
            <a:endParaRPr sz="5700" b="1">
              <a:solidFill>
                <a:srgbClr val="FF0000"/>
              </a:solidFill>
              <a:latin typeface="Comic Sans MS"/>
              <a:ea typeface="Comic Sans MS"/>
              <a:cs typeface="Comic Sans MS"/>
              <a:sym typeface="Comic Sans MS"/>
            </a:endParaRPr>
          </a:p>
        </p:txBody>
      </p:sp>
      <p:pic>
        <p:nvPicPr>
          <p:cNvPr id="205" name="Google Shape;205;p35"/>
          <p:cNvPicPr preferRelativeResize="0"/>
          <p:nvPr/>
        </p:nvPicPr>
        <p:blipFill rotWithShape="1">
          <a:blip r:embed="rId4">
            <a:alphaModFix/>
          </a:blip>
          <a:srcRect l="1361" t="2467"/>
          <a:stretch/>
        </p:blipFill>
        <p:spPr>
          <a:xfrm>
            <a:off x="2492625" y="615888"/>
            <a:ext cx="6477001" cy="4336826"/>
          </a:xfrm>
          <a:prstGeom prst="rect">
            <a:avLst/>
          </a:prstGeom>
          <a:noFill/>
          <a:ln>
            <a:noFill/>
          </a:ln>
        </p:spPr>
      </p:pic>
      <p:sp>
        <p:nvSpPr>
          <p:cNvPr id="206" name="Google Shape;206;p35"/>
          <p:cNvSpPr txBox="1"/>
          <p:nvPr/>
        </p:nvSpPr>
        <p:spPr>
          <a:xfrm>
            <a:off x="801200" y="0"/>
            <a:ext cx="86988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2400" b="1">
                <a:solidFill>
                  <a:srgbClr val="FF0000"/>
                </a:solidFill>
                <a:latin typeface="Comic Sans MS"/>
                <a:ea typeface="Comic Sans MS"/>
                <a:cs typeface="Comic Sans MS"/>
                <a:sym typeface="Comic Sans MS"/>
              </a:rPr>
              <a:t>Step #6: </a:t>
            </a:r>
            <a:r>
              <a:rPr lang="en" sz="2400" b="1">
                <a:solidFill>
                  <a:srgbClr val="FF0000"/>
                </a:solidFill>
                <a:uFill>
                  <a:noFill/>
                </a:u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Selecting the Best Public Policy Solution</a:t>
            </a:r>
            <a:endParaRPr sz="2400" b="1">
              <a:solidFill>
                <a:srgbClr val="FF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40"/>
          <p:cNvSpPr txBox="1">
            <a:spLocks noGrp="1"/>
          </p:cNvSpPr>
          <p:nvPr>
            <p:ph type="body" idx="1"/>
          </p:nvPr>
        </p:nvSpPr>
        <p:spPr>
          <a:xfrm rot="1027">
            <a:off x="5474131" y="280961"/>
            <a:ext cx="3013200" cy="75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400" b="1">
                <a:solidFill>
                  <a:srgbClr val="FF0000"/>
                </a:solidFill>
                <a:highlight>
                  <a:srgbClr val="FFFF00"/>
                </a:highlight>
                <a:latin typeface="Comic Sans MS"/>
                <a:ea typeface="Comic Sans MS"/>
                <a:cs typeface="Comic Sans MS"/>
                <a:sym typeface="Comic Sans MS"/>
              </a:rPr>
              <a:t>Thank you </a:t>
            </a:r>
            <a:endParaRPr sz="4400" b="1">
              <a:solidFill>
                <a:srgbClr val="FF0000"/>
              </a:solidFill>
              <a:highlight>
                <a:srgbClr val="FFFF00"/>
              </a:highlight>
              <a:latin typeface="Comic Sans MS"/>
              <a:ea typeface="Comic Sans MS"/>
              <a:cs typeface="Comic Sans MS"/>
              <a:sym typeface="Comic Sans MS"/>
            </a:endParaRPr>
          </a:p>
        </p:txBody>
      </p:sp>
      <p:sp>
        <p:nvSpPr>
          <p:cNvPr id="245" name="Google Shape;245;p40"/>
          <p:cNvSpPr txBox="1"/>
          <p:nvPr/>
        </p:nvSpPr>
        <p:spPr>
          <a:xfrm>
            <a:off x="7066825" y="1362800"/>
            <a:ext cx="2385000" cy="6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i="1">
                <a:solidFill>
                  <a:srgbClr val="FF0000"/>
                </a:solidFill>
                <a:highlight>
                  <a:srgbClr val="FFFF00"/>
                </a:highlight>
              </a:rPr>
              <a:t>Ms. Francis </a:t>
            </a:r>
            <a:endParaRPr sz="2000" i="1">
              <a:solidFill>
                <a:srgbClr val="FF0000"/>
              </a:solidFill>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65300" y="3709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000000"/>
                </a:solidFill>
                <a:latin typeface="Comic Sans MS"/>
                <a:ea typeface="Comic Sans MS"/>
                <a:cs typeface="Comic Sans MS"/>
                <a:sym typeface="Comic Sans MS"/>
              </a:rPr>
              <a:t>Step #1: Defining the Social Problem</a:t>
            </a:r>
            <a:endParaRPr sz="4000" b="1">
              <a:solidFill>
                <a:srgbClr val="000000"/>
              </a:solidFill>
              <a:latin typeface="Comic Sans MS"/>
              <a:ea typeface="Comic Sans MS"/>
              <a:cs typeface="Comic Sans MS"/>
              <a:sym typeface="Comic Sans MS"/>
            </a:endParaRPr>
          </a:p>
          <a:p>
            <a:pPr marL="0" lvl="0" indent="0" algn="l" rtl="0">
              <a:spcBef>
                <a:spcPts val="1000"/>
              </a:spcBef>
              <a:spcAft>
                <a:spcPts val="0"/>
              </a:spcAft>
              <a:buNone/>
            </a:pPr>
            <a:endParaRPr/>
          </a:p>
        </p:txBody>
      </p:sp>
      <p:sp>
        <p:nvSpPr>
          <p:cNvPr id="62" name="Google Shape;62;p14"/>
          <p:cNvSpPr txBox="1">
            <a:spLocks noGrp="1"/>
          </p:cNvSpPr>
          <p:nvPr>
            <p:ph type="body" idx="1"/>
          </p:nvPr>
        </p:nvSpPr>
        <p:spPr>
          <a:xfrm>
            <a:off x="311700" y="846250"/>
            <a:ext cx="8520600" cy="4077600"/>
          </a:xfrm>
          <a:prstGeom prst="rect">
            <a:avLst/>
          </a:prstGeom>
        </p:spPr>
        <p:txBody>
          <a:bodyPr spcFirstLastPara="1" wrap="square" lIns="91425" tIns="91425" rIns="91425" bIns="91425" anchor="t" anchorCtr="0">
            <a:noAutofit/>
          </a:bodyPr>
          <a:lstStyle/>
          <a:p>
            <a:pPr marL="0" lvl="0" indent="0" algn="l" rtl="0">
              <a:lnSpc>
                <a:spcPct val="158000"/>
              </a:lnSpc>
              <a:spcBef>
                <a:spcPts val="0"/>
              </a:spcBef>
              <a:spcAft>
                <a:spcPts val="0"/>
              </a:spcAft>
              <a:buClr>
                <a:schemeClr val="dk1"/>
              </a:buClr>
              <a:buSzPts val="1100"/>
              <a:buFont typeface="Arial"/>
              <a:buNone/>
            </a:pPr>
            <a:r>
              <a:rPr lang="en" sz="2000" b="1">
                <a:solidFill>
                  <a:srgbClr val="FFFFFF"/>
                </a:solidFill>
                <a:latin typeface="Comic Sans MS"/>
                <a:ea typeface="Comic Sans MS"/>
                <a:cs typeface="Comic Sans MS"/>
                <a:sym typeface="Comic Sans MS"/>
              </a:rPr>
              <a:t>What is the nature of water pollution?</a:t>
            </a:r>
            <a:endParaRPr sz="2000" b="1">
              <a:solidFill>
                <a:srgbClr val="FFFFFF"/>
              </a:solidFill>
              <a:latin typeface="Comic Sans MS"/>
              <a:ea typeface="Comic Sans MS"/>
              <a:cs typeface="Comic Sans MS"/>
              <a:sym typeface="Comic Sans MS"/>
            </a:endParaRPr>
          </a:p>
          <a:p>
            <a:pPr marL="0" lvl="0" indent="0" algn="l" rtl="0">
              <a:spcBef>
                <a:spcPts val="0"/>
              </a:spcBef>
              <a:spcAft>
                <a:spcPts val="0"/>
              </a:spcAft>
              <a:buNone/>
            </a:pPr>
            <a:endParaRPr b="1">
              <a:solidFill>
                <a:srgbClr val="FFFFFF"/>
              </a:solidFill>
            </a:endParaRPr>
          </a:p>
          <a:p>
            <a:pPr marL="0" lvl="0" indent="0" algn="l" rtl="0">
              <a:spcBef>
                <a:spcPts val="1600"/>
              </a:spcBef>
              <a:spcAft>
                <a:spcPts val="0"/>
              </a:spcAft>
              <a:buNone/>
            </a:pPr>
            <a:endParaRPr b="1">
              <a:solidFill>
                <a:srgbClr val="FFFFFF"/>
              </a:solidFill>
            </a:endParaRPr>
          </a:p>
          <a:p>
            <a:pPr marL="0" lvl="0" indent="0" algn="l" rtl="0">
              <a:lnSpc>
                <a:spcPct val="150000"/>
              </a:lnSpc>
              <a:spcBef>
                <a:spcPts val="1600"/>
              </a:spcBef>
              <a:spcAft>
                <a:spcPts val="0"/>
              </a:spcAft>
              <a:buNone/>
            </a:pPr>
            <a:endParaRPr sz="1400" b="1">
              <a:solidFill>
                <a:srgbClr val="FF0000"/>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2000" b="1">
              <a:solidFill>
                <a:srgbClr val="FFFFFF"/>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2000" b="1">
              <a:solidFill>
                <a:srgbClr val="FFFFFF"/>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en" sz="2000" b="1">
                <a:solidFill>
                  <a:srgbClr val="FFFFFF"/>
                </a:solidFill>
                <a:latin typeface="Comic Sans MS"/>
                <a:ea typeface="Comic Sans MS"/>
                <a:cs typeface="Comic Sans MS"/>
                <a:sym typeface="Comic Sans MS"/>
              </a:rPr>
              <a:t>What is the specific community location of this social problem?</a:t>
            </a:r>
            <a:endParaRPr sz="2000" b="1">
              <a:solidFill>
                <a:srgbClr val="FFFFFF"/>
              </a:solidFill>
              <a:latin typeface="Comic Sans MS"/>
              <a:ea typeface="Comic Sans MS"/>
              <a:cs typeface="Comic Sans MS"/>
              <a:sym typeface="Comic Sans MS"/>
            </a:endParaRPr>
          </a:p>
          <a:p>
            <a:pPr marL="0" lvl="0" indent="0" algn="l" rtl="0">
              <a:spcBef>
                <a:spcPts val="0"/>
              </a:spcBef>
              <a:spcAft>
                <a:spcPts val="0"/>
              </a:spcAft>
              <a:buNone/>
            </a:pPr>
            <a:endParaRPr>
              <a:solidFill>
                <a:srgbClr val="FFFFFF"/>
              </a:solidFill>
            </a:endParaRPr>
          </a:p>
          <a:p>
            <a:pPr marL="0" lvl="0" indent="0" algn="l" rtl="0">
              <a:spcBef>
                <a:spcPts val="1600"/>
              </a:spcBef>
              <a:spcAft>
                <a:spcPts val="1600"/>
              </a:spcAft>
              <a:buNone/>
            </a:pPr>
            <a:endParaRPr/>
          </a:p>
        </p:txBody>
      </p:sp>
      <p:sp>
        <p:nvSpPr>
          <p:cNvPr id="63" name="Google Shape;63;p14"/>
          <p:cNvSpPr txBox="1"/>
          <p:nvPr/>
        </p:nvSpPr>
        <p:spPr>
          <a:xfrm rot="-446">
            <a:off x="2055200" y="1406775"/>
            <a:ext cx="6934800" cy="1275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500" b="1">
                <a:solidFill>
                  <a:srgbClr val="274E13"/>
                </a:solidFill>
                <a:highlight>
                  <a:srgbClr val="FFFFFF"/>
                </a:highlight>
                <a:latin typeface="Comic Sans MS"/>
                <a:ea typeface="Comic Sans MS"/>
                <a:cs typeface="Comic Sans MS"/>
                <a:sym typeface="Comic Sans MS"/>
              </a:rPr>
              <a:t>Water pollution occurs when harmful substances—often chemicals or microorganisms—contaminate a stream, river, lake, ocean, aquifer, or other body of water, degrading water quality and rendering it toxic to humans or the environment</a:t>
            </a:r>
            <a:endParaRPr sz="2100" b="1">
              <a:solidFill>
                <a:srgbClr val="274E13"/>
              </a:solidFill>
              <a:highlight>
                <a:srgbClr val="FFFFFF"/>
              </a:highlight>
              <a:latin typeface="Comic Sans MS"/>
              <a:ea typeface="Comic Sans MS"/>
              <a:cs typeface="Comic Sans MS"/>
              <a:sym typeface="Comic Sans MS"/>
            </a:endParaRPr>
          </a:p>
        </p:txBody>
      </p:sp>
      <p:sp>
        <p:nvSpPr>
          <p:cNvPr id="64" name="Google Shape;64;p14"/>
          <p:cNvSpPr txBox="1"/>
          <p:nvPr/>
        </p:nvSpPr>
        <p:spPr>
          <a:xfrm>
            <a:off x="216325" y="4165350"/>
            <a:ext cx="8227800" cy="659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500" b="1">
                <a:solidFill>
                  <a:srgbClr val="274E13"/>
                </a:solidFill>
                <a:latin typeface="Comic Sans MS"/>
                <a:ea typeface="Comic Sans MS"/>
                <a:cs typeface="Comic Sans MS"/>
                <a:sym typeface="Comic Sans MS"/>
              </a:rPr>
              <a:t>Governmental Authority Involved: </a:t>
            </a:r>
            <a:r>
              <a:rPr lang="en" sz="1500">
                <a:solidFill>
                  <a:srgbClr val="274E13"/>
                </a:solidFill>
                <a:latin typeface="Comic Sans MS"/>
                <a:ea typeface="Comic Sans MS"/>
                <a:cs typeface="Comic Sans MS"/>
                <a:sym typeface="Comic Sans MS"/>
              </a:rPr>
              <a:t>(Community-level Social Problem) City Council</a:t>
            </a:r>
            <a:endParaRPr sz="1500">
              <a:solidFill>
                <a:srgbClr val="274E13"/>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en" sz="1500" b="1">
                <a:solidFill>
                  <a:srgbClr val="274E13"/>
                </a:solidFill>
                <a:latin typeface="Comic Sans MS"/>
                <a:ea typeface="Comic Sans MS"/>
                <a:cs typeface="Comic Sans MS"/>
                <a:sym typeface="Comic Sans MS"/>
              </a:rPr>
              <a:t>Location: </a:t>
            </a:r>
            <a:r>
              <a:rPr lang="en" sz="1500">
                <a:solidFill>
                  <a:srgbClr val="274E13"/>
                </a:solidFill>
                <a:latin typeface="Comic Sans MS"/>
                <a:ea typeface="Comic Sans MS"/>
                <a:cs typeface="Comic Sans MS"/>
                <a:sym typeface="Comic Sans MS"/>
              </a:rPr>
              <a:t>Flint, Michigan</a:t>
            </a:r>
            <a:endParaRPr sz="1500">
              <a:solidFill>
                <a:srgbClr val="274E13"/>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000000"/>
                </a:solidFill>
                <a:latin typeface="Comic Sans MS"/>
                <a:ea typeface="Comic Sans MS"/>
                <a:cs typeface="Comic Sans MS"/>
                <a:sym typeface="Comic Sans MS"/>
              </a:rPr>
              <a:t>Step #1: Defining the Social Problem</a:t>
            </a:r>
            <a:endParaRPr sz="4000" b="1">
              <a:solidFill>
                <a:srgbClr val="000000"/>
              </a:solidFill>
              <a:latin typeface="Comic Sans MS"/>
              <a:ea typeface="Comic Sans MS"/>
              <a:cs typeface="Comic Sans MS"/>
              <a:sym typeface="Comic Sans MS"/>
            </a:endParaRPr>
          </a:p>
          <a:p>
            <a:pPr marL="0" lvl="0" indent="0" algn="l" rtl="0">
              <a:spcBef>
                <a:spcPts val="1000"/>
              </a:spcBef>
              <a:spcAft>
                <a:spcPts val="0"/>
              </a:spcAft>
              <a:buNone/>
            </a:pPr>
            <a:endParaRPr/>
          </a:p>
        </p:txBody>
      </p:sp>
      <p:sp>
        <p:nvSpPr>
          <p:cNvPr id="70" name="Google Shape;70;p15"/>
          <p:cNvSpPr txBox="1">
            <a:spLocks noGrp="1"/>
          </p:cNvSpPr>
          <p:nvPr>
            <p:ph type="body" idx="1"/>
          </p:nvPr>
        </p:nvSpPr>
        <p:spPr>
          <a:xfrm>
            <a:off x="311700" y="1152475"/>
            <a:ext cx="8520600" cy="3386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900" b="1">
                <a:solidFill>
                  <a:srgbClr val="FFFFFF"/>
                </a:solidFill>
                <a:latin typeface="Comic Sans MS"/>
                <a:ea typeface="Comic Sans MS"/>
                <a:cs typeface="Comic Sans MS"/>
                <a:sym typeface="Comic Sans MS"/>
              </a:rPr>
              <a:t>Three undesirable social conditions that result from (Flint) water pollution:</a:t>
            </a:r>
            <a:endParaRPr sz="2700" b="1">
              <a:solidFill>
                <a:srgbClr val="FFFFFF"/>
              </a:solidFill>
              <a:latin typeface="Comic Sans MS"/>
              <a:ea typeface="Comic Sans MS"/>
              <a:cs typeface="Comic Sans MS"/>
              <a:sym typeface="Comic Sans MS"/>
            </a:endParaRPr>
          </a:p>
          <a:p>
            <a:pPr marL="0" lvl="0" indent="0" algn="l" rtl="0">
              <a:spcBef>
                <a:spcPts val="0"/>
              </a:spcBef>
              <a:spcAft>
                <a:spcPts val="0"/>
              </a:spcAft>
              <a:buNone/>
            </a:pPr>
            <a:endParaRPr b="1">
              <a:solidFill>
                <a:srgbClr val="FFFFFF"/>
              </a:solidFill>
            </a:endParaRPr>
          </a:p>
          <a:p>
            <a:pPr marL="0" lvl="0" indent="0" algn="l" rtl="0">
              <a:spcBef>
                <a:spcPts val="1600"/>
              </a:spcBef>
              <a:spcAft>
                <a:spcPts val="0"/>
              </a:spcAft>
              <a:buNone/>
            </a:pPr>
            <a:endParaRPr b="1">
              <a:solidFill>
                <a:srgbClr val="FFFFFF"/>
              </a:solidFill>
            </a:endParaRPr>
          </a:p>
          <a:p>
            <a:pPr marL="0" lvl="0" indent="0" algn="l" rtl="0">
              <a:spcBef>
                <a:spcPts val="1600"/>
              </a:spcBef>
              <a:spcAft>
                <a:spcPts val="1600"/>
              </a:spcAft>
              <a:buNone/>
            </a:pPr>
            <a:endParaRPr/>
          </a:p>
        </p:txBody>
      </p:sp>
      <p:sp>
        <p:nvSpPr>
          <p:cNvPr id="71" name="Google Shape;71;p15"/>
          <p:cNvSpPr txBox="1"/>
          <p:nvPr/>
        </p:nvSpPr>
        <p:spPr>
          <a:xfrm rot="-369">
            <a:off x="311700" y="1591040"/>
            <a:ext cx="8374800" cy="1961400"/>
          </a:xfrm>
          <a:prstGeom prst="rect">
            <a:avLst/>
          </a:prstGeom>
          <a:solidFill>
            <a:srgbClr val="FFFFFF"/>
          </a:solidFill>
          <a:ln>
            <a:noFill/>
          </a:ln>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rgbClr val="274E13"/>
              </a:buClr>
              <a:buSzPts val="1700"/>
              <a:buAutoNum type="arabicPeriod"/>
            </a:pPr>
            <a:r>
              <a:rPr lang="en" sz="1700" b="1">
                <a:solidFill>
                  <a:srgbClr val="274E13"/>
                </a:solidFill>
                <a:highlight>
                  <a:srgbClr val="FFFFFF"/>
                </a:highlight>
                <a:latin typeface="Comic Sans MS"/>
                <a:ea typeface="Comic Sans MS"/>
                <a:cs typeface="Comic Sans MS"/>
                <a:sym typeface="Comic Sans MS"/>
              </a:rPr>
              <a:t>Exposure to lead can increase risk for high blood pressure, heart disease, kidney disease, and reduced fertility… Adversely affects all lifeforms that directly or indirectly depend on this source</a:t>
            </a:r>
            <a:endParaRPr sz="1700" b="1">
              <a:solidFill>
                <a:srgbClr val="274E13"/>
              </a:solidFill>
              <a:highlight>
                <a:srgbClr val="FFFFFF"/>
              </a:highlight>
              <a:latin typeface="Comic Sans MS"/>
              <a:ea typeface="Comic Sans MS"/>
              <a:cs typeface="Comic Sans MS"/>
              <a:sym typeface="Comic Sans MS"/>
            </a:endParaRPr>
          </a:p>
          <a:p>
            <a:pPr marL="457200" lvl="0" indent="-336550" algn="l" rtl="0">
              <a:lnSpc>
                <a:spcPct val="150000"/>
              </a:lnSpc>
              <a:spcBef>
                <a:spcPts val="0"/>
              </a:spcBef>
              <a:spcAft>
                <a:spcPts val="0"/>
              </a:spcAft>
              <a:buClr>
                <a:srgbClr val="274E13"/>
              </a:buClr>
              <a:buSzPts val="1700"/>
              <a:buFont typeface="Comic Sans MS"/>
              <a:buAutoNum type="arabicPeriod"/>
            </a:pPr>
            <a:r>
              <a:rPr lang="en" sz="1700" b="1">
                <a:solidFill>
                  <a:srgbClr val="274E13"/>
                </a:solidFill>
                <a:highlight>
                  <a:srgbClr val="FFFFFF"/>
                </a:highlight>
                <a:latin typeface="Comic Sans MS"/>
                <a:ea typeface="Comic Sans MS"/>
                <a:cs typeface="Comic Sans MS"/>
                <a:sym typeface="Comic Sans MS"/>
              </a:rPr>
              <a:t>Steep decreases in economy </a:t>
            </a:r>
            <a:endParaRPr sz="1700" b="1">
              <a:solidFill>
                <a:srgbClr val="274E13"/>
              </a:solidFill>
              <a:highlight>
                <a:srgbClr val="FFFFFF"/>
              </a:highlight>
              <a:latin typeface="Comic Sans MS"/>
              <a:ea typeface="Comic Sans MS"/>
              <a:cs typeface="Comic Sans MS"/>
              <a:sym typeface="Comic Sans MS"/>
            </a:endParaRPr>
          </a:p>
          <a:p>
            <a:pPr marL="457200" lvl="0" indent="-336550" algn="l" rtl="0">
              <a:lnSpc>
                <a:spcPct val="150000"/>
              </a:lnSpc>
              <a:spcBef>
                <a:spcPts val="0"/>
              </a:spcBef>
              <a:spcAft>
                <a:spcPts val="0"/>
              </a:spcAft>
              <a:buClr>
                <a:srgbClr val="274E13"/>
              </a:buClr>
              <a:buSzPts val="1700"/>
              <a:buFont typeface="Comic Sans MS"/>
              <a:buAutoNum type="arabicPeriod"/>
            </a:pPr>
            <a:r>
              <a:rPr lang="en" sz="1700" b="1">
                <a:solidFill>
                  <a:srgbClr val="274E13"/>
                </a:solidFill>
                <a:highlight>
                  <a:srgbClr val="FFFFFF"/>
                </a:highlight>
                <a:latin typeface="Comic Sans MS"/>
                <a:ea typeface="Comic Sans MS"/>
                <a:cs typeface="Comic Sans MS"/>
                <a:sym typeface="Comic Sans MS"/>
              </a:rPr>
              <a:t>Environmental racism </a:t>
            </a:r>
            <a:endParaRPr sz="1700" b="1">
              <a:solidFill>
                <a:srgbClr val="274E13"/>
              </a:solidFill>
              <a:highlight>
                <a:srgbClr val="FFFFFF"/>
              </a:highlight>
              <a:latin typeface="Comic Sans MS"/>
              <a:ea typeface="Comic Sans MS"/>
              <a:cs typeface="Comic Sans MS"/>
              <a:sym typeface="Comic Sans MS"/>
            </a:endParaRPr>
          </a:p>
          <a:p>
            <a:pPr marL="0" lvl="0" indent="0" algn="l" rtl="0">
              <a:lnSpc>
                <a:spcPct val="115000"/>
              </a:lnSpc>
              <a:spcBef>
                <a:spcPts val="1600"/>
              </a:spcBef>
              <a:spcAft>
                <a:spcPts val="1600"/>
              </a:spcAft>
              <a:buNone/>
            </a:pPr>
            <a:endParaRPr sz="1200">
              <a:solidFill>
                <a:srgbClr val="222222"/>
              </a:solidFill>
              <a:highlight>
                <a:srgbClr val="FFFFFF"/>
              </a:highlight>
            </a:endParaRPr>
          </a:p>
        </p:txBody>
      </p:sp>
      <p:sp>
        <p:nvSpPr>
          <p:cNvPr id="72" name="Google Shape;72;p15"/>
          <p:cNvSpPr txBox="1"/>
          <p:nvPr/>
        </p:nvSpPr>
        <p:spPr>
          <a:xfrm>
            <a:off x="1373775" y="4125775"/>
            <a:ext cx="6682200" cy="64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400" b="1" i="1" u="sng">
                <a:solidFill>
                  <a:srgbClr val="F3F3F3"/>
                </a:solidFill>
                <a:latin typeface="Times New Roman"/>
                <a:ea typeface="Times New Roman"/>
                <a:cs typeface="Times New Roman"/>
                <a:sym typeface="Times New Roman"/>
              </a:rPr>
              <a:t>Water Pollution in Flint, Michigan</a:t>
            </a:r>
            <a:endParaRPr sz="3600" b="1" i="1" u="sng">
              <a:solidFill>
                <a:srgbClr val="F3F3F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1592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FFFFFF"/>
                </a:solidFill>
                <a:latin typeface="Comic Sans MS"/>
                <a:ea typeface="Comic Sans MS"/>
                <a:cs typeface="Comic Sans MS"/>
                <a:sym typeface="Comic Sans MS"/>
              </a:rPr>
              <a:t>Step #2: </a:t>
            </a:r>
            <a:r>
              <a:rPr lang="en" sz="2400" b="1">
                <a:solidFill>
                  <a:srgbClr val="FFFFFF"/>
                </a:solidFill>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Gathering Evidence of the Problem:</a:t>
            </a:r>
            <a:endParaRPr sz="2400" b="1">
              <a:solidFill>
                <a:srgbClr val="FFFFFF"/>
              </a:solidFill>
              <a:latin typeface="Comic Sans MS"/>
              <a:ea typeface="Comic Sans MS"/>
              <a:cs typeface="Comic Sans MS"/>
              <a:sym typeface="Comic Sans MS"/>
            </a:endParaRPr>
          </a:p>
          <a:p>
            <a:pPr marL="0" lvl="0" indent="0" algn="l" rtl="0">
              <a:spcBef>
                <a:spcPts val="1000"/>
              </a:spcBef>
              <a:spcAft>
                <a:spcPts val="0"/>
              </a:spcAft>
              <a:buNone/>
            </a:pPr>
            <a:endParaRPr/>
          </a:p>
        </p:txBody>
      </p:sp>
      <p:sp>
        <p:nvSpPr>
          <p:cNvPr id="78" name="Google Shape;78;p16"/>
          <p:cNvSpPr txBox="1">
            <a:spLocks noGrp="1"/>
          </p:cNvSpPr>
          <p:nvPr>
            <p:ph type="body" idx="1"/>
          </p:nvPr>
        </p:nvSpPr>
        <p:spPr>
          <a:xfrm>
            <a:off x="311700" y="797925"/>
            <a:ext cx="8520600" cy="8916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700" b="1">
                <a:solidFill>
                  <a:srgbClr val="274E13"/>
                </a:solidFill>
                <a:highlight>
                  <a:srgbClr val="FFFFFF"/>
                </a:highlight>
                <a:latin typeface="Comic Sans MS"/>
                <a:ea typeface="Comic Sans MS"/>
                <a:cs typeface="Comic Sans MS"/>
                <a:sym typeface="Comic Sans MS"/>
              </a:rPr>
              <a:t>O</a:t>
            </a:r>
            <a:r>
              <a:rPr lang="en" sz="1700" b="1">
                <a:solidFill>
                  <a:srgbClr val="274E13"/>
                </a:solidFill>
                <a:latin typeface="Comic Sans MS"/>
                <a:ea typeface="Comic Sans MS"/>
                <a:cs typeface="Comic Sans MS"/>
                <a:sym typeface="Comic Sans MS"/>
              </a:rPr>
              <a:t>ne specific policy:</a:t>
            </a:r>
            <a:r>
              <a:rPr lang="en" sz="1400" b="1">
                <a:solidFill>
                  <a:srgbClr val="274E13"/>
                </a:solidFill>
                <a:latin typeface="Comic Sans MS"/>
                <a:ea typeface="Comic Sans MS"/>
                <a:cs typeface="Comic Sans MS"/>
                <a:sym typeface="Comic Sans MS"/>
              </a:rPr>
              <a:t> </a:t>
            </a:r>
            <a:r>
              <a:rPr lang="en" sz="1400">
                <a:solidFill>
                  <a:srgbClr val="274E13"/>
                </a:solidFill>
                <a:latin typeface="Comic Sans MS"/>
                <a:ea typeface="Comic Sans MS"/>
                <a:cs typeface="Comic Sans MS"/>
                <a:sym typeface="Comic Sans MS"/>
              </a:rPr>
              <a:t>T</a:t>
            </a:r>
            <a:r>
              <a:rPr lang="en" sz="1400">
                <a:solidFill>
                  <a:srgbClr val="274E13"/>
                </a:solidFill>
                <a:highlight>
                  <a:srgbClr val="FFFFFF"/>
                </a:highlight>
                <a:latin typeface="Comic Sans MS"/>
                <a:ea typeface="Comic Sans MS"/>
                <a:cs typeface="Comic Sans MS"/>
                <a:sym typeface="Comic Sans MS"/>
              </a:rPr>
              <a:t>he Federal Safe Drinking Water Act’s Lead and Copper Rule. The LCR provides two important sets of criteria: water quality standards and treatment/testing protocols for lead and copper in drinking water systems.</a:t>
            </a:r>
            <a:endParaRPr sz="1400">
              <a:solidFill>
                <a:srgbClr val="274E13"/>
              </a:solidFill>
              <a:latin typeface="Comic Sans MS"/>
              <a:ea typeface="Comic Sans MS"/>
              <a:cs typeface="Comic Sans MS"/>
              <a:sym typeface="Comic Sans MS"/>
            </a:endParaRPr>
          </a:p>
        </p:txBody>
      </p:sp>
      <p:sp>
        <p:nvSpPr>
          <p:cNvPr id="79" name="Google Shape;79;p16"/>
          <p:cNvSpPr txBox="1"/>
          <p:nvPr/>
        </p:nvSpPr>
        <p:spPr>
          <a:xfrm>
            <a:off x="1322850" y="1831800"/>
            <a:ext cx="6498300" cy="1067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74E13"/>
                </a:solidFill>
                <a:highlight>
                  <a:srgbClr val="FFFFFF"/>
                </a:highlight>
                <a:latin typeface="Comic Sans MS"/>
                <a:ea typeface="Comic Sans MS"/>
                <a:cs typeface="Comic Sans MS"/>
                <a:sym typeface="Comic Sans MS"/>
              </a:rPr>
              <a:t>The law requires that local water utilities monitor and test their water supplies and report their results to the state government, which in turn reports all data to the U.S. Environmental Protection Agency. The EPA is ultimately responsible for ensuring compliance.</a:t>
            </a:r>
            <a:endParaRPr b="1">
              <a:solidFill>
                <a:srgbClr val="274E13"/>
              </a:solidFill>
              <a:latin typeface="Comic Sans MS"/>
              <a:ea typeface="Comic Sans MS"/>
              <a:cs typeface="Comic Sans MS"/>
              <a:sym typeface="Comic Sans MS"/>
            </a:endParaRPr>
          </a:p>
          <a:p>
            <a:pPr marL="0" lvl="0" indent="0" algn="l" rtl="0">
              <a:spcBef>
                <a:spcPts val="1600"/>
              </a:spcBef>
              <a:spcAft>
                <a:spcPts val="0"/>
              </a:spcAft>
              <a:buNone/>
            </a:pPr>
            <a:endParaRPr/>
          </a:p>
        </p:txBody>
      </p:sp>
      <p:sp>
        <p:nvSpPr>
          <p:cNvPr id="80" name="Google Shape;80;p16"/>
          <p:cNvSpPr txBox="1"/>
          <p:nvPr/>
        </p:nvSpPr>
        <p:spPr>
          <a:xfrm>
            <a:off x="221850" y="3041175"/>
            <a:ext cx="8700300" cy="1913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b="1">
                <a:solidFill>
                  <a:srgbClr val="274E13"/>
                </a:solidFill>
                <a:latin typeface="Comic Sans MS"/>
                <a:ea typeface="Comic Sans MS"/>
                <a:cs typeface="Comic Sans MS"/>
                <a:sym typeface="Comic Sans MS"/>
              </a:rPr>
              <a:t>Policy Evaluation:</a:t>
            </a:r>
            <a:r>
              <a:rPr lang="en">
                <a:solidFill>
                  <a:srgbClr val="274E13"/>
                </a:solidFill>
                <a:highlight>
                  <a:srgbClr val="FFFFFF"/>
                </a:highlight>
                <a:latin typeface="Comic Sans MS"/>
                <a:ea typeface="Comic Sans MS"/>
                <a:cs typeface="Comic Sans MS"/>
                <a:sym typeface="Comic Sans MS"/>
              </a:rPr>
              <a:t>The law requires that local water utilities monitor and test their water supplies and report their results to the state government, which in turn reports all data to the U.S. Environmental Protection Agency. The EPA is ultimately responsible for ensuring compliance.</a:t>
            </a:r>
            <a:endParaRPr>
              <a:solidFill>
                <a:srgbClr val="274E13"/>
              </a:solidFill>
              <a:highlight>
                <a:srgbClr val="FFFFFF"/>
              </a:highlight>
              <a:latin typeface="Comic Sans MS"/>
              <a:ea typeface="Comic Sans MS"/>
              <a:cs typeface="Comic Sans MS"/>
              <a:sym typeface="Comic Sans MS"/>
            </a:endParaRPr>
          </a:p>
          <a:p>
            <a:pPr marL="0" lvl="0" indent="0" algn="l" rtl="0">
              <a:lnSpc>
                <a:spcPct val="115000"/>
              </a:lnSpc>
              <a:spcBef>
                <a:spcPts val="1600"/>
              </a:spcBef>
              <a:spcAft>
                <a:spcPts val="0"/>
              </a:spcAft>
              <a:buClr>
                <a:schemeClr val="dk1"/>
              </a:buClr>
              <a:buSzPts val="1100"/>
              <a:buFont typeface="Arial"/>
              <a:buNone/>
            </a:pPr>
            <a:r>
              <a:rPr lang="en">
                <a:solidFill>
                  <a:srgbClr val="274E13"/>
                </a:solidFill>
                <a:highlight>
                  <a:srgbClr val="FFFFFF"/>
                </a:highlight>
                <a:latin typeface="Comic Sans MS"/>
                <a:ea typeface="Comic Sans MS"/>
                <a:cs typeface="Comic Sans MS"/>
                <a:sym typeface="Comic Sans MS"/>
              </a:rPr>
              <a:t>When Flint switched its drinking water source to the Flint River in April 2014, the state environmental quality department failed to require the city to treat the water for corrosion, as would be necessary to meet federal Safe Drinking Water Act (SDWA) standards.</a:t>
            </a:r>
            <a:endParaRPr>
              <a:solidFill>
                <a:srgbClr val="274E13"/>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1600"/>
              </a:spcAft>
              <a:buClr>
                <a:schemeClr val="dk1"/>
              </a:buClr>
              <a:buSzPts val="1100"/>
              <a:buFont typeface="Arial"/>
              <a:buNone/>
            </a:pPr>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211925" y="2725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2400" b="1">
                <a:solidFill>
                  <a:srgbClr val="000000"/>
                </a:solidFill>
                <a:latin typeface="Comic Sans MS"/>
                <a:ea typeface="Comic Sans MS"/>
                <a:cs typeface="Comic Sans MS"/>
                <a:sym typeface="Comic Sans MS"/>
              </a:rPr>
              <a:t>Step #3: </a:t>
            </a:r>
            <a:r>
              <a:rPr lang="en" sz="2400" b="1">
                <a:solidFill>
                  <a:srgbClr val="000000"/>
                </a:solidFill>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Identifying the Causes of the Prob</a:t>
            </a:r>
            <a:r>
              <a:rPr lang="en" sz="2400" b="1">
                <a:solidFill>
                  <a:srgbClr val="000000"/>
                </a:solidFill>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lem</a:t>
            </a:r>
            <a:endParaRPr sz="2400" b="1">
              <a:solidFill>
                <a:srgbClr val="000000"/>
              </a:solidFill>
              <a:latin typeface="Comic Sans MS"/>
              <a:ea typeface="Comic Sans MS"/>
              <a:cs typeface="Comic Sans MS"/>
              <a:sym typeface="Comic Sans MS"/>
            </a:endParaRPr>
          </a:p>
        </p:txBody>
      </p:sp>
      <p:sp>
        <p:nvSpPr>
          <p:cNvPr id="120" name="Google Shape;120;p22"/>
          <p:cNvSpPr txBox="1">
            <a:spLocks noGrp="1"/>
          </p:cNvSpPr>
          <p:nvPr>
            <p:ph type="body" idx="1"/>
          </p:nvPr>
        </p:nvSpPr>
        <p:spPr>
          <a:xfrm rot="694">
            <a:off x="275800" y="2231025"/>
            <a:ext cx="7427400" cy="13518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rgbClr val="274E13"/>
                </a:solidFill>
                <a:highlight>
                  <a:srgbClr val="FFFFFF"/>
                </a:highlight>
                <a:latin typeface="Comic Sans MS"/>
                <a:ea typeface="Comic Sans MS"/>
                <a:cs typeface="Comic Sans MS"/>
                <a:sym typeface="Comic Sans MS"/>
              </a:rPr>
              <a:t>Water is uniquely vulnerable to pollution. Known as a “universal solvent,” water is able to dissolve more substances than any other liquid on earth. It’s the reason we have Kool-Aid and brilliant blue waterfalls. It’s also why water is so easily polluted. Toxic substances from farms, towns, and factories readily dissolve into and mix with it, causing water pol</a:t>
            </a:r>
            <a:r>
              <a:rPr lang="en" sz="1400" b="1">
                <a:solidFill>
                  <a:srgbClr val="274E13"/>
                </a:solidFill>
                <a:latin typeface="Comic Sans MS"/>
                <a:ea typeface="Comic Sans MS"/>
                <a:cs typeface="Comic Sans MS"/>
                <a:sym typeface="Comic Sans MS"/>
              </a:rPr>
              <a:t>lution (nrdc).</a:t>
            </a:r>
            <a:endParaRPr sz="1400" b="1">
              <a:solidFill>
                <a:srgbClr val="274E13"/>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211925" y="2725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2400" b="1">
                <a:solidFill>
                  <a:srgbClr val="000000"/>
                </a:solidFill>
                <a:latin typeface="Comic Sans MS"/>
                <a:ea typeface="Comic Sans MS"/>
                <a:cs typeface="Comic Sans MS"/>
                <a:sym typeface="Comic Sans MS"/>
              </a:rPr>
              <a:t>Step #3: </a:t>
            </a:r>
            <a:r>
              <a:rPr lang="en" sz="2400" b="1">
                <a:solidFill>
                  <a:srgbClr val="000000"/>
                </a:solidFill>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Identifying the Causes of the Problem</a:t>
            </a:r>
            <a:endParaRPr sz="2400" b="1">
              <a:solidFill>
                <a:srgbClr val="000000"/>
              </a:solidFill>
              <a:latin typeface="Comic Sans MS"/>
              <a:ea typeface="Comic Sans MS"/>
              <a:cs typeface="Comic Sans MS"/>
              <a:sym typeface="Comic Sans MS"/>
            </a:endParaRPr>
          </a:p>
        </p:txBody>
      </p:sp>
      <p:sp>
        <p:nvSpPr>
          <p:cNvPr id="126" name="Google Shape;126;p23"/>
          <p:cNvSpPr txBox="1">
            <a:spLocks noGrp="1"/>
          </p:cNvSpPr>
          <p:nvPr>
            <p:ph type="body" idx="1"/>
          </p:nvPr>
        </p:nvSpPr>
        <p:spPr>
          <a:xfrm rot="670">
            <a:off x="329900" y="1373100"/>
            <a:ext cx="7693200" cy="11979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1200"/>
              </a:spcBef>
              <a:spcAft>
                <a:spcPts val="1200"/>
              </a:spcAft>
              <a:buNone/>
            </a:pPr>
            <a:r>
              <a:rPr lang="en" sz="1400" b="1">
                <a:solidFill>
                  <a:srgbClr val="274E13"/>
                </a:solidFill>
                <a:highlight>
                  <a:srgbClr val="FFFFFF"/>
                </a:highlight>
                <a:latin typeface="Comic Sans MS"/>
                <a:ea typeface="Comic Sans MS"/>
                <a:cs typeface="Comic Sans MS"/>
                <a:sym typeface="Comic Sans MS"/>
              </a:rPr>
              <a:t>Officials failed to apply corrosion inhibitors to the water. As a result, lead from aging pipes leached into the water supply, leading to extremely elevated levels of the heavy metal neurotoxin and exposing over 100,000 residents to elevated lead levels.</a:t>
            </a:r>
            <a:endParaRPr sz="1050">
              <a:solidFill>
                <a:srgbClr val="333333"/>
              </a:solidFill>
              <a:highlight>
                <a:srgbClr val="FFFFFF"/>
              </a:highlight>
            </a:endParaRPr>
          </a:p>
        </p:txBody>
      </p:sp>
      <p:sp>
        <p:nvSpPr>
          <p:cNvPr id="127" name="Google Shape;127;p23"/>
          <p:cNvSpPr txBox="1"/>
          <p:nvPr/>
        </p:nvSpPr>
        <p:spPr>
          <a:xfrm>
            <a:off x="3538925" y="3198175"/>
            <a:ext cx="5275500" cy="1527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solidFill>
                  <a:srgbClr val="274E13"/>
                </a:solidFill>
                <a:highlight>
                  <a:srgbClr val="FFFFFF"/>
                </a:highlight>
                <a:latin typeface="Comic Sans MS"/>
                <a:ea typeface="Comic Sans MS"/>
                <a:cs typeface="Comic Sans MS"/>
                <a:sym typeface="Comic Sans MS"/>
              </a:rPr>
              <a:t>Officials didn't use a corrosion-control treatment to maintain the stability of rust layers (containing lead) inside service lines. Within a month of the switch, residents started to report smell and color changes to their water.</a:t>
            </a:r>
            <a:endParaRPr b="1">
              <a:solidFill>
                <a:srgbClr val="274E13"/>
              </a:solidFill>
              <a:highlight>
                <a:srgbClr val="FFFFFF"/>
              </a:highlight>
              <a:latin typeface="Comic Sans MS"/>
              <a:ea typeface="Comic Sans MS"/>
              <a:cs typeface="Comic Sans MS"/>
              <a:sym typeface="Comic Sans MS"/>
            </a:endParaRPr>
          </a:p>
          <a:p>
            <a:pPr marL="0" marR="1714500" lvl="0" indent="0" algn="l" rtl="0">
              <a:lnSpc>
                <a:spcPct val="115000"/>
              </a:lnSpc>
              <a:spcBef>
                <a:spcPts val="1200"/>
              </a:spcBef>
              <a:spcAft>
                <a:spcPts val="0"/>
              </a:spcAft>
              <a:buClr>
                <a:schemeClr val="dk1"/>
              </a:buClr>
              <a:buSzPts val="1100"/>
              <a:buFont typeface="Arial"/>
              <a:buNone/>
            </a:pPr>
            <a:endParaRPr sz="1050">
              <a:solidFill>
                <a:srgbClr val="333333"/>
              </a:solidFill>
              <a:highlight>
                <a:srgbClr val="FFFFFF"/>
              </a:highlight>
            </a:endParaRPr>
          </a:p>
          <a:p>
            <a:pPr marL="0" lvl="0" indent="0" algn="l" rtl="0">
              <a:spcBef>
                <a:spcPts val="11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11925" y="2725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2400" b="1">
                <a:solidFill>
                  <a:srgbClr val="000000"/>
                </a:solidFill>
                <a:latin typeface="Comic Sans MS"/>
                <a:ea typeface="Comic Sans MS"/>
                <a:cs typeface="Comic Sans MS"/>
                <a:sym typeface="Comic Sans MS"/>
              </a:rPr>
              <a:t>Step #3: </a:t>
            </a:r>
            <a:r>
              <a:rPr lang="en" sz="2400" b="1">
                <a:solidFill>
                  <a:srgbClr val="000000"/>
                </a:solidFill>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Identifying the Causes of the Problem</a:t>
            </a:r>
            <a:endParaRPr sz="2400" b="1">
              <a:solidFill>
                <a:srgbClr val="000000"/>
              </a:solidFill>
              <a:latin typeface="Comic Sans MS"/>
              <a:ea typeface="Comic Sans MS"/>
              <a:cs typeface="Comic Sans MS"/>
              <a:sym typeface="Comic Sans MS"/>
            </a:endParaRPr>
          </a:p>
        </p:txBody>
      </p:sp>
      <p:sp>
        <p:nvSpPr>
          <p:cNvPr id="133" name="Google Shape;133;p24"/>
          <p:cNvSpPr txBox="1">
            <a:spLocks noGrp="1"/>
          </p:cNvSpPr>
          <p:nvPr>
            <p:ph type="body" idx="1"/>
          </p:nvPr>
        </p:nvSpPr>
        <p:spPr>
          <a:xfrm rot="711">
            <a:off x="483575" y="1199575"/>
            <a:ext cx="5802900" cy="11181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rgbClr val="274E13"/>
                </a:solidFill>
                <a:highlight>
                  <a:srgbClr val="FFFFFF"/>
                </a:highlight>
                <a:latin typeface="Comic Sans MS"/>
                <a:ea typeface="Comic Sans MS"/>
                <a:cs typeface="Comic Sans MS"/>
                <a:sym typeface="Comic Sans MS"/>
              </a:rPr>
              <a:t>In the middle of the 20th century, Flint was a small but thriving city, a hub of manufacturing where solid, middle-class jobs at General Motors were plentiful. When the automotive industry faltered, so did Flint.</a:t>
            </a:r>
            <a:endParaRPr sz="1400" b="1">
              <a:solidFill>
                <a:srgbClr val="274E13"/>
              </a:solidFill>
              <a:highlight>
                <a:srgbClr val="FFFFFF"/>
              </a:highlight>
              <a:latin typeface="Comic Sans MS"/>
              <a:ea typeface="Comic Sans MS"/>
              <a:cs typeface="Comic Sans MS"/>
              <a:sym typeface="Comic Sans MS"/>
            </a:endParaRPr>
          </a:p>
        </p:txBody>
      </p:sp>
      <p:sp>
        <p:nvSpPr>
          <p:cNvPr id="134" name="Google Shape;134;p24"/>
          <p:cNvSpPr txBox="1"/>
          <p:nvPr/>
        </p:nvSpPr>
        <p:spPr>
          <a:xfrm>
            <a:off x="879325" y="2672050"/>
            <a:ext cx="7088700" cy="846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74E13"/>
                </a:solidFill>
                <a:highlight>
                  <a:srgbClr val="FFFFFF"/>
                </a:highlight>
                <a:latin typeface="Comic Sans MS"/>
                <a:ea typeface="Comic Sans MS"/>
                <a:cs typeface="Comic Sans MS"/>
                <a:sym typeface="Comic Sans MS"/>
              </a:rPr>
              <a:t>After thousands of factory jobs left Flint, so did many of its residents, and neighborhoods throughout the city are still marked by blight and abandoned houses, often vandalized or taken over by squatters. </a:t>
            </a:r>
            <a:endParaRPr b="1">
              <a:solidFill>
                <a:srgbClr val="274E13"/>
              </a:solidFill>
              <a:latin typeface="Comic Sans MS"/>
              <a:ea typeface="Comic Sans MS"/>
              <a:cs typeface="Comic Sans MS"/>
              <a:sym typeface="Comic Sans MS"/>
            </a:endParaRPr>
          </a:p>
        </p:txBody>
      </p:sp>
      <p:sp>
        <p:nvSpPr>
          <p:cNvPr id="135" name="Google Shape;135;p24"/>
          <p:cNvSpPr txBox="1"/>
          <p:nvPr/>
        </p:nvSpPr>
        <p:spPr>
          <a:xfrm>
            <a:off x="1384800" y="4011475"/>
            <a:ext cx="7286700" cy="846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74E13"/>
                </a:solidFill>
                <a:highlight>
                  <a:srgbClr val="FFFFFF"/>
                </a:highlight>
                <a:latin typeface="Comic Sans MS"/>
                <a:ea typeface="Comic Sans MS"/>
                <a:cs typeface="Comic Sans MS"/>
                <a:sym typeface="Comic Sans MS"/>
              </a:rPr>
              <a:t>With a declining tax base, the city’s fiscal condition slid, too. Ultimately, Flint’s finances were so perilous that the state sent in emergency managers to oversee city operations,</a:t>
            </a:r>
            <a:endParaRPr b="1">
              <a:solidFill>
                <a:srgbClr val="274E13"/>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99625" y="2582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FFFFFF"/>
                </a:solidFill>
                <a:latin typeface="Comic Sans MS"/>
                <a:ea typeface="Comic Sans MS"/>
                <a:cs typeface="Comic Sans MS"/>
                <a:sym typeface="Comic Sans MS"/>
              </a:rPr>
              <a:t>Step #4: </a:t>
            </a:r>
            <a:r>
              <a:rPr lang="en" sz="2400" b="1" u="sng">
                <a:solidFill>
                  <a:srgbClr val="FFFFFF"/>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Evaluating Existing Public Policies</a:t>
            </a:r>
            <a:endParaRPr sz="2400" b="1">
              <a:solidFill>
                <a:srgbClr val="FFFFFF"/>
              </a:solidFill>
              <a:latin typeface="Comic Sans MS"/>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b="1">
              <a:solidFill>
                <a:srgbClr val="FFFFFF"/>
              </a:solidFill>
              <a:latin typeface="Comic Sans MS"/>
              <a:ea typeface="Comic Sans MS"/>
              <a:cs typeface="Comic Sans MS"/>
              <a:sym typeface="Comic Sans MS"/>
            </a:endParaRPr>
          </a:p>
          <a:p>
            <a:pPr marL="0" lvl="0" indent="0" algn="l" rtl="0">
              <a:spcBef>
                <a:spcPts val="1000"/>
              </a:spcBef>
              <a:spcAft>
                <a:spcPts val="0"/>
              </a:spcAft>
              <a:buNone/>
            </a:pPr>
            <a:endParaRPr/>
          </a:p>
        </p:txBody>
      </p:sp>
      <p:sp>
        <p:nvSpPr>
          <p:cNvPr id="141" name="Google Shape;141;p25"/>
          <p:cNvSpPr txBox="1">
            <a:spLocks noGrp="1"/>
          </p:cNvSpPr>
          <p:nvPr>
            <p:ph type="body" idx="1"/>
          </p:nvPr>
        </p:nvSpPr>
        <p:spPr>
          <a:xfrm>
            <a:off x="153600" y="2022325"/>
            <a:ext cx="3973200" cy="30003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500" b="1">
                <a:solidFill>
                  <a:srgbClr val="274E13"/>
                </a:solidFill>
                <a:latin typeface="Comic Sans MS"/>
                <a:ea typeface="Comic Sans MS"/>
                <a:cs typeface="Comic Sans MS"/>
                <a:sym typeface="Comic Sans MS"/>
              </a:rPr>
              <a:t>Inadequate treatment and testing of the water resulted in a series of major water quality and health issues for Flint residents—issues that were chronically ignored, overlooked, and discounted by government officials even as </a:t>
            </a:r>
            <a:r>
              <a:rPr lang="en" sz="1500" b="1">
                <a:solidFill>
                  <a:srgbClr val="274E13"/>
                </a:solidFill>
                <a:uFill>
                  <a:noFill/>
                </a:u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complaints mounted</a:t>
            </a:r>
            <a:r>
              <a:rPr lang="en" sz="1500" b="1">
                <a:solidFill>
                  <a:srgbClr val="274E13"/>
                </a:solidFill>
                <a:latin typeface="Comic Sans MS"/>
                <a:ea typeface="Comic Sans MS"/>
                <a:cs typeface="Comic Sans MS"/>
                <a:sym typeface="Comic Sans MS"/>
              </a:rPr>
              <a:t> that the foul-smelling, discolored, and off-tasting water piped into Flint homes for 18 months was causing skin rashes, hair loss, and itchy skin. </a:t>
            </a:r>
            <a:endParaRPr sz="1500" b="1">
              <a:solidFill>
                <a:srgbClr val="274E13"/>
              </a:solidFill>
              <a:latin typeface="Comic Sans MS"/>
              <a:ea typeface="Comic Sans MS"/>
              <a:cs typeface="Comic Sans MS"/>
              <a:sym typeface="Comic Sans MS"/>
            </a:endParaRPr>
          </a:p>
        </p:txBody>
      </p:sp>
      <p:sp>
        <p:nvSpPr>
          <p:cNvPr id="142" name="Google Shape;142;p25"/>
          <p:cNvSpPr txBox="1">
            <a:spLocks noGrp="1"/>
          </p:cNvSpPr>
          <p:nvPr>
            <p:ph type="body" idx="1"/>
          </p:nvPr>
        </p:nvSpPr>
        <p:spPr>
          <a:xfrm>
            <a:off x="153600" y="731975"/>
            <a:ext cx="8836800" cy="9495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500" b="1">
                <a:solidFill>
                  <a:srgbClr val="274E13"/>
                </a:solidFill>
                <a:latin typeface="Comic Sans MS"/>
                <a:ea typeface="Comic Sans MS"/>
                <a:cs typeface="Comic Sans MS"/>
                <a:sym typeface="Comic Sans MS"/>
              </a:rPr>
              <a:t>A story of </a:t>
            </a:r>
            <a:r>
              <a:rPr lang="en" sz="1500" b="1">
                <a:solidFill>
                  <a:srgbClr val="274E13"/>
                </a:solidFill>
                <a:uFill>
                  <a:noFill/>
                </a:u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environmental injustice</a:t>
            </a:r>
            <a:r>
              <a:rPr lang="en" sz="1500" b="1">
                <a:solidFill>
                  <a:srgbClr val="274E13"/>
                </a:solidFill>
                <a:latin typeface="Comic Sans MS"/>
                <a:ea typeface="Comic Sans MS"/>
                <a:cs typeface="Comic Sans MS"/>
                <a:sym typeface="Comic Sans MS"/>
              </a:rPr>
              <a:t> and bad decision making, the </a:t>
            </a:r>
            <a:r>
              <a:rPr lang="en" sz="1500" b="1">
                <a:solidFill>
                  <a:srgbClr val="274E13"/>
                </a:solidFill>
                <a:uFill>
                  <a:noFill/>
                </a:uFill>
                <a:latin typeface="Comic Sans MS"/>
                <a:ea typeface="Comic Sans MS"/>
                <a:cs typeface="Comic Sans MS"/>
                <a:sym typeface="Comic Sans MS"/>
                <a:hlinkClick r:id="rId7">
                  <a:extLst>
                    <a:ext uri="{A12FA001-AC4F-418D-AE19-62706E023703}">
                      <ahyp:hlinkClr xmlns:ahyp="http://schemas.microsoft.com/office/drawing/2018/hyperlinkcolor" val="tx"/>
                    </a:ext>
                  </a:extLst>
                </a:hlinkClick>
              </a:rPr>
              <a:t>water crisis in Flint, Michigan,</a:t>
            </a:r>
            <a:r>
              <a:rPr lang="en" sz="1500" b="1">
                <a:solidFill>
                  <a:srgbClr val="274E13"/>
                </a:solidFill>
                <a:latin typeface="Comic Sans MS"/>
                <a:ea typeface="Comic Sans MS"/>
                <a:cs typeface="Comic Sans MS"/>
                <a:sym typeface="Comic Sans MS"/>
              </a:rPr>
              <a:t> began in 2014, when the city switched its drinking water supply from Detroit’s system to the Flint River in a cost-saving move. </a:t>
            </a:r>
            <a:endParaRPr sz="1500" b="1">
              <a:solidFill>
                <a:srgbClr val="274E13"/>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99625" y="2582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FFFFFF"/>
                </a:solidFill>
                <a:latin typeface="Comic Sans MS"/>
                <a:ea typeface="Comic Sans MS"/>
                <a:cs typeface="Comic Sans MS"/>
                <a:sym typeface="Comic Sans MS"/>
              </a:rPr>
              <a:t>Step #4: </a:t>
            </a:r>
            <a:r>
              <a:rPr lang="en" sz="2400" b="1" u="sng">
                <a:solidFill>
                  <a:srgbClr val="FFFFFF"/>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Evaluating Existing Public Policies</a:t>
            </a:r>
            <a:endParaRPr sz="2400" b="1">
              <a:solidFill>
                <a:srgbClr val="FFFFFF"/>
              </a:solidFill>
              <a:latin typeface="Comic Sans MS"/>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b="1">
              <a:solidFill>
                <a:srgbClr val="FFFFFF"/>
              </a:solidFill>
              <a:latin typeface="Comic Sans MS"/>
              <a:ea typeface="Comic Sans MS"/>
              <a:cs typeface="Comic Sans MS"/>
              <a:sym typeface="Comic Sans MS"/>
            </a:endParaRPr>
          </a:p>
          <a:p>
            <a:pPr marL="0" lvl="0" indent="0" algn="l" rtl="0">
              <a:spcBef>
                <a:spcPts val="1000"/>
              </a:spcBef>
              <a:spcAft>
                <a:spcPts val="0"/>
              </a:spcAft>
              <a:buNone/>
            </a:pPr>
            <a:endParaRPr/>
          </a:p>
        </p:txBody>
      </p:sp>
      <p:sp>
        <p:nvSpPr>
          <p:cNvPr id="148" name="Google Shape;148;p26"/>
          <p:cNvSpPr txBox="1">
            <a:spLocks noGrp="1"/>
          </p:cNvSpPr>
          <p:nvPr>
            <p:ph type="body" idx="1"/>
          </p:nvPr>
        </p:nvSpPr>
        <p:spPr>
          <a:xfrm>
            <a:off x="153600" y="879225"/>
            <a:ext cx="3319200" cy="41433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74E13"/>
                </a:solidFill>
                <a:highlight>
                  <a:srgbClr val="FFFFFF"/>
                </a:highlight>
                <a:latin typeface="Comic Sans MS"/>
                <a:ea typeface="Comic Sans MS"/>
                <a:cs typeface="Comic Sans MS"/>
                <a:sym typeface="Comic Sans MS"/>
              </a:rPr>
              <a:t>15 people who worked in state and local government roles have been charged with crimes in Flint’s crisis. </a:t>
            </a:r>
            <a:endParaRPr sz="1600" b="1">
              <a:solidFill>
                <a:srgbClr val="274E13"/>
              </a:solidFill>
              <a:highlight>
                <a:srgbClr val="FFFFFF"/>
              </a:highlight>
              <a:latin typeface="Comic Sans MS"/>
              <a:ea typeface="Comic Sans MS"/>
              <a:cs typeface="Comic Sans MS"/>
              <a:sym typeface="Comic Sans MS"/>
            </a:endParaRPr>
          </a:p>
          <a:p>
            <a:pPr marL="0" lvl="0" indent="0" algn="l" rtl="0">
              <a:spcBef>
                <a:spcPts val="1600"/>
              </a:spcBef>
              <a:spcAft>
                <a:spcPts val="1600"/>
              </a:spcAft>
              <a:buNone/>
            </a:pPr>
            <a:r>
              <a:rPr lang="en" sz="1600" b="1">
                <a:solidFill>
                  <a:srgbClr val="274E13"/>
                </a:solidFill>
                <a:highlight>
                  <a:srgbClr val="FFFFFF"/>
                </a:highlight>
                <a:latin typeface="Comic Sans MS"/>
                <a:ea typeface="Comic Sans MS"/>
                <a:cs typeface="Comic Sans MS"/>
                <a:sym typeface="Comic Sans MS"/>
              </a:rPr>
              <a:t>The charges have reached high levels of Michigan’s government, and suggested that officials had </a:t>
            </a:r>
            <a:r>
              <a:rPr lang="en" sz="1600" b="1" u="sng">
                <a:solidFill>
                  <a:srgbClr val="274E13"/>
                </a:solidFill>
                <a:highlight>
                  <a:srgbClr val="FFFFFF"/>
                </a:highlight>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failed to warn residents of known risks</a:t>
            </a:r>
            <a:r>
              <a:rPr lang="en" sz="1600" b="1">
                <a:solidFill>
                  <a:srgbClr val="274E13"/>
                </a:solidFill>
                <a:highlight>
                  <a:srgbClr val="FFFFFF"/>
                </a:highlight>
                <a:latin typeface="Comic Sans MS"/>
                <a:ea typeface="Comic Sans MS"/>
                <a:cs typeface="Comic Sans MS"/>
                <a:sym typeface="Comic Sans MS"/>
              </a:rPr>
              <a:t> and allowed </a:t>
            </a:r>
            <a:r>
              <a:rPr lang="en" sz="1600" b="1" u="sng">
                <a:solidFill>
                  <a:srgbClr val="274E13"/>
                </a:solidFill>
                <a:highlight>
                  <a:srgbClr val="FFFFFF"/>
                </a:highlight>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their desire to save money in financially strapped Flint</a:t>
            </a:r>
            <a:r>
              <a:rPr lang="en" sz="1600" b="1">
                <a:solidFill>
                  <a:srgbClr val="274E13"/>
                </a:solidFill>
                <a:highlight>
                  <a:srgbClr val="FFFFFF"/>
                </a:highlight>
                <a:latin typeface="Comic Sans MS"/>
                <a:ea typeface="Comic Sans MS"/>
                <a:cs typeface="Comic Sans MS"/>
                <a:sym typeface="Comic Sans MS"/>
              </a:rPr>
              <a:t> to come before the safety of water.</a:t>
            </a:r>
            <a:endParaRPr sz="1600" b="1">
              <a:solidFill>
                <a:srgbClr val="274E13"/>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1071</Words>
  <Application>Microsoft Macintosh PowerPoint</Application>
  <PresentationFormat>On-screen Show (16:9)</PresentationFormat>
  <Paragraphs>57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Roboto</vt:lpstr>
      <vt:lpstr>Arial</vt:lpstr>
      <vt:lpstr>Montserrat</vt:lpstr>
      <vt:lpstr>Comic Sans MS</vt:lpstr>
      <vt:lpstr>Simple Light</vt:lpstr>
      <vt:lpstr>Michigan Water Issues</vt:lpstr>
      <vt:lpstr>Step #1: Defining the Social Problem </vt:lpstr>
      <vt:lpstr>Step #1: Defining the Social Problem </vt:lpstr>
      <vt:lpstr>Step #2: Gathering Evidence of the Problem: </vt:lpstr>
      <vt:lpstr>Step #3: Identifying the Causes of the Problem</vt:lpstr>
      <vt:lpstr>Step #3: Identifying the Causes of the Problem</vt:lpstr>
      <vt:lpstr>Step #3: Identifying the Causes of the Problem</vt:lpstr>
      <vt:lpstr>Step #4: Evaluating Existing Public Policies  </vt:lpstr>
      <vt:lpstr>Step #4: Evaluating Existing Public Policies  </vt:lpstr>
      <vt:lpstr>Step #4: Evaluating Existing Public Policies  </vt:lpstr>
      <vt:lpstr>Develop 3 policies based of the Flint Water Crisis </vt:lpstr>
      <vt:lpstr>Based on the 3 previous policies, use the matrix to select the best 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Water Issues</dc:title>
  <cp:lastModifiedBy>Francis Nia</cp:lastModifiedBy>
  <cp:revision>2</cp:revision>
  <dcterms:modified xsi:type="dcterms:W3CDTF">2020-09-09T19:36:17Z</dcterms:modified>
</cp:coreProperties>
</file>