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E0A3E4-9414-425A-BDD3-7C9B14621164}">
  <a:tblStyle styleId="{19E0A3E4-9414-425A-BDD3-7C9B146211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b5fe221f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b5fe221f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b5fe221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b5fe221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b5fe221f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b5fe221f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b5fe221f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b5fe221f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b5fe221f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b5fe221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b5fe221f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b5fe221f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lippedtips.com/plegal/tips/existing.html" TargetMode="External"/><Relationship Id="rId4" Type="http://schemas.openxmlformats.org/officeDocument/2006/relationships/hyperlink" Target="https://flippedtips.com/plegal/tips/solutions.html" TargetMode="External"/><Relationship Id="rId5" Type="http://schemas.openxmlformats.org/officeDocument/2006/relationships/hyperlink" Target="https://flippedtips.com/plegal/tips/bestsol.html" TargetMode="External"/><Relationship Id="rId6" Type="http://schemas.openxmlformats.org/officeDocument/2006/relationships/hyperlink" Target="https://flippedtips.com/plegal/javits/111423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lippedtips.com/plegal/tips/gather.html" TargetMode="External"/><Relationship Id="rId4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lippedtips.com/plegal/tips/identify.htm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lippedtips.com/plegal/tips/existing.html" TargetMode="External"/><Relationship Id="rId4" Type="http://schemas.openxmlformats.org/officeDocument/2006/relationships/hyperlink" Target="https://www.schools.nyc.gov/school-life/school-environment/attendance" TargetMode="External"/><Relationship Id="rId5" Type="http://schemas.openxmlformats.org/officeDocument/2006/relationships/hyperlink" Target="https://www.attendanceworks.org/" TargetMode="External"/><Relationship Id="rId6" Type="http://schemas.openxmlformats.org/officeDocument/2006/relationships/hyperlink" Target="http://www.youtube.com/watch?v=GsUN8HqElgM" TargetMode="External"/><Relationship Id="rId7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lippedtips.com/plegal/tips/solutions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lippedtips.com/plegal/tips/bestso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648325"/>
            <a:ext cx="9087600" cy="35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57"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" sz="3757">
                <a:latin typeface="Comic Sans MS"/>
                <a:ea typeface="Comic Sans MS"/>
                <a:cs typeface="Comic Sans MS"/>
                <a:sym typeface="Comic Sans MS"/>
              </a:rPr>
              <a:t>oor Attendance in ENL and </a:t>
            </a:r>
            <a:r>
              <a:rPr lang="en" sz="3757">
                <a:latin typeface="Comic Sans MS"/>
                <a:ea typeface="Comic Sans MS"/>
                <a:cs typeface="Comic Sans MS"/>
                <a:sym typeface="Comic Sans MS"/>
              </a:rPr>
              <a:t>Self</a:t>
            </a:r>
            <a:r>
              <a:rPr lang="en" sz="3757">
                <a:latin typeface="Comic Sans MS"/>
                <a:ea typeface="Comic Sans MS"/>
                <a:cs typeface="Comic Sans MS"/>
                <a:sym typeface="Comic Sans MS"/>
              </a:rPr>
              <a:t>-Contained at I.S 187 Hudson Cliffs</a:t>
            </a:r>
            <a:endParaRPr sz="375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91">
                <a:latin typeface="Comic Sans MS"/>
                <a:ea typeface="Comic Sans MS"/>
                <a:cs typeface="Comic Sans MS"/>
                <a:sym typeface="Comic Sans MS"/>
              </a:rPr>
              <a:t> Esmeralda Rodriguez</a:t>
            </a:r>
            <a:r>
              <a:rPr lang="en" sz="448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48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0" y="463625"/>
            <a:ext cx="8520600" cy="23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AutoNum type="arabicPeriod"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Define the Problem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AutoNum type="arabicPeriod"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Gather the Evidence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AutoNum type="arabicPeriod"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Identify the causes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AutoNum type="arabicPeriod"/>
            </a:pPr>
            <a:r>
              <a:rPr lang="en" sz="1500" u="sng">
                <a:solidFill>
                  <a:srgbClr val="800080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Evaluate an Existing Policy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AutoNum type="arabicPeriod"/>
            </a:pPr>
            <a:r>
              <a:rPr lang="en" sz="1500" u="sng">
                <a:solidFill>
                  <a:srgbClr val="800080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Develop Solutions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AutoNum type="arabicPeriod"/>
            </a:pPr>
            <a:r>
              <a:rPr lang="en" sz="1500" u="sng">
                <a:solidFill>
                  <a:srgbClr val="800080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Select the Best Solution </a:t>
            </a:r>
            <a:r>
              <a:rPr lang="en" sz="1500">
                <a:solidFill>
                  <a:srgbClr val="365F9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(Feasibility vs. Effectiveness)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80"/>
          </a:p>
        </p:txBody>
      </p:sp>
      <p:sp>
        <p:nvSpPr>
          <p:cNvPr id="60" name="Google Shape;60;p14"/>
          <p:cNvSpPr txBox="1"/>
          <p:nvPr/>
        </p:nvSpPr>
        <p:spPr>
          <a:xfrm>
            <a:off x="0" y="2876050"/>
            <a:ext cx="41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https://flippedtips.com/plegal/javits/111423.htm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600" u="sng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Gather the Evidence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3 out of 5 Middle School ENL students miss about 1 to 2 days of school since the beginning of November of this year. Student 1 and Student 2 missed 3 </a:t>
            </a:r>
            <a:r>
              <a:rPr lang="en"/>
              <a:t>consecutive </a:t>
            </a:r>
            <a:r>
              <a:rPr lang="en"/>
              <a:t>days last week. While Student 3 usually misses school on Thursdays or Fridays. Because student are missing a lot of days of school they are starting to fall under the </a:t>
            </a:r>
            <a:r>
              <a:rPr lang="en"/>
              <a:t>chronicle</a:t>
            </a:r>
            <a:r>
              <a:rPr lang="en"/>
              <a:t> </a:t>
            </a:r>
            <a:r>
              <a:rPr lang="en"/>
              <a:t>absentee list, they are falling behind on their classwork, and they are  grades.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311700" y="371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{19E0A3E4-9414-425A-BDD3-7C9B14621164}</a:tableStyleId>
              </a:tblPr>
              <a:tblGrid>
                <a:gridCol w="1567700"/>
                <a:gridCol w="1567700"/>
                <a:gridCol w="1567700"/>
              </a:tblGrid>
              <a:tr h="36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Student 1</a:t>
                      </a:r>
                      <a:endParaRPr sz="1500">
                        <a:solidFill>
                          <a:srgbClr val="0000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Student 2</a:t>
                      </a:r>
                      <a:endParaRPr sz="1500">
                        <a:solidFill>
                          <a:srgbClr val="0000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Student 3</a:t>
                      </a:r>
                      <a:endParaRPr sz="1500">
                        <a:solidFill>
                          <a:srgbClr val="0000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6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r>
                        <a:rPr lang="e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days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r>
                        <a:rPr lang="e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days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</a:t>
                      </a:r>
                      <a:r>
                        <a:rPr lang="e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days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125" y="2815850"/>
            <a:ext cx="1815175" cy="18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u="sng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Identify the Causes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489300" y="1169525"/>
            <a:ext cx="4320000" cy="1110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What are some reasons why some 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students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 might miss some days of school?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16860" r="0" t="0"/>
          <a:stretch/>
        </p:blipFill>
        <p:spPr>
          <a:xfrm>
            <a:off x="238675" y="3374675"/>
            <a:ext cx="2367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2865425" y="2431325"/>
            <a:ext cx="2481000" cy="9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Home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4950" y="336625"/>
            <a:ext cx="2667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5960950" y="2870125"/>
            <a:ext cx="2481000" cy="9435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School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2865425" y="3813625"/>
            <a:ext cx="2481000" cy="9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Class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8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u="sng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Evaluate an Existing Policy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2649350" y="1276725"/>
            <a:ext cx="5716200" cy="354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https://www.schools.nyc.gov/school-life/school-environment/attendance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41550" y="1205325"/>
            <a:ext cx="2148000" cy="496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 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65425" y="1766225"/>
            <a:ext cx="2052600" cy="15156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Schools must take </a:t>
            </a:r>
            <a:r>
              <a:rPr lang="en"/>
              <a:t>attendance</a:t>
            </a:r>
            <a:r>
              <a:rPr lang="en"/>
              <a:t> everyday</a:t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2589550" y="1630725"/>
            <a:ext cx="2697300" cy="1921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Mark an absence as “excused” for religious reasons, illness, or some other reasons, the excused absence is still an </a:t>
            </a:r>
            <a:r>
              <a:rPr b="1"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absence</a:t>
            </a:r>
            <a:r>
              <a:rPr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and must be part of the </a:t>
            </a:r>
            <a:endParaRPr sz="1000"/>
          </a:p>
        </p:txBody>
      </p:sp>
      <p:sp>
        <p:nvSpPr>
          <p:cNvPr id="89" name="Google Shape;89;p17"/>
          <p:cNvSpPr/>
          <p:nvPr/>
        </p:nvSpPr>
        <p:spPr>
          <a:xfrm>
            <a:off x="5966925" y="1873625"/>
            <a:ext cx="2697300" cy="41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r>
              <a:rPr lang="en"/>
              <a:t> Work 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664225" y="22912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https://www.attendanceworks.org/</a:t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754575" y="2651450"/>
            <a:ext cx="1969100" cy="871250"/>
          </a:xfrm>
          <a:prstGeom prst="flowChartProcess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Absenteeism</a:t>
            </a:r>
            <a:r>
              <a:rPr lang="en"/>
              <a:t> can affect reading level </a:t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6754575" y="3616025"/>
            <a:ext cx="1969100" cy="871250"/>
          </a:xfrm>
          <a:prstGeom prst="flowChartProcess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off rates increase 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701975" y="3962050"/>
            <a:ext cx="2052600" cy="954600"/>
          </a:xfrm>
          <a:prstGeom prst="foldedCorner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students attendance improve, their grades improve </a:t>
            </a:r>
            <a:endParaRPr/>
          </a:p>
        </p:txBody>
      </p:sp>
      <p:pic>
        <p:nvPicPr>
          <p:cNvPr descr="A critical factor that influences student success is daily attendance. This video highlights the benefits of attending school, and the consequences of absences." id="94" name="Google Shape;94;p17" title="Student Rights and Responsibilites: Attendance (English)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33459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u="sng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Develop Solutions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065800" cy="15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ways that we can work together to improve your </a:t>
            </a:r>
            <a:r>
              <a:rPr lang="en"/>
              <a:t>attendance</a:t>
            </a:r>
            <a:r>
              <a:rPr lang="en"/>
              <a:t>? 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21054" l="16071" r="16200" t="15773"/>
          <a:stretch/>
        </p:blipFill>
        <p:spPr>
          <a:xfrm>
            <a:off x="548950" y="3152725"/>
            <a:ext cx="1670750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138" y="1879500"/>
            <a:ext cx="17621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4572000" y="1774363"/>
            <a:ext cx="3627900" cy="5727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ways that the </a:t>
            </a:r>
            <a:r>
              <a:rPr lang="en"/>
              <a:t>school can help you to improve your attendance?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9300" y="3489038"/>
            <a:ext cx="1463000" cy="155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u="sng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</a:rPr>
              <a:t> (Feasibility vs. Effectiveness)</a:t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346075" y="1229200"/>
            <a:ext cx="3198300" cy="3663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‘’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Possible solutions: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Wake up early 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Set up an alarm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Come to </a:t>
            </a:r>
            <a:r>
              <a:rPr b="1" lang="en"/>
              <a:t>school</a:t>
            </a:r>
            <a:r>
              <a:rPr b="1" lang="en"/>
              <a:t> and ask your teacher if you can visit the nurse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Speak with the bus driver and school principal to find a solution  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Go to sleep earlier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I can come to school even if it I am late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Speak to my teacher about managing homework and work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Ask for help when you are overwhelm with classwork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9"/>
          <p:cNvCxnSpPr>
            <a:stCxn id="110" idx="3"/>
          </p:cNvCxnSpPr>
          <p:nvPr/>
        </p:nvCxnSpPr>
        <p:spPr>
          <a:xfrm flipH="1" rot="10800000">
            <a:off x="3544375" y="3055000"/>
            <a:ext cx="12651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9"/>
          <p:cNvSpPr/>
          <p:nvPr/>
        </p:nvSpPr>
        <p:spPr>
          <a:xfrm>
            <a:off x="5522375" y="1308825"/>
            <a:ext cx="2824200" cy="5727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I can do now….</a:t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5074475" y="1881525"/>
            <a:ext cx="3720000" cy="780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ask my teachers for help when I am overwhelmed </a:t>
            </a:r>
            <a:r>
              <a:rPr lang="en"/>
              <a:t>with</a:t>
            </a:r>
            <a:r>
              <a:rPr lang="en"/>
              <a:t> work and homework</a:t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5223875" y="2662125"/>
            <a:ext cx="3444300" cy="572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set up a time to sleep and wake up </a:t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4968275" y="3234825"/>
            <a:ext cx="3955500" cy="5727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ask my teachers to visit the school nurse when I am not feeling well 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5522375" y="3807525"/>
            <a:ext cx="2996700" cy="572700"/>
          </a:xfrm>
          <a:prstGeom prst="snip1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come to school even if I am late.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