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0058400" cy="7772400"/>
  <p:notesSz cx="6858000" cy="9144000"/>
  <p:embeddedFontLst>
    <p:embeddedFont>
      <p:font typeface="Caveat" panose="020B0604020202020204" charset="0"/>
      <p:regular r:id="rId11"/>
      <p:bold r:id="rId12"/>
    </p:embeddedFont>
    <p:embeddedFont>
      <p:font typeface="Comic Sans MS" panose="030F0702030302020204" pitchFamily="66"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e Montecalvo" initials="" lastIdx="1" clrIdx="0"/>
  <p:cmAuthor id="1" name="Arthur Fortin" initials="" lastIdx="1" clrIdx="1"/>
  <p:cmAuthor id="2" name="James Carroll" initials="" lastIdx="11" clrIdx="2"/>
  <p:cmAuthor id="3" name="Ellen Dupree" initials="" lastIdx="1" clrIdx="3"/>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732" y="102"/>
      </p:cViewPr>
      <p:guideLst>
        <p:guide orient="horz" pos="2448"/>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10584" y="685800"/>
            <a:ext cx="4437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 name="Google Shape;4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g16c0455ef88_0_7: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 name="Google Shape;51;g16c0455ef88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g16c0455ef88_0_10: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 name="Google Shape;55;g16c0455ef8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16c0455ef88_0_13:notes"/>
          <p:cNvSpPr>
            <a:spLocks noGrp="1" noRot="1" noChangeAspect="1"/>
          </p:cNvSpPr>
          <p:nvPr>
            <p:ph type="sldImg" idx="2"/>
          </p:nvPr>
        </p:nvSpPr>
        <p:spPr>
          <a:xfrm>
            <a:off x="1210584" y="685800"/>
            <a:ext cx="4437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16c0455ef88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16c0455ef88_0_16: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16c0455ef88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16c05dda013_1_18: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16c05dda013_1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1fc430655d6_0_16: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1fc430655d6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1fc430655d6_0_19: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1fc430655d6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mailto:dupree@ms324.org"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rgbClr val="FFF6DB"/>
            </a:gs>
            <a:gs pos="100000">
              <a:srgbClr val="FAD25C"/>
            </a:gs>
          </a:gsLst>
          <a:path path="circle">
            <a:fillToRect l="50000" t="50000" r="50000" b="50000"/>
          </a:path>
          <a:tileRect/>
        </a:gradFill>
        <a:effectLst/>
      </p:bgPr>
    </p:bg>
    <p:spTree>
      <p:nvGrpSpPr>
        <p:cNvPr id="1" name="Shape 9"/>
        <p:cNvGrpSpPr/>
        <p:nvPr/>
      </p:nvGrpSpPr>
      <p:grpSpPr>
        <a:xfrm>
          <a:off x="0" y="0"/>
          <a:ext cx="0" cy="0"/>
          <a:chOff x="0" y="0"/>
          <a:chExt cx="0" cy="0"/>
        </a:xfrm>
      </p:grpSpPr>
      <p:sp>
        <p:nvSpPr>
          <p:cNvPr id="10" name="Google Shape;10;p2"/>
          <p:cNvSpPr/>
          <p:nvPr/>
        </p:nvSpPr>
        <p:spPr>
          <a:xfrm>
            <a:off x="775850" y="679350"/>
            <a:ext cx="8533200" cy="64137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p:nvPr/>
        </p:nvSpPr>
        <p:spPr>
          <a:xfrm>
            <a:off x="289100" y="233500"/>
            <a:ext cx="9506700" cy="7316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3000">
              <a:latin typeface="Comic Sans MS"/>
              <a:ea typeface="Comic Sans MS"/>
              <a:cs typeface="Comic Sans MS"/>
              <a:sym typeface="Comic Sans MS"/>
            </a:endParaRPr>
          </a:p>
          <a:p>
            <a:pPr marL="0" lvl="0" indent="0" algn="ctr" rtl="0">
              <a:spcBef>
                <a:spcPts val="0"/>
              </a:spcBef>
              <a:spcAft>
                <a:spcPts val="0"/>
              </a:spcAft>
              <a:buNone/>
            </a:pPr>
            <a:r>
              <a:rPr lang="en" sz="5000">
                <a:latin typeface="Comic Sans MS"/>
                <a:ea typeface="Comic Sans MS"/>
                <a:cs typeface="Comic Sans MS"/>
                <a:sym typeface="Comic Sans MS"/>
              </a:rPr>
              <a:t>Ignoring </a:t>
            </a:r>
            <a:endParaRPr sz="5000">
              <a:latin typeface="Comic Sans MS"/>
              <a:ea typeface="Comic Sans MS"/>
              <a:cs typeface="Comic Sans MS"/>
              <a:sym typeface="Comic Sans MS"/>
            </a:endParaRPr>
          </a:p>
          <a:p>
            <a:pPr marL="0" lvl="0" indent="0" algn="ctr" rtl="0">
              <a:spcBef>
                <a:spcPts val="0"/>
              </a:spcBef>
              <a:spcAft>
                <a:spcPts val="0"/>
              </a:spcAft>
              <a:buNone/>
            </a:pPr>
            <a:r>
              <a:rPr lang="en" sz="5000">
                <a:latin typeface="Comic Sans MS"/>
                <a:ea typeface="Comic Sans MS"/>
                <a:cs typeface="Comic Sans MS"/>
                <a:sym typeface="Comic Sans MS"/>
              </a:rPr>
              <a:t>Uniform Protocols</a:t>
            </a:r>
            <a:r>
              <a:rPr lang="en" sz="4800">
                <a:latin typeface="Comic Sans MS"/>
                <a:ea typeface="Comic Sans MS"/>
                <a:cs typeface="Comic Sans MS"/>
                <a:sym typeface="Comic Sans MS"/>
              </a:rPr>
              <a:t> </a:t>
            </a:r>
            <a:endParaRPr sz="4800">
              <a:latin typeface="Comic Sans MS"/>
              <a:ea typeface="Comic Sans MS"/>
              <a:cs typeface="Comic Sans MS"/>
              <a:sym typeface="Comic Sans MS"/>
            </a:endParaRPr>
          </a:p>
          <a:p>
            <a:pPr marL="0" lvl="0" indent="0" algn="ctr" rtl="0">
              <a:spcBef>
                <a:spcPts val="0"/>
              </a:spcBef>
              <a:spcAft>
                <a:spcPts val="0"/>
              </a:spcAft>
              <a:buNone/>
            </a:pPr>
            <a:r>
              <a:rPr lang="en" sz="4800">
                <a:latin typeface="Comic Sans MS"/>
                <a:ea typeface="Comic Sans MS"/>
                <a:cs typeface="Comic Sans MS"/>
                <a:sym typeface="Comic Sans MS"/>
              </a:rPr>
              <a:t>at </a:t>
            </a:r>
            <a:endParaRPr sz="4800">
              <a:latin typeface="Comic Sans MS"/>
              <a:ea typeface="Comic Sans MS"/>
              <a:cs typeface="Comic Sans MS"/>
              <a:sym typeface="Comic Sans MS"/>
            </a:endParaRPr>
          </a:p>
          <a:p>
            <a:pPr marL="0" lvl="0" indent="0" algn="ctr" rtl="0">
              <a:spcBef>
                <a:spcPts val="0"/>
              </a:spcBef>
              <a:spcAft>
                <a:spcPts val="0"/>
              </a:spcAft>
              <a:buNone/>
            </a:pPr>
            <a:r>
              <a:rPr lang="en" sz="4800">
                <a:latin typeface="Comic Sans MS"/>
                <a:ea typeface="Comic Sans MS"/>
                <a:cs typeface="Comic Sans MS"/>
                <a:sym typeface="Comic Sans MS"/>
              </a:rPr>
              <a:t>MS 324</a:t>
            </a:r>
            <a:endParaRPr sz="4800">
              <a:latin typeface="Comic Sans MS"/>
              <a:ea typeface="Comic Sans MS"/>
              <a:cs typeface="Comic Sans MS"/>
              <a:sym typeface="Comic Sans MS"/>
            </a:endParaRPr>
          </a:p>
          <a:p>
            <a:pPr marL="0" lvl="0" indent="0" algn="ctr" rtl="0">
              <a:spcBef>
                <a:spcPts val="0"/>
              </a:spcBef>
              <a:spcAft>
                <a:spcPts val="0"/>
              </a:spcAft>
              <a:buNone/>
            </a:pPr>
            <a:r>
              <a:rPr lang="en" sz="2500" b="1">
                <a:latin typeface="Comic Sans MS"/>
                <a:ea typeface="Comic Sans MS"/>
                <a:cs typeface="Comic Sans MS"/>
                <a:sym typeface="Comic Sans MS"/>
              </a:rPr>
              <a:t>NYC Public School </a:t>
            </a:r>
            <a:endParaRPr sz="3000">
              <a:latin typeface="Comic Sans MS"/>
              <a:ea typeface="Comic Sans MS"/>
              <a:cs typeface="Comic Sans MS"/>
              <a:sym typeface="Comic Sans MS"/>
            </a:endParaRPr>
          </a:p>
          <a:p>
            <a:pPr marL="0" lvl="0" indent="0" algn="l" rtl="0">
              <a:spcBef>
                <a:spcPts val="0"/>
              </a:spcBef>
              <a:spcAft>
                <a:spcPts val="0"/>
              </a:spcAft>
              <a:buNone/>
            </a:pPr>
            <a:endParaRPr sz="3000">
              <a:latin typeface="Comic Sans MS"/>
              <a:ea typeface="Comic Sans MS"/>
              <a:cs typeface="Comic Sans MS"/>
              <a:sym typeface="Comic Sans MS"/>
            </a:endParaRPr>
          </a:p>
          <a:p>
            <a:pPr marL="0" lvl="0" indent="0" algn="l" rtl="0">
              <a:spcBef>
                <a:spcPts val="0"/>
              </a:spcBef>
              <a:spcAft>
                <a:spcPts val="0"/>
              </a:spcAft>
              <a:buNone/>
            </a:pPr>
            <a:endParaRPr sz="3000">
              <a:latin typeface="Comic Sans MS"/>
              <a:ea typeface="Comic Sans MS"/>
              <a:cs typeface="Comic Sans MS"/>
              <a:sym typeface="Comic Sans MS"/>
            </a:endParaRPr>
          </a:p>
          <a:p>
            <a:pPr marL="0" lvl="0" indent="0" algn="ctr" rtl="0">
              <a:spcBef>
                <a:spcPts val="0"/>
              </a:spcBef>
              <a:spcAft>
                <a:spcPts val="0"/>
              </a:spcAft>
              <a:buNone/>
            </a:pPr>
            <a:r>
              <a:rPr lang="en" sz="2400" b="1">
                <a:latin typeface="Comic Sans MS"/>
                <a:ea typeface="Comic Sans MS"/>
                <a:cs typeface="Comic Sans MS"/>
                <a:sym typeface="Comic Sans MS"/>
              </a:rPr>
              <a:t>Ellen Dupree</a:t>
            </a:r>
            <a:endParaRPr sz="2400" b="1">
              <a:latin typeface="Comic Sans MS"/>
              <a:ea typeface="Comic Sans MS"/>
              <a:cs typeface="Comic Sans MS"/>
              <a:sym typeface="Comic Sans MS"/>
            </a:endParaRPr>
          </a:p>
          <a:p>
            <a:pPr marL="0" lvl="0" indent="0" algn="ctr" rtl="0">
              <a:spcBef>
                <a:spcPts val="0"/>
              </a:spcBef>
              <a:spcAft>
                <a:spcPts val="0"/>
              </a:spcAft>
              <a:buNone/>
            </a:pPr>
            <a:r>
              <a:rPr lang="en" sz="2400" b="1">
                <a:latin typeface="Comic Sans MS"/>
                <a:ea typeface="Comic Sans MS"/>
                <a:cs typeface="Comic Sans MS"/>
                <a:sym typeface="Comic Sans MS"/>
              </a:rPr>
              <a:t>Patria Mirabal Middle School 324 </a:t>
            </a:r>
            <a:endParaRPr sz="2400" b="1">
              <a:latin typeface="Comic Sans MS"/>
              <a:ea typeface="Comic Sans MS"/>
              <a:cs typeface="Comic Sans MS"/>
              <a:sym typeface="Comic Sans MS"/>
            </a:endParaRPr>
          </a:p>
          <a:p>
            <a:pPr marL="0" lvl="0" indent="0" algn="ctr" rtl="0">
              <a:spcBef>
                <a:spcPts val="0"/>
              </a:spcBef>
              <a:spcAft>
                <a:spcPts val="0"/>
              </a:spcAft>
              <a:buNone/>
            </a:pPr>
            <a:r>
              <a:rPr lang="en" sz="2400" b="1" u="sng">
                <a:solidFill>
                  <a:schemeClr val="hlink"/>
                </a:solidFill>
                <a:latin typeface="Comic Sans MS"/>
                <a:ea typeface="Comic Sans MS"/>
                <a:cs typeface="Comic Sans MS"/>
                <a:sym typeface="Comic Sans MS"/>
                <a:hlinkClick r:id="rId2"/>
              </a:rPr>
              <a:t>dupree@ms324.org</a:t>
            </a:r>
            <a:endParaRPr sz="6900">
              <a:latin typeface="Caveat"/>
              <a:ea typeface="Caveat"/>
              <a:cs typeface="Caveat"/>
              <a:sym typeface="Caveat"/>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11"/>
          <p:cNvSpPr txBox="1">
            <a:spLocks noGrp="1"/>
          </p:cNvSpPr>
          <p:nvPr>
            <p:ph type="title"/>
          </p:nvPr>
        </p:nvSpPr>
        <p:spPr>
          <a:xfrm>
            <a:off x="539275" y="680227"/>
            <a:ext cx="7004400" cy="6181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4" name="Google Shape;44;p11"/>
          <p:cNvSpPr txBox="1">
            <a:spLocks noGrp="1"/>
          </p:cNvSpPr>
          <p:nvPr>
            <p:ph type="sldNum" idx="12"/>
          </p:nvPr>
        </p:nvSpPr>
        <p:spPr>
          <a:xfrm>
            <a:off x="9319704" y="7046639"/>
            <a:ext cx="603600" cy="594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2"/>
        <p:cNvGrpSpPr/>
        <p:nvPr/>
      </p:nvGrpSpPr>
      <p:grpSpPr>
        <a:xfrm>
          <a:off x="0" y="0"/>
          <a:ext cx="0" cy="0"/>
          <a:chOff x="0" y="0"/>
          <a:chExt cx="0" cy="0"/>
        </a:xfrm>
      </p:grpSpPr>
      <p:sp>
        <p:nvSpPr>
          <p:cNvPr id="13" name="Google Shape;13;p3"/>
          <p:cNvSpPr/>
          <p:nvPr/>
        </p:nvSpPr>
        <p:spPr>
          <a:xfrm>
            <a:off x="515687" y="393975"/>
            <a:ext cx="9147900" cy="18390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3600">
                <a:solidFill>
                  <a:schemeClr val="dk1"/>
                </a:solidFill>
                <a:latin typeface="Comic Sans MS"/>
                <a:ea typeface="Comic Sans MS"/>
                <a:cs typeface="Comic Sans MS"/>
                <a:sym typeface="Comic Sans MS"/>
              </a:rPr>
              <a:t>Use the Public Policy Analyst(PPA) steps to understand and address the problem.</a:t>
            </a:r>
            <a:endParaRPr sz="1200"/>
          </a:p>
        </p:txBody>
      </p:sp>
      <p:sp>
        <p:nvSpPr>
          <p:cNvPr id="14" name="Google Shape;14;p3"/>
          <p:cNvSpPr/>
          <p:nvPr/>
        </p:nvSpPr>
        <p:spPr>
          <a:xfrm>
            <a:off x="394813" y="2495625"/>
            <a:ext cx="9268500" cy="48828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914400" lvl="0" indent="-457200" algn="l" rtl="0">
              <a:spcBef>
                <a:spcPts val="0"/>
              </a:spcBef>
              <a:spcAft>
                <a:spcPts val="0"/>
              </a:spcAft>
              <a:buClr>
                <a:schemeClr val="dk1"/>
              </a:buClr>
              <a:buSzPts val="3600"/>
              <a:buFont typeface="Comic Sans MS"/>
              <a:buAutoNum type="arabicPeriod"/>
            </a:pPr>
            <a:r>
              <a:rPr lang="en" sz="3600">
                <a:solidFill>
                  <a:schemeClr val="dk1"/>
                </a:solidFill>
                <a:latin typeface="Comic Sans MS"/>
                <a:ea typeface="Comic Sans MS"/>
                <a:cs typeface="Comic Sans MS"/>
                <a:sym typeface="Comic Sans MS"/>
              </a:rPr>
              <a:t>Identify the problem. </a:t>
            </a:r>
            <a:endParaRPr sz="3600">
              <a:solidFill>
                <a:schemeClr val="dk1"/>
              </a:solidFill>
              <a:latin typeface="Comic Sans MS"/>
              <a:ea typeface="Comic Sans MS"/>
              <a:cs typeface="Comic Sans MS"/>
              <a:sym typeface="Comic Sans MS"/>
            </a:endParaRPr>
          </a:p>
          <a:p>
            <a:pPr marL="914400" lvl="0" indent="-457200" algn="l" rtl="0">
              <a:spcBef>
                <a:spcPts val="0"/>
              </a:spcBef>
              <a:spcAft>
                <a:spcPts val="0"/>
              </a:spcAft>
              <a:buClr>
                <a:schemeClr val="dk1"/>
              </a:buClr>
              <a:buSzPts val="3600"/>
              <a:buFont typeface="Comic Sans MS"/>
              <a:buAutoNum type="arabicPeriod"/>
            </a:pPr>
            <a:r>
              <a:rPr lang="en" sz="3600">
                <a:solidFill>
                  <a:schemeClr val="dk1"/>
                </a:solidFill>
                <a:latin typeface="Comic Sans MS"/>
                <a:ea typeface="Comic Sans MS"/>
                <a:cs typeface="Comic Sans MS"/>
                <a:sym typeface="Comic Sans MS"/>
              </a:rPr>
              <a:t>Collect evidence.</a:t>
            </a:r>
            <a:endParaRPr sz="3600">
              <a:solidFill>
                <a:schemeClr val="dk1"/>
              </a:solidFill>
              <a:latin typeface="Comic Sans MS"/>
              <a:ea typeface="Comic Sans MS"/>
              <a:cs typeface="Comic Sans MS"/>
              <a:sym typeface="Comic Sans MS"/>
            </a:endParaRPr>
          </a:p>
          <a:p>
            <a:pPr marL="914400" lvl="0" indent="-457200" algn="l" rtl="0">
              <a:spcBef>
                <a:spcPts val="0"/>
              </a:spcBef>
              <a:spcAft>
                <a:spcPts val="0"/>
              </a:spcAft>
              <a:buClr>
                <a:schemeClr val="dk1"/>
              </a:buClr>
              <a:buSzPts val="3600"/>
              <a:buFont typeface="Comic Sans MS"/>
              <a:buAutoNum type="arabicPeriod"/>
            </a:pPr>
            <a:r>
              <a:rPr lang="en" sz="3600">
                <a:solidFill>
                  <a:schemeClr val="dk1"/>
                </a:solidFill>
                <a:latin typeface="Comic Sans MS"/>
                <a:ea typeface="Comic Sans MS"/>
                <a:cs typeface="Comic Sans MS"/>
                <a:sym typeface="Comic Sans MS"/>
              </a:rPr>
              <a:t>Identify the causes. </a:t>
            </a:r>
            <a:endParaRPr sz="3600">
              <a:solidFill>
                <a:schemeClr val="dk1"/>
              </a:solidFill>
              <a:latin typeface="Comic Sans MS"/>
              <a:ea typeface="Comic Sans MS"/>
              <a:cs typeface="Comic Sans MS"/>
              <a:sym typeface="Comic Sans MS"/>
            </a:endParaRPr>
          </a:p>
          <a:p>
            <a:pPr marL="914400" lvl="0" indent="-457200" algn="l" rtl="0">
              <a:spcBef>
                <a:spcPts val="0"/>
              </a:spcBef>
              <a:spcAft>
                <a:spcPts val="0"/>
              </a:spcAft>
              <a:buClr>
                <a:schemeClr val="dk1"/>
              </a:buClr>
              <a:buSzPts val="3600"/>
              <a:buFont typeface="Comic Sans MS"/>
              <a:buAutoNum type="arabicPeriod"/>
            </a:pPr>
            <a:r>
              <a:rPr lang="en" sz="3600">
                <a:solidFill>
                  <a:schemeClr val="dk1"/>
                </a:solidFill>
                <a:latin typeface="Comic Sans MS"/>
                <a:ea typeface="Comic Sans MS"/>
                <a:cs typeface="Comic Sans MS"/>
                <a:sym typeface="Comic Sans MS"/>
              </a:rPr>
              <a:t>Examine existing policy.</a:t>
            </a:r>
            <a:endParaRPr sz="3600">
              <a:solidFill>
                <a:schemeClr val="dk1"/>
              </a:solidFill>
              <a:latin typeface="Comic Sans MS"/>
              <a:ea typeface="Comic Sans MS"/>
              <a:cs typeface="Comic Sans MS"/>
              <a:sym typeface="Comic Sans MS"/>
            </a:endParaRPr>
          </a:p>
          <a:p>
            <a:pPr marL="914400" lvl="0" indent="-457200" algn="l" rtl="0">
              <a:spcBef>
                <a:spcPts val="0"/>
              </a:spcBef>
              <a:spcAft>
                <a:spcPts val="0"/>
              </a:spcAft>
              <a:buClr>
                <a:schemeClr val="dk1"/>
              </a:buClr>
              <a:buSzPts val="3600"/>
              <a:buFont typeface="Comic Sans MS"/>
              <a:buAutoNum type="arabicPeriod"/>
            </a:pPr>
            <a:r>
              <a:rPr lang="en" sz="3600">
                <a:solidFill>
                  <a:schemeClr val="dk1"/>
                </a:solidFill>
                <a:latin typeface="Comic Sans MS"/>
                <a:ea typeface="Comic Sans MS"/>
                <a:cs typeface="Comic Sans MS"/>
                <a:sym typeface="Comic Sans MS"/>
              </a:rPr>
              <a:t>Develop new policy solutions.</a:t>
            </a:r>
            <a:endParaRPr sz="3600">
              <a:solidFill>
                <a:schemeClr val="dk1"/>
              </a:solidFill>
              <a:latin typeface="Comic Sans MS"/>
              <a:ea typeface="Comic Sans MS"/>
              <a:cs typeface="Comic Sans MS"/>
              <a:sym typeface="Comic Sans MS"/>
            </a:endParaRPr>
          </a:p>
          <a:p>
            <a:pPr marL="914400" lvl="0" indent="-457200" algn="l" rtl="0">
              <a:spcBef>
                <a:spcPts val="0"/>
              </a:spcBef>
              <a:spcAft>
                <a:spcPts val="0"/>
              </a:spcAft>
              <a:buClr>
                <a:schemeClr val="dk1"/>
              </a:buClr>
              <a:buSzPts val="3600"/>
              <a:buFont typeface="Comic Sans MS"/>
              <a:buAutoNum type="arabicPeriod"/>
            </a:pPr>
            <a:r>
              <a:rPr lang="en" sz="3600">
                <a:solidFill>
                  <a:schemeClr val="dk1"/>
                </a:solidFill>
                <a:latin typeface="Comic Sans MS"/>
                <a:ea typeface="Comic Sans MS"/>
                <a:cs typeface="Comic Sans MS"/>
                <a:sym typeface="Comic Sans MS"/>
              </a:rPr>
              <a:t>Select the best policy solution. </a:t>
            </a:r>
            <a:endParaRPr sz="36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5"/>
        <p:cNvGrpSpPr/>
        <p:nvPr/>
      </p:nvGrpSpPr>
      <p:grpSpPr>
        <a:xfrm>
          <a:off x="0" y="0"/>
          <a:ext cx="0" cy="0"/>
          <a:chOff x="0" y="0"/>
          <a:chExt cx="0" cy="0"/>
        </a:xfrm>
      </p:grpSpPr>
      <p:sp>
        <p:nvSpPr>
          <p:cNvPr id="16" name="Google Shape;16;p4"/>
          <p:cNvSpPr/>
          <p:nvPr/>
        </p:nvSpPr>
        <p:spPr>
          <a:xfrm>
            <a:off x="515687" y="393975"/>
            <a:ext cx="9147900" cy="18390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3600">
                <a:solidFill>
                  <a:schemeClr val="dk1"/>
                </a:solidFill>
                <a:latin typeface="Comic Sans MS"/>
                <a:ea typeface="Comic Sans MS"/>
                <a:cs typeface="Comic Sans MS"/>
                <a:sym typeface="Comic Sans MS"/>
              </a:rPr>
              <a:t>Step 1: Identify the problem. </a:t>
            </a:r>
            <a:endParaRPr sz="3600">
              <a:solidFill>
                <a:schemeClr val="dk1"/>
              </a:solidFill>
              <a:latin typeface="Comic Sans MS"/>
              <a:ea typeface="Comic Sans MS"/>
              <a:cs typeface="Comic Sans MS"/>
              <a:sym typeface="Comic Sans MS"/>
            </a:endParaRPr>
          </a:p>
          <a:p>
            <a:pPr marL="0" lvl="0" indent="0" algn="l" rtl="0">
              <a:spcBef>
                <a:spcPts val="0"/>
              </a:spcBef>
              <a:spcAft>
                <a:spcPts val="0"/>
              </a:spcAft>
              <a:buNone/>
            </a:pPr>
            <a:r>
              <a:rPr lang="en" sz="3200" b="1">
                <a:solidFill>
                  <a:srgbClr val="CC0000"/>
                </a:solidFill>
                <a:latin typeface="Comic Sans MS"/>
                <a:ea typeface="Comic Sans MS"/>
                <a:cs typeface="Comic Sans MS"/>
                <a:sym typeface="Comic Sans MS"/>
              </a:rPr>
              <a:t>Problem:</a:t>
            </a:r>
            <a:r>
              <a:rPr lang="en" sz="2900" b="1">
                <a:solidFill>
                  <a:schemeClr val="dk1"/>
                </a:solidFill>
                <a:latin typeface="Comic Sans MS"/>
                <a:ea typeface="Comic Sans MS"/>
                <a:cs typeface="Comic Sans MS"/>
                <a:sym typeface="Comic Sans MS"/>
              </a:rPr>
              <a:t> </a:t>
            </a:r>
            <a:r>
              <a:rPr lang="en" sz="2300">
                <a:solidFill>
                  <a:schemeClr val="dk1"/>
                </a:solidFill>
                <a:latin typeface="Comic Sans MS"/>
                <a:ea typeface="Comic Sans MS"/>
                <a:cs typeface="Comic Sans MS"/>
                <a:sym typeface="Comic Sans MS"/>
              </a:rPr>
              <a:t>Students are not following the Dress for Success (DFS) uniform protocol @MS 324. </a:t>
            </a:r>
            <a:endParaRPr sz="2300">
              <a:solidFill>
                <a:schemeClr val="dk1"/>
              </a:solidFill>
              <a:latin typeface="Comic Sans MS"/>
              <a:ea typeface="Comic Sans MS"/>
              <a:cs typeface="Comic Sans MS"/>
              <a:sym typeface="Comic Sans MS"/>
            </a:endParaRPr>
          </a:p>
        </p:txBody>
      </p:sp>
      <p:sp>
        <p:nvSpPr>
          <p:cNvPr id="17" name="Google Shape;17;p4"/>
          <p:cNvSpPr/>
          <p:nvPr/>
        </p:nvSpPr>
        <p:spPr>
          <a:xfrm>
            <a:off x="394813" y="2495625"/>
            <a:ext cx="9268500" cy="48828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457200" lvl="0" indent="0" algn="ctr" rtl="0">
              <a:spcBef>
                <a:spcPts val="0"/>
              </a:spcBef>
              <a:spcAft>
                <a:spcPts val="0"/>
              </a:spcAft>
              <a:buNone/>
            </a:pPr>
            <a:endParaRPr sz="3600">
              <a:solidFill>
                <a:srgbClr val="0000FF"/>
              </a:solidFill>
              <a:latin typeface="Comic Sans MS"/>
              <a:ea typeface="Comic Sans MS"/>
              <a:cs typeface="Comic Sans MS"/>
              <a:sym typeface="Comic Sans MS"/>
            </a:endParaRPr>
          </a:p>
        </p:txBody>
      </p:sp>
      <p:pic>
        <p:nvPicPr>
          <p:cNvPr id="18" name="Google Shape;18;p4"/>
          <p:cNvPicPr preferRelativeResize="0"/>
          <p:nvPr/>
        </p:nvPicPr>
        <p:blipFill>
          <a:blip r:embed="rId2">
            <a:alphaModFix/>
          </a:blip>
          <a:stretch>
            <a:fillRect/>
          </a:stretch>
        </p:blipFill>
        <p:spPr>
          <a:xfrm>
            <a:off x="792125" y="2808995"/>
            <a:ext cx="4172700" cy="4343380"/>
          </a:xfrm>
          <a:prstGeom prst="rect">
            <a:avLst/>
          </a:prstGeom>
          <a:noFill/>
          <a:ln>
            <a:noFill/>
          </a:ln>
        </p:spPr>
      </p:pic>
      <p:pic>
        <p:nvPicPr>
          <p:cNvPr id="19" name="Google Shape;19;p4"/>
          <p:cNvPicPr preferRelativeResize="0"/>
          <p:nvPr/>
        </p:nvPicPr>
        <p:blipFill rotWithShape="1">
          <a:blip r:embed="rId3">
            <a:alphaModFix/>
          </a:blip>
          <a:srcRect l="12380"/>
          <a:stretch/>
        </p:blipFill>
        <p:spPr>
          <a:xfrm>
            <a:off x="5277800" y="3065888"/>
            <a:ext cx="4172700" cy="3742275"/>
          </a:xfrm>
          <a:prstGeom prst="rect">
            <a:avLst/>
          </a:prstGeom>
          <a:noFill/>
          <a:ln>
            <a:noFill/>
          </a:ln>
        </p:spPr>
      </p:pic>
      <p:cxnSp>
        <p:nvCxnSpPr>
          <p:cNvPr id="20" name="Google Shape;20;p4"/>
          <p:cNvCxnSpPr/>
          <p:nvPr/>
        </p:nvCxnSpPr>
        <p:spPr>
          <a:xfrm>
            <a:off x="5055900" y="2480075"/>
            <a:ext cx="0" cy="4871700"/>
          </a:xfrm>
          <a:prstGeom prst="straightConnector1">
            <a:avLst/>
          </a:prstGeom>
          <a:noFill/>
          <a:ln w="76200" cap="flat" cmpd="sng">
            <a:solidFill>
              <a:srgbClr val="1F1FAA"/>
            </a:solidFill>
            <a:prstDash val="solid"/>
            <a:round/>
            <a:headEnd type="none" w="med" len="med"/>
            <a:tailEnd type="none" w="med" len="med"/>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p:nvPr/>
        </p:nvSpPr>
        <p:spPr>
          <a:xfrm>
            <a:off x="515687" y="393975"/>
            <a:ext cx="9147900" cy="18390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3600">
                <a:solidFill>
                  <a:schemeClr val="dk1"/>
                </a:solidFill>
                <a:latin typeface="Comic Sans MS"/>
                <a:ea typeface="Comic Sans MS"/>
                <a:cs typeface="Comic Sans MS"/>
                <a:sym typeface="Comic Sans MS"/>
              </a:rPr>
              <a:t>Step 2: Collect Evidence. </a:t>
            </a:r>
            <a:endParaRPr sz="3600">
              <a:solidFill>
                <a:schemeClr val="dk1"/>
              </a:solidFill>
              <a:latin typeface="Comic Sans MS"/>
              <a:ea typeface="Comic Sans MS"/>
              <a:cs typeface="Comic Sans MS"/>
              <a:sym typeface="Comic Sans MS"/>
            </a:endParaRPr>
          </a:p>
          <a:p>
            <a:pPr marL="0" lvl="0" indent="0" algn="l" rtl="0">
              <a:spcBef>
                <a:spcPts val="0"/>
              </a:spcBef>
              <a:spcAft>
                <a:spcPts val="0"/>
              </a:spcAft>
              <a:buNone/>
            </a:pPr>
            <a:r>
              <a:rPr lang="en" sz="3200" b="1">
                <a:solidFill>
                  <a:srgbClr val="CC0000"/>
                </a:solidFill>
                <a:latin typeface="Comic Sans MS"/>
                <a:ea typeface="Comic Sans MS"/>
                <a:cs typeface="Comic Sans MS"/>
                <a:sym typeface="Comic Sans MS"/>
              </a:rPr>
              <a:t>Evidence</a:t>
            </a:r>
            <a:r>
              <a:rPr lang="en" sz="3300" b="1">
                <a:solidFill>
                  <a:srgbClr val="CC0000"/>
                </a:solidFill>
                <a:latin typeface="Comic Sans MS"/>
                <a:ea typeface="Comic Sans MS"/>
                <a:cs typeface="Comic Sans MS"/>
                <a:sym typeface="Comic Sans MS"/>
              </a:rPr>
              <a:t>:</a:t>
            </a:r>
            <a:r>
              <a:rPr lang="en" sz="2900" b="1">
                <a:solidFill>
                  <a:schemeClr val="dk1"/>
                </a:solidFill>
                <a:latin typeface="Comic Sans MS"/>
                <a:ea typeface="Comic Sans MS"/>
                <a:cs typeface="Comic Sans MS"/>
                <a:sym typeface="Comic Sans MS"/>
              </a:rPr>
              <a:t> </a:t>
            </a:r>
            <a:r>
              <a:rPr lang="en" sz="2500">
                <a:solidFill>
                  <a:schemeClr val="dk1"/>
                </a:solidFill>
                <a:latin typeface="Comic Sans MS"/>
                <a:ea typeface="Comic Sans MS"/>
                <a:cs typeface="Comic Sans MS"/>
                <a:sym typeface="Comic Sans MS"/>
              </a:rPr>
              <a:t>Students are regularly receiving *give backs (detention) for being out of uniform. </a:t>
            </a:r>
            <a:r>
              <a:rPr lang="en" sz="2900">
                <a:solidFill>
                  <a:schemeClr val="dk1"/>
                </a:solidFill>
                <a:latin typeface="Comic Sans MS"/>
                <a:ea typeface="Comic Sans MS"/>
                <a:cs typeface="Comic Sans MS"/>
                <a:sym typeface="Comic Sans MS"/>
              </a:rPr>
              <a:t> </a:t>
            </a:r>
            <a:endParaRPr sz="3600">
              <a:solidFill>
                <a:schemeClr val="dk1"/>
              </a:solidFill>
              <a:latin typeface="Comic Sans MS"/>
              <a:ea typeface="Comic Sans MS"/>
              <a:cs typeface="Comic Sans MS"/>
              <a:sym typeface="Comic Sans MS"/>
            </a:endParaRPr>
          </a:p>
        </p:txBody>
      </p:sp>
      <p:sp>
        <p:nvSpPr>
          <p:cNvPr id="23" name="Google Shape;23;p5"/>
          <p:cNvSpPr/>
          <p:nvPr/>
        </p:nvSpPr>
        <p:spPr>
          <a:xfrm>
            <a:off x="394813" y="2495625"/>
            <a:ext cx="9268500" cy="48828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2400">
                <a:solidFill>
                  <a:schemeClr val="dk1"/>
                </a:solidFill>
                <a:latin typeface="Comic Sans MS"/>
                <a:ea typeface="Comic Sans MS"/>
                <a:cs typeface="Comic Sans MS"/>
                <a:sym typeface="Comic Sans MS"/>
              </a:rPr>
              <a:t>A variety of data sources indicate that students are not wearing the school uniform. </a:t>
            </a:r>
            <a:endParaRPr sz="3100">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endParaRPr sz="2500">
              <a:solidFill>
                <a:schemeClr val="dk1"/>
              </a:solidFill>
              <a:latin typeface="Comic Sans MS"/>
              <a:ea typeface="Comic Sans MS"/>
              <a:cs typeface="Comic Sans MS"/>
              <a:sym typeface="Comic Sans MS"/>
            </a:endParaRPr>
          </a:p>
          <a:p>
            <a:pPr marL="457200" lvl="0" indent="-387350" algn="l" rtl="0">
              <a:spcBef>
                <a:spcPts val="0"/>
              </a:spcBef>
              <a:spcAft>
                <a:spcPts val="0"/>
              </a:spcAft>
              <a:buClr>
                <a:schemeClr val="dk1"/>
              </a:buClr>
              <a:buSzPts val="2500"/>
              <a:buFont typeface="Comic Sans MS"/>
              <a:buChar char="●"/>
            </a:pPr>
            <a:r>
              <a:rPr lang="en" sz="2500">
                <a:solidFill>
                  <a:schemeClr val="dk1"/>
                </a:solidFill>
                <a:latin typeface="Comic Sans MS"/>
                <a:ea typeface="Comic Sans MS"/>
                <a:cs typeface="Comic Sans MS"/>
                <a:sym typeface="Comic Sans MS"/>
              </a:rPr>
              <a:t>Data from the Dean’s office show that at least 50 students a day are receiving detention for not wearing their school uniforms.</a:t>
            </a:r>
            <a:endParaRPr sz="2500">
              <a:solidFill>
                <a:schemeClr val="dk1"/>
              </a:solidFill>
              <a:latin typeface="Comic Sans MS"/>
              <a:ea typeface="Comic Sans MS"/>
              <a:cs typeface="Comic Sans MS"/>
              <a:sym typeface="Comic Sans MS"/>
            </a:endParaRPr>
          </a:p>
          <a:p>
            <a:pPr marL="457200" lvl="0" indent="0" algn="l" rtl="0">
              <a:spcBef>
                <a:spcPts val="0"/>
              </a:spcBef>
              <a:spcAft>
                <a:spcPts val="0"/>
              </a:spcAft>
              <a:buNone/>
            </a:pPr>
            <a:endParaRPr sz="2500">
              <a:solidFill>
                <a:schemeClr val="dk1"/>
              </a:solidFill>
              <a:latin typeface="Comic Sans MS"/>
              <a:ea typeface="Comic Sans MS"/>
              <a:cs typeface="Comic Sans MS"/>
              <a:sym typeface="Comic Sans MS"/>
            </a:endParaRPr>
          </a:p>
          <a:p>
            <a:pPr marL="457200" lvl="0" indent="-387350" algn="l" rtl="0">
              <a:spcBef>
                <a:spcPts val="0"/>
              </a:spcBef>
              <a:spcAft>
                <a:spcPts val="0"/>
              </a:spcAft>
              <a:buClr>
                <a:schemeClr val="dk1"/>
              </a:buClr>
              <a:buSzPts val="2500"/>
              <a:buFont typeface="Comic Sans MS"/>
              <a:buChar char="●"/>
            </a:pPr>
            <a:r>
              <a:rPr lang="en" sz="2500">
                <a:solidFill>
                  <a:schemeClr val="dk1"/>
                </a:solidFill>
                <a:latin typeface="Comic Sans MS"/>
                <a:ea typeface="Comic Sans MS"/>
                <a:cs typeface="Comic Sans MS"/>
                <a:sym typeface="Comic Sans MS"/>
              </a:rPr>
              <a:t>Data from student polls indicate that a large segment of students resent having to wear the school uniform for a variety of reasons. </a:t>
            </a:r>
            <a:endParaRPr sz="4600">
              <a:solidFill>
                <a:schemeClr val="dk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4"/>
        <p:cNvGrpSpPr/>
        <p:nvPr/>
      </p:nvGrpSpPr>
      <p:grpSpPr>
        <a:xfrm>
          <a:off x="0" y="0"/>
          <a:ext cx="0" cy="0"/>
          <a:chOff x="0" y="0"/>
          <a:chExt cx="0" cy="0"/>
        </a:xfrm>
      </p:grpSpPr>
      <p:sp>
        <p:nvSpPr>
          <p:cNvPr id="25" name="Google Shape;25;p6"/>
          <p:cNvSpPr/>
          <p:nvPr/>
        </p:nvSpPr>
        <p:spPr>
          <a:xfrm>
            <a:off x="515687" y="393975"/>
            <a:ext cx="9147900" cy="18390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3600">
                <a:solidFill>
                  <a:schemeClr val="dk1"/>
                </a:solidFill>
                <a:latin typeface="Comic Sans MS"/>
                <a:ea typeface="Comic Sans MS"/>
                <a:cs typeface="Comic Sans MS"/>
                <a:sym typeface="Comic Sans MS"/>
              </a:rPr>
              <a:t>Step 3: Identify the causes. </a:t>
            </a:r>
            <a:endParaRPr sz="3600">
              <a:solidFill>
                <a:schemeClr val="dk1"/>
              </a:solidFill>
              <a:latin typeface="Comic Sans MS"/>
              <a:ea typeface="Comic Sans MS"/>
              <a:cs typeface="Comic Sans MS"/>
              <a:sym typeface="Comic Sans MS"/>
            </a:endParaRPr>
          </a:p>
          <a:p>
            <a:pPr marL="0" lvl="0" indent="0" algn="l" rtl="0">
              <a:spcBef>
                <a:spcPts val="0"/>
              </a:spcBef>
              <a:spcAft>
                <a:spcPts val="0"/>
              </a:spcAft>
              <a:buNone/>
            </a:pPr>
            <a:r>
              <a:rPr lang="en" sz="3200" b="1">
                <a:solidFill>
                  <a:srgbClr val="CC0000"/>
                </a:solidFill>
                <a:latin typeface="Comic Sans MS"/>
                <a:ea typeface="Comic Sans MS"/>
                <a:cs typeface="Comic Sans MS"/>
                <a:sym typeface="Comic Sans MS"/>
              </a:rPr>
              <a:t>Causes</a:t>
            </a:r>
            <a:r>
              <a:rPr lang="en" sz="3300" b="1">
                <a:solidFill>
                  <a:srgbClr val="CC0000"/>
                </a:solidFill>
                <a:latin typeface="Comic Sans MS"/>
                <a:ea typeface="Comic Sans MS"/>
                <a:cs typeface="Comic Sans MS"/>
                <a:sym typeface="Comic Sans MS"/>
              </a:rPr>
              <a:t>: </a:t>
            </a:r>
            <a:r>
              <a:rPr lang="en" sz="3000">
                <a:latin typeface="Comic Sans MS"/>
                <a:ea typeface="Comic Sans MS"/>
                <a:cs typeface="Comic Sans MS"/>
                <a:sym typeface="Comic Sans MS"/>
              </a:rPr>
              <a:t>There are a variety of reasons for why students are out of uniform.</a:t>
            </a:r>
            <a:r>
              <a:rPr lang="en" sz="3000" b="1">
                <a:solidFill>
                  <a:schemeClr val="dk1"/>
                </a:solidFill>
                <a:latin typeface="Comic Sans MS"/>
                <a:ea typeface="Comic Sans MS"/>
                <a:cs typeface="Comic Sans MS"/>
                <a:sym typeface="Comic Sans MS"/>
              </a:rPr>
              <a:t> </a:t>
            </a:r>
            <a:endParaRPr sz="3000">
              <a:solidFill>
                <a:schemeClr val="dk1"/>
              </a:solidFill>
              <a:latin typeface="Comic Sans MS"/>
              <a:ea typeface="Comic Sans MS"/>
              <a:cs typeface="Comic Sans MS"/>
              <a:sym typeface="Comic Sans MS"/>
            </a:endParaRPr>
          </a:p>
        </p:txBody>
      </p:sp>
      <p:sp>
        <p:nvSpPr>
          <p:cNvPr id="26" name="Google Shape;26;p6"/>
          <p:cNvSpPr/>
          <p:nvPr/>
        </p:nvSpPr>
        <p:spPr>
          <a:xfrm>
            <a:off x="394813" y="2495625"/>
            <a:ext cx="9268500" cy="48828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dk1"/>
              </a:solidFill>
            </a:endParaRPr>
          </a:p>
          <a:p>
            <a:pPr marL="457200" lvl="0" indent="-393700" algn="l" rtl="0">
              <a:spcBef>
                <a:spcPts val="0"/>
              </a:spcBef>
              <a:spcAft>
                <a:spcPts val="0"/>
              </a:spcAft>
              <a:buClr>
                <a:schemeClr val="dk1"/>
              </a:buClr>
              <a:buSzPts val="2600"/>
              <a:buFont typeface="Comic Sans MS"/>
              <a:buChar char="●"/>
            </a:pPr>
            <a:r>
              <a:rPr lang="en" sz="2600">
                <a:solidFill>
                  <a:schemeClr val="dk1"/>
                </a:solidFill>
                <a:latin typeface="Comic Sans MS"/>
                <a:ea typeface="Comic Sans MS"/>
                <a:cs typeface="Comic Sans MS"/>
                <a:sym typeface="Comic Sans MS"/>
              </a:rPr>
              <a:t>Students state they don’t like to wear the school uniform because it isn’t attractive. </a:t>
            </a:r>
            <a:endParaRPr sz="2600">
              <a:solidFill>
                <a:schemeClr val="dk1"/>
              </a:solidFill>
              <a:latin typeface="Comic Sans MS"/>
              <a:ea typeface="Comic Sans MS"/>
              <a:cs typeface="Comic Sans MS"/>
              <a:sym typeface="Comic Sans MS"/>
            </a:endParaRPr>
          </a:p>
          <a:p>
            <a:pPr marL="457200" lvl="0" indent="0" algn="l" rtl="0">
              <a:spcBef>
                <a:spcPts val="0"/>
              </a:spcBef>
              <a:spcAft>
                <a:spcPts val="0"/>
              </a:spcAft>
              <a:buNone/>
            </a:pPr>
            <a:endParaRPr>
              <a:solidFill>
                <a:schemeClr val="dk1"/>
              </a:solidFill>
              <a:latin typeface="Comic Sans MS"/>
              <a:ea typeface="Comic Sans MS"/>
              <a:cs typeface="Comic Sans MS"/>
              <a:sym typeface="Comic Sans MS"/>
            </a:endParaRPr>
          </a:p>
          <a:p>
            <a:pPr marL="457200" lvl="0" indent="-393700" algn="l" rtl="0">
              <a:spcBef>
                <a:spcPts val="0"/>
              </a:spcBef>
              <a:spcAft>
                <a:spcPts val="0"/>
              </a:spcAft>
              <a:buClr>
                <a:schemeClr val="dk1"/>
              </a:buClr>
              <a:buSzPts val="2600"/>
              <a:buFont typeface="Comic Sans MS"/>
              <a:buChar char="●"/>
            </a:pPr>
            <a:r>
              <a:rPr lang="en" sz="2600">
                <a:solidFill>
                  <a:schemeClr val="dk1"/>
                </a:solidFill>
                <a:latin typeface="Comic Sans MS"/>
                <a:ea typeface="Comic Sans MS"/>
                <a:cs typeface="Comic Sans MS"/>
                <a:sym typeface="Comic Sans MS"/>
              </a:rPr>
              <a:t>Students state that uniforms don’t allow them to express their individuality. </a:t>
            </a:r>
            <a:endParaRPr sz="26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a:solidFill>
                <a:schemeClr val="dk1"/>
              </a:solidFill>
              <a:latin typeface="Comic Sans MS"/>
              <a:ea typeface="Comic Sans MS"/>
              <a:cs typeface="Comic Sans MS"/>
              <a:sym typeface="Comic Sans MS"/>
            </a:endParaRPr>
          </a:p>
          <a:p>
            <a:pPr marL="457200" lvl="0" indent="-393700" algn="l" rtl="0">
              <a:spcBef>
                <a:spcPts val="0"/>
              </a:spcBef>
              <a:spcAft>
                <a:spcPts val="0"/>
              </a:spcAft>
              <a:buClr>
                <a:schemeClr val="dk1"/>
              </a:buClr>
              <a:buSzPts val="2600"/>
              <a:buFont typeface="Comic Sans MS"/>
              <a:buChar char="●"/>
            </a:pPr>
            <a:r>
              <a:rPr lang="en" sz="2600">
                <a:solidFill>
                  <a:schemeClr val="dk1"/>
                </a:solidFill>
                <a:latin typeface="Comic Sans MS"/>
                <a:ea typeface="Comic Sans MS"/>
                <a:cs typeface="Comic Sans MS"/>
                <a:sym typeface="Comic Sans MS"/>
              </a:rPr>
              <a:t>Student’s parents and families are not aware of the uniform policy and/or consequences for not adhering to said policy.</a:t>
            </a:r>
            <a:endParaRPr sz="26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a:solidFill>
                <a:schemeClr val="dk1"/>
              </a:solidFill>
              <a:latin typeface="Comic Sans MS"/>
              <a:ea typeface="Comic Sans MS"/>
              <a:cs typeface="Comic Sans MS"/>
              <a:sym typeface="Comic Sans MS"/>
            </a:endParaRPr>
          </a:p>
          <a:p>
            <a:pPr marL="457200" lvl="0" indent="-393700" algn="l" rtl="0">
              <a:spcBef>
                <a:spcPts val="0"/>
              </a:spcBef>
              <a:spcAft>
                <a:spcPts val="0"/>
              </a:spcAft>
              <a:buClr>
                <a:schemeClr val="dk1"/>
              </a:buClr>
              <a:buSzPts val="2600"/>
              <a:buFont typeface="Comic Sans MS"/>
              <a:buChar char="●"/>
            </a:pPr>
            <a:r>
              <a:rPr lang="en" sz="2600">
                <a:solidFill>
                  <a:schemeClr val="dk1"/>
                </a:solidFill>
                <a:latin typeface="Comic Sans MS"/>
                <a:ea typeface="Comic Sans MS"/>
                <a:cs typeface="Comic Sans MS"/>
                <a:sym typeface="Comic Sans MS"/>
              </a:rPr>
              <a:t>Student’s parents and families cannot afford the school uniform. </a:t>
            </a:r>
            <a:endParaRPr sz="26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2500">
              <a:solidFill>
                <a:schemeClr val="dk1"/>
              </a:solidFill>
              <a:latin typeface="Comic Sans MS"/>
              <a:ea typeface="Comic Sans MS"/>
              <a:cs typeface="Comic Sans MS"/>
              <a:sym typeface="Comic Sans M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7"/>
        <p:cNvGrpSpPr/>
        <p:nvPr/>
      </p:nvGrpSpPr>
      <p:grpSpPr>
        <a:xfrm>
          <a:off x="0" y="0"/>
          <a:ext cx="0" cy="0"/>
          <a:chOff x="0" y="0"/>
          <a:chExt cx="0" cy="0"/>
        </a:xfrm>
      </p:grpSpPr>
      <p:sp>
        <p:nvSpPr>
          <p:cNvPr id="28" name="Google Shape;28;p7"/>
          <p:cNvSpPr/>
          <p:nvPr/>
        </p:nvSpPr>
        <p:spPr>
          <a:xfrm>
            <a:off x="258350" y="241575"/>
            <a:ext cx="9566100" cy="32793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3400">
                <a:solidFill>
                  <a:schemeClr val="dk1"/>
                </a:solidFill>
                <a:latin typeface="Comic Sans MS"/>
                <a:ea typeface="Comic Sans MS"/>
                <a:cs typeface="Comic Sans MS"/>
                <a:sym typeface="Comic Sans MS"/>
              </a:rPr>
              <a:t>Step 4: Examine the existing policy. </a:t>
            </a:r>
            <a:endParaRPr sz="3000" b="1">
              <a:solidFill>
                <a:srgbClr val="CC0000"/>
              </a:solidFill>
              <a:latin typeface="Comic Sans MS"/>
              <a:ea typeface="Comic Sans MS"/>
              <a:cs typeface="Comic Sans MS"/>
              <a:sym typeface="Comic Sans MS"/>
            </a:endParaRPr>
          </a:p>
          <a:p>
            <a:pPr marL="0" lvl="0" indent="0" algn="l" rtl="0">
              <a:spcBef>
                <a:spcPts val="0"/>
              </a:spcBef>
              <a:spcAft>
                <a:spcPts val="0"/>
              </a:spcAft>
              <a:buNone/>
            </a:pPr>
            <a:endParaRPr sz="5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100">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r>
              <a:rPr lang="en" sz="1200">
                <a:solidFill>
                  <a:schemeClr val="dk1"/>
                </a:solidFill>
                <a:latin typeface="Comic Sans MS"/>
                <a:ea typeface="Comic Sans MS"/>
                <a:cs typeface="Comic Sans MS"/>
                <a:sym typeface="Comic Sans MS"/>
              </a:rPr>
              <a:t>Patria Mirabal Middle School 324 requests cooperation from families in following the school uniform policy at MS 324 so that our students and our school will look it’s very best. The purpose of the School Uniform Policy is to encourage our students </a:t>
            </a:r>
            <a:endParaRPr sz="1200">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r>
              <a:rPr lang="en" sz="1200">
                <a:solidFill>
                  <a:schemeClr val="dk1"/>
                </a:solidFill>
                <a:latin typeface="Comic Sans MS"/>
                <a:ea typeface="Comic Sans MS"/>
                <a:cs typeface="Comic Sans MS"/>
                <a:sym typeface="Comic Sans MS"/>
              </a:rPr>
              <a:t>to experience a sense of school identity and belonging, to encourage positive student behavior and peer interaction, to help families reduce school clothing costs, and to help students feel proud achieve academic excellence. </a:t>
            </a:r>
            <a:endParaRPr sz="1200">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endParaRPr sz="1000">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r>
              <a:rPr lang="en" sz="1200">
                <a:solidFill>
                  <a:schemeClr val="dk1"/>
                </a:solidFill>
                <a:latin typeface="Comic Sans MS"/>
                <a:ea typeface="Comic Sans MS"/>
                <a:cs typeface="Comic Sans MS"/>
                <a:sym typeface="Comic Sans MS"/>
              </a:rPr>
              <a:t>The current school uniform is as follows:</a:t>
            </a:r>
            <a:endParaRPr sz="1200">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 sz="1200">
                <a:solidFill>
                  <a:schemeClr val="dk1"/>
                </a:solidFill>
                <a:latin typeface="Comic Sans MS"/>
                <a:ea typeface="Comic Sans MS"/>
                <a:cs typeface="Comic Sans MS"/>
                <a:sym typeface="Comic Sans MS"/>
              </a:rPr>
              <a:t>Navy blue or white polo shirt w/school logo</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 sz="1200">
                <a:solidFill>
                  <a:schemeClr val="dk1"/>
                </a:solidFill>
                <a:latin typeface="Comic Sans MS"/>
                <a:ea typeface="Comic Sans MS"/>
                <a:cs typeface="Comic Sans MS"/>
                <a:sym typeface="Comic Sans MS"/>
              </a:rPr>
              <a:t>Navy blue sweatshirt w/school logo</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 sz="1200">
                <a:solidFill>
                  <a:schemeClr val="dk1"/>
                </a:solidFill>
                <a:latin typeface="Comic Sans MS"/>
                <a:ea typeface="Comic Sans MS"/>
                <a:cs typeface="Comic Sans MS"/>
                <a:sym typeface="Comic Sans MS"/>
              </a:rPr>
              <a:t>Navy blue slacks or navy blue sweatpants</a:t>
            </a:r>
            <a:endParaRPr sz="1200">
              <a:solidFill>
                <a:schemeClr val="dk1"/>
              </a:solidFill>
              <a:latin typeface="Comic Sans MS"/>
              <a:ea typeface="Comic Sans MS"/>
              <a:cs typeface="Comic Sans MS"/>
              <a:sym typeface="Comic Sans MS"/>
            </a:endParaRPr>
          </a:p>
          <a:p>
            <a:pPr marL="457200" lvl="0" indent="0" algn="l" rtl="0">
              <a:spcBef>
                <a:spcPts val="0"/>
              </a:spcBef>
              <a:spcAft>
                <a:spcPts val="0"/>
              </a:spcAft>
              <a:buClr>
                <a:schemeClr val="dk1"/>
              </a:buClr>
              <a:buSzPts val="1100"/>
              <a:buFont typeface="Arial"/>
              <a:buNone/>
            </a:pPr>
            <a:endParaRPr sz="1000">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endParaRPr sz="1200" b="1">
              <a:solidFill>
                <a:srgbClr val="CC0000"/>
              </a:solidFill>
              <a:latin typeface="Comic Sans MS"/>
              <a:ea typeface="Comic Sans MS"/>
              <a:cs typeface="Comic Sans MS"/>
              <a:sym typeface="Comic Sans MS"/>
            </a:endParaRPr>
          </a:p>
        </p:txBody>
      </p:sp>
      <p:sp>
        <p:nvSpPr>
          <p:cNvPr id="29" name="Google Shape;29;p7"/>
          <p:cNvSpPr/>
          <p:nvPr/>
        </p:nvSpPr>
        <p:spPr>
          <a:xfrm>
            <a:off x="258350" y="3786550"/>
            <a:ext cx="4665900" cy="36681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2000" b="1">
                <a:solidFill>
                  <a:srgbClr val="1F1FAA"/>
                </a:solidFill>
                <a:latin typeface="Comic Sans MS"/>
                <a:ea typeface="Comic Sans MS"/>
                <a:cs typeface="Comic Sans MS"/>
                <a:sym typeface="Comic Sans MS"/>
              </a:rPr>
              <a:t>PROS</a:t>
            </a:r>
            <a:endParaRPr sz="2000" b="1">
              <a:solidFill>
                <a:srgbClr val="1F1FAA"/>
              </a:solidFill>
              <a:latin typeface="Comic Sans MS"/>
              <a:ea typeface="Comic Sans MS"/>
              <a:cs typeface="Comic Sans MS"/>
              <a:sym typeface="Comic Sans MS"/>
            </a:endParaRPr>
          </a:p>
          <a:p>
            <a:pPr marL="0" lvl="0" indent="0" algn="ctr" rtl="0">
              <a:spcBef>
                <a:spcPts val="0"/>
              </a:spcBef>
              <a:spcAft>
                <a:spcPts val="0"/>
              </a:spcAft>
              <a:buNone/>
            </a:pPr>
            <a:endParaRPr sz="1000" b="1">
              <a:solidFill>
                <a:srgbClr val="1F1FAA"/>
              </a:solidFill>
              <a:latin typeface="Comic Sans MS"/>
              <a:ea typeface="Comic Sans MS"/>
              <a:cs typeface="Comic Sans MS"/>
              <a:sym typeface="Comic Sans MS"/>
            </a:endParaRPr>
          </a:p>
          <a:p>
            <a:pPr marL="457200" lvl="0" indent="-336550" algn="l" rtl="0">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Can build school spirit and increase sense of community.</a:t>
            </a:r>
            <a:endParaRPr sz="1700">
              <a:solidFill>
                <a:schemeClr val="dk1"/>
              </a:solidFill>
              <a:latin typeface="Comic Sans MS"/>
              <a:ea typeface="Comic Sans MS"/>
              <a:cs typeface="Comic Sans MS"/>
              <a:sym typeface="Comic Sans MS"/>
            </a:endParaRPr>
          </a:p>
          <a:p>
            <a:pPr marL="457200" lvl="0" indent="0" algn="l" rtl="0">
              <a:spcBef>
                <a:spcPts val="0"/>
              </a:spcBef>
              <a:spcAft>
                <a:spcPts val="0"/>
              </a:spcAft>
              <a:buNone/>
            </a:pPr>
            <a:endParaRPr sz="1000">
              <a:solidFill>
                <a:schemeClr val="dk1"/>
              </a:solidFill>
              <a:latin typeface="Comic Sans MS"/>
              <a:ea typeface="Comic Sans MS"/>
              <a:cs typeface="Comic Sans MS"/>
              <a:sym typeface="Comic Sans MS"/>
            </a:endParaRPr>
          </a:p>
          <a:p>
            <a:pPr marL="457200" lvl="0" indent="-336550" algn="l" rtl="0">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Can increase student focus.</a:t>
            </a:r>
            <a:endParaRPr sz="1700">
              <a:solidFill>
                <a:schemeClr val="dk1"/>
              </a:solidFill>
              <a:latin typeface="Comic Sans MS"/>
              <a:ea typeface="Comic Sans MS"/>
              <a:cs typeface="Comic Sans MS"/>
              <a:sym typeface="Comic Sans MS"/>
            </a:endParaRPr>
          </a:p>
          <a:p>
            <a:pPr marL="457200" lvl="0" indent="0" algn="l" rtl="0">
              <a:spcBef>
                <a:spcPts val="0"/>
              </a:spcBef>
              <a:spcAft>
                <a:spcPts val="0"/>
              </a:spcAft>
              <a:buNone/>
            </a:pPr>
            <a:endParaRPr sz="1000">
              <a:solidFill>
                <a:schemeClr val="dk1"/>
              </a:solidFill>
              <a:latin typeface="Comic Sans MS"/>
              <a:ea typeface="Comic Sans MS"/>
              <a:cs typeface="Comic Sans MS"/>
              <a:sym typeface="Comic Sans MS"/>
            </a:endParaRPr>
          </a:p>
          <a:p>
            <a:pPr marL="457200" lvl="0" indent="-336550" algn="l" rtl="0">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Can promote student safety by reducing peer pressure and bullying. </a:t>
            </a:r>
            <a:endParaRPr sz="17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1000">
              <a:solidFill>
                <a:schemeClr val="dk1"/>
              </a:solidFill>
              <a:latin typeface="Comic Sans MS"/>
              <a:ea typeface="Comic Sans MS"/>
              <a:cs typeface="Comic Sans MS"/>
              <a:sym typeface="Comic Sans MS"/>
            </a:endParaRPr>
          </a:p>
          <a:p>
            <a:pPr marL="457200" lvl="0" indent="-336550" algn="l" rtl="0">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Can improve school’s image. </a:t>
            </a:r>
            <a:endParaRPr sz="1700">
              <a:solidFill>
                <a:schemeClr val="dk1"/>
              </a:solidFill>
              <a:latin typeface="Comic Sans MS"/>
              <a:ea typeface="Comic Sans MS"/>
              <a:cs typeface="Comic Sans MS"/>
              <a:sym typeface="Comic Sans MS"/>
            </a:endParaRPr>
          </a:p>
          <a:p>
            <a:pPr marL="457200" lvl="0" indent="0" algn="l" rtl="0">
              <a:spcBef>
                <a:spcPts val="0"/>
              </a:spcBef>
              <a:spcAft>
                <a:spcPts val="0"/>
              </a:spcAft>
              <a:buNone/>
            </a:pPr>
            <a:endParaRPr sz="1000">
              <a:solidFill>
                <a:schemeClr val="dk1"/>
              </a:solidFill>
              <a:latin typeface="Comic Sans MS"/>
              <a:ea typeface="Comic Sans MS"/>
              <a:cs typeface="Comic Sans MS"/>
              <a:sym typeface="Comic Sans MS"/>
            </a:endParaRPr>
          </a:p>
          <a:p>
            <a:pPr marL="457200" lvl="0" indent="-336550" algn="l" rtl="0">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Can be affordable for families. </a:t>
            </a:r>
            <a:endParaRPr sz="1700">
              <a:solidFill>
                <a:schemeClr val="dk1"/>
              </a:solidFill>
              <a:latin typeface="Comic Sans MS"/>
              <a:ea typeface="Comic Sans MS"/>
              <a:cs typeface="Comic Sans MS"/>
              <a:sym typeface="Comic Sans MS"/>
            </a:endParaRPr>
          </a:p>
          <a:p>
            <a:pPr marL="457200" lvl="0" indent="0" algn="l" rtl="0">
              <a:spcBef>
                <a:spcPts val="0"/>
              </a:spcBef>
              <a:spcAft>
                <a:spcPts val="0"/>
              </a:spcAft>
              <a:buNone/>
            </a:pPr>
            <a:endParaRPr sz="1000">
              <a:solidFill>
                <a:schemeClr val="dk1"/>
              </a:solidFill>
              <a:latin typeface="Comic Sans MS"/>
              <a:ea typeface="Comic Sans MS"/>
              <a:cs typeface="Comic Sans MS"/>
              <a:sym typeface="Comic Sans MS"/>
            </a:endParaRPr>
          </a:p>
          <a:p>
            <a:pPr marL="457200" lvl="0" indent="0" algn="l" rtl="0">
              <a:spcBef>
                <a:spcPts val="0"/>
              </a:spcBef>
              <a:spcAft>
                <a:spcPts val="0"/>
              </a:spcAft>
              <a:buNone/>
            </a:pPr>
            <a:endParaRPr sz="1600">
              <a:solidFill>
                <a:schemeClr val="dk1"/>
              </a:solidFill>
              <a:latin typeface="Comic Sans MS"/>
              <a:ea typeface="Comic Sans MS"/>
              <a:cs typeface="Comic Sans MS"/>
              <a:sym typeface="Comic Sans MS"/>
            </a:endParaRPr>
          </a:p>
          <a:p>
            <a:pPr marL="457200" lvl="0" indent="0" algn="l" rtl="0">
              <a:spcBef>
                <a:spcPts val="0"/>
              </a:spcBef>
              <a:spcAft>
                <a:spcPts val="0"/>
              </a:spcAft>
              <a:buNone/>
            </a:pPr>
            <a:endParaRPr sz="20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1800">
              <a:solidFill>
                <a:schemeClr val="dk1"/>
              </a:solidFill>
              <a:latin typeface="Comic Sans MS"/>
              <a:ea typeface="Comic Sans MS"/>
              <a:cs typeface="Comic Sans MS"/>
              <a:sym typeface="Comic Sans MS"/>
            </a:endParaRPr>
          </a:p>
        </p:txBody>
      </p:sp>
      <p:sp>
        <p:nvSpPr>
          <p:cNvPr id="30" name="Google Shape;30;p7"/>
          <p:cNvSpPr/>
          <p:nvPr/>
        </p:nvSpPr>
        <p:spPr>
          <a:xfrm>
            <a:off x="5226024" y="3786550"/>
            <a:ext cx="4598400" cy="36681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2000" b="1">
                <a:solidFill>
                  <a:srgbClr val="1F1FAA"/>
                </a:solidFill>
                <a:latin typeface="Comic Sans MS"/>
                <a:ea typeface="Comic Sans MS"/>
                <a:cs typeface="Comic Sans MS"/>
                <a:sym typeface="Comic Sans MS"/>
              </a:rPr>
              <a:t>CONS</a:t>
            </a:r>
            <a:endParaRPr sz="2000" b="1">
              <a:solidFill>
                <a:srgbClr val="1F1FAA"/>
              </a:solidFill>
              <a:latin typeface="Comic Sans MS"/>
              <a:ea typeface="Comic Sans MS"/>
              <a:cs typeface="Comic Sans MS"/>
              <a:sym typeface="Comic Sans MS"/>
            </a:endParaRPr>
          </a:p>
          <a:p>
            <a:pPr marL="0" lvl="0" indent="0" algn="ctr" rtl="0">
              <a:spcBef>
                <a:spcPts val="0"/>
              </a:spcBef>
              <a:spcAft>
                <a:spcPts val="0"/>
              </a:spcAft>
              <a:buNone/>
            </a:pPr>
            <a:endParaRPr sz="1500" b="1">
              <a:solidFill>
                <a:srgbClr val="1F1FAA"/>
              </a:solidFill>
              <a:latin typeface="Comic Sans MS"/>
              <a:ea typeface="Comic Sans MS"/>
              <a:cs typeface="Comic Sans MS"/>
              <a:sym typeface="Comic Sans MS"/>
            </a:endParaRPr>
          </a:p>
          <a:p>
            <a:pPr marL="457200" lvl="0" indent="0" algn="l" rtl="0">
              <a:spcBef>
                <a:spcPts val="0"/>
              </a:spcBef>
              <a:spcAft>
                <a:spcPts val="0"/>
              </a:spcAft>
              <a:buNone/>
            </a:pPr>
            <a:endParaRPr sz="600">
              <a:latin typeface="Comic Sans MS"/>
              <a:ea typeface="Comic Sans MS"/>
              <a:cs typeface="Comic Sans MS"/>
              <a:sym typeface="Comic Sans MS"/>
            </a:endParaRPr>
          </a:p>
          <a:p>
            <a:pPr marL="457200" lvl="0" indent="-336550" algn="l" rtl="0">
              <a:lnSpc>
                <a:spcPct val="100000"/>
              </a:lnSpc>
              <a:spcBef>
                <a:spcPts val="0"/>
              </a:spcBef>
              <a:spcAft>
                <a:spcPts val="0"/>
              </a:spcAft>
              <a:buSzPts val="1700"/>
              <a:buFont typeface="Comic Sans MS"/>
              <a:buChar char="●"/>
            </a:pPr>
            <a:r>
              <a:rPr lang="en" sz="1700">
                <a:latin typeface="Comic Sans MS"/>
                <a:ea typeface="Comic Sans MS"/>
                <a:cs typeface="Comic Sans MS"/>
                <a:sym typeface="Comic Sans MS"/>
              </a:rPr>
              <a:t>Can limit student self expression. </a:t>
            </a:r>
            <a:endParaRPr sz="1700">
              <a:latin typeface="Comic Sans MS"/>
              <a:ea typeface="Comic Sans MS"/>
              <a:cs typeface="Comic Sans MS"/>
              <a:sym typeface="Comic Sans MS"/>
            </a:endParaRPr>
          </a:p>
          <a:p>
            <a:pPr marL="457200" lvl="0" indent="0" algn="l" rtl="0">
              <a:lnSpc>
                <a:spcPct val="100000"/>
              </a:lnSpc>
              <a:spcBef>
                <a:spcPts val="0"/>
              </a:spcBef>
              <a:spcAft>
                <a:spcPts val="0"/>
              </a:spcAft>
              <a:buNone/>
            </a:pPr>
            <a:endParaRPr sz="1000">
              <a:latin typeface="Comic Sans MS"/>
              <a:ea typeface="Comic Sans MS"/>
              <a:cs typeface="Comic Sans MS"/>
              <a:sym typeface="Comic Sans MS"/>
            </a:endParaRPr>
          </a:p>
          <a:p>
            <a:pPr marL="457200" lvl="0" indent="-336550" algn="l" rtl="0">
              <a:lnSpc>
                <a:spcPct val="100000"/>
              </a:lnSpc>
              <a:spcBef>
                <a:spcPts val="0"/>
              </a:spcBef>
              <a:spcAft>
                <a:spcPts val="0"/>
              </a:spcAft>
              <a:buSzPts val="1700"/>
              <a:buFont typeface="Comic Sans MS"/>
              <a:buChar char="●"/>
            </a:pPr>
            <a:r>
              <a:rPr lang="en" sz="1700">
                <a:latin typeface="Comic Sans MS"/>
                <a:ea typeface="Comic Sans MS"/>
                <a:cs typeface="Comic Sans MS"/>
                <a:sym typeface="Comic Sans MS"/>
              </a:rPr>
              <a:t>Can be expensive for some families. </a:t>
            </a:r>
            <a:endParaRPr sz="1700">
              <a:latin typeface="Comic Sans MS"/>
              <a:ea typeface="Comic Sans MS"/>
              <a:cs typeface="Comic Sans MS"/>
              <a:sym typeface="Comic Sans MS"/>
            </a:endParaRPr>
          </a:p>
          <a:p>
            <a:pPr marL="457200" lvl="0" indent="0" algn="l" rtl="0">
              <a:lnSpc>
                <a:spcPct val="100000"/>
              </a:lnSpc>
              <a:spcBef>
                <a:spcPts val="0"/>
              </a:spcBef>
              <a:spcAft>
                <a:spcPts val="0"/>
              </a:spcAft>
              <a:buNone/>
            </a:pPr>
            <a:endParaRPr sz="1000">
              <a:latin typeface="Comic Sans MS"/>
              <a:ea typeface="Comic Sans MS"/>
              <a:cs typeface="Comic Sans MS"/>
              <a:sym typeface="Comic Sans MS"/>
            </a:endParaRPr>
          </a:p>
          <a:p>
            <a:pPr marL="457200" lvl="0" indent="-336550" algn="l" rtl="0">
              <a:lnSpc>
                <a:spcPct val="100000"/>
              </a:lnSpc>
              <a:spcBef>
                <a:spcPts val="0"/>
              </a:spcBef>
              <a:spcAft>
                <a:spcPts val="0"/>
              </a:spcAft>
              <a:buSzPts val="1700"/>
              <a:buFont typeface="Comic Sans MS"/>
              <a:buChar char="●"/>
            </a:pPr>
            <a:r>
              <a:rPr lang="en" sz="1700">
                <a:latin typeface="Comic Sans MS"/>
                <a:ea typeface="Comic Sans MS"/>
                <a:cs typeface="Comic Sans MS"/>
                <a:sym typeface="Comic Sans MS"/>
              </a:rPr>
              <a:t>Can lead to policing of students.</a:t>
            </a:r>
            <a:endParaRPr sz="1700">
              <a:latin typeface="Comic Sans MS"/>
              <a:ea typeface="Comic Sans MS"/>
              <a:cs typeface="Comic Sans MS"/>
              <a:sym typeface="Comic Sans MS"/>
            </a:endParaRPr>
          </a:p>
          <a:p>
            <a:pPr marL="457200" lvl="0" indent="0" algn="l" rtl="0">
              <a:lnSpc>
                <a:spcPct val="100000"/>
              </a:lnSpc>
              <a:spcBef>
                <a:spcPts val="0"/>
              </a:spcBef>
              <a:spcAft>
                <a:spcPts val="0"/>
              </a:spcAft>
              <a:buNone/>
            </a:pPr>
            <a:endParaRPr sz="1000">
              <a:latin typeface="Comic Sans MS"/>
              <a:ea typeface="Comic Sans MS"/>
              <a:cs typeface="Comic Sans MS"/>
              <a:sym typeface="Comic Sans MS"/>
            </a:endParaRPr>
          </a:p>
          <a:p>
            <a:pPr marL="457200" lvl="0" indent="-336550" algn="l" rtl="0">
              <a:lnSpc>
                <a:spcPct val="100000"/>
              </a:lnSpc>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Can be expensive for some families.</a:t>
            </a:r>
            <a:endParaRPr sz="1700">
              <a:solidFill>
                <a:schemeClr val="dk1"/>
              </a:solidFill>
              <a:latin typeface="Comic Sans MS"/>
              <a:ea typeface="Comic Sans MS"/>
              <a:cs typeface="Comic Sans MS"/>
              <a:sym typeface="Comic Sans MS"/>
            </a:endParaRPr>
          </a:p>
          <a:p>
            <a:pPr marL="457200" lvl="0" indent="0" algn="l" rtl="0">
              <a:lnSpc>
                <a:spcPct val="100000"/>
              </a:lnSpc>
              <a:spcBef>
                <a:spcPts val="0"/>
              </a:spcBef>
              <a:spcAft>
                <a:spcPts val="0"/>
              </a:spcAft>
              <a:buNone/>
            </a:pPr>
            <a:endParaRPr sz="1000">
              <a:solidFill>
                <a:schemeClr val="dk1"/>
              </a:solidFill>
              <a:latin typeface="Comic Sans MS"/>
              <a:ea typeface="Comic Sans MS"/>
              <a:cs typeface="Comic Sans MS"/>
              <a:sym typeface="Comic Sans MS"/>
            </a:endParaRPr>
          </a:p>
          <a:p>
            <a:pPr marL="457200" lvl="0" indent="-336550" algn="l" rtl="0">
              <a:lnSpc>
                <a:spcPct val="100000"/>
              </a:lnSpc>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Can perpetuate gender norms. </a:t>
            </a:r>
            <a:endParaRPr sz="1700">
              <a:solidFill>
                <a:schemeClr val="dk1"/>
              </a:solidFill>
              <a:latin typeface="Comic Sans MS"/>
              <a:ea typeface="Comic Sans MS"/>
              <a:cs typeface="Comic Sans MS"/>
              <a:sym typeface="Comic Sans MS"/>
            </a:endParaRPr>
          </a:p>
        </p:txBody>
      </p:sp>
      <p:sp>
        <p:nvSpPr>
          <p:cNvPr id="31" name="Google Shape;31;p7"/>
          <p:cNvSpPr txBox="1"/>
          <p:nvPr/>
        </p:nvSpPr>
        <p:spPr>
          <a:xfrm>
            <a:off x="5388025" y="1854900"/>
            <a:ext cx="4274400" cy="1502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200" b="1">
                <a:solidFill>
                  <a:srgbClr val="CC0000"/>
                </a:solidFill>
                <a:latin typeface="Comic Sans MS"/>
                <a:ea typeface="Comic Sans MS"/>
                <a:cs typeface="Comic Sans MS"/>
                <a:sym typeface="Comic Sans MS"/>
              </a:rPr>
              <a:t>Any student who is found to be out of compliance with the dress code will:</a:t>
            </a:r>
            <a:endParaRPr sz="1200" b="1">
              <a:solidFill>
                <a:srgbClr val="CC0000"/>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AutoNum type="arabicPeriod"/>
            </a:pPr>
            <a:r>
              <a:rPr lang="en" sz="1200">
                <a:solidFill>
                  <a:schemeClr val="dk1"/>
                </a:solidFill>
                <a:latin typeface="Comic Sans MS"/>
                <a:ea typeface="Comic Sans MS"/>
                <a:cs typeface="Comic Sans MS"/>
                <a:sym typeface="Comic Sans MS"/>
              </a:rPr>
              <a:t>Be verbally warned.</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AutoNum type="arabicPeriod"/>
            </a:pPr>
            <a:r>
              <a:rPr lang="en" sz="1200">
                <a:solidFill>
                  <a:schemeClr val="dk1"/>
                </a:solidFill>
                <a:latin typeface="Comic Sans MS"/>
                <a:ea typeface="Comic Sans MS"/>
                <a:cs typeface="Comic Sans MS"/>
                <a:sym typeface="Comic Sans MS"/>
              </a:rPr>
              <a:t>Receive a give back. (give-backs)</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AutoNum type="arabicPeriod"/>
            </a:pPr>
            <a:r>
              <a:rPr lang="en" sz="1200">
                <a:solidFill>
                  <a:schemeClr val="dk1"/>
                </a:solidFill>
                <a:latin typeface="Comic Sans MS"/>
                <a:ea typeface="Comic Sans MS"/>
                <a:cs typeface="Comic Sans MS"/>
                <a:sym typeface="Comic Sans MS"/>
              </a:rPr>
              <a:t>Have students in for a meeting.</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AutoNum type="arabicPeriod"/>
            </a:pPr>
            <a:r>
              <a:rPr lang="en" sz="1200">
                <a:solidFill>
                  <a:schemeClr val="dk1"/>
                </a:solidFill>
                <a:latin typeface="Comic Sans MS"/>
                <a:ea typeface="Comic Sans MS"/>
                <a:cs typeface="Comic Sans MS"/>
                <a:sym typeface="Comic Sans MS"/>
              </a:rPr>
              <a:t>Have parent contacted. </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AutoNum type="arabicPeriod"/>
            </a:pPr>
            <a:r>
              <a:rPr lang="en" sz="1200">
                <a:solidFill>
                  <a:schemeClr val="dk1"/>
                </a:solidFill>
                <a:latin typeface="Comic Sans MS"/>
                <a:ea typeface="Comic Sans MS"/>
                <a:cs typeface="Comic Sans MS"/>
                <a:sym typeface="Comic Sans MS"/>
              </a:rPr>
              <a:t>Have students and families in for a meeting. </a:t>
            </a:r>
            <a:endParaRPr sz="1200">
              <a:solidFill>
                <a:schemeClr val="dk1"/>
              </a:solidFill>
              <a:latin typeface="Comic Sans MS"/>
              <a:ea typeface="Comic Sans MS"/>
              <a:cs typeface="Comic Sans MS"/>
              <a:sym typeface="Comic Sans MS"/>
            </a:endParaRPr>
          </a:p>
          <a:p>
            <a:pPr marL="457200" lvl="0" indent="0" algn="l" rtl="0">
              <a:spcBef>
                <a:spcPts val="0"/>
              </a:spcBef>
              <a:spcAft>
                <a:spcPts val="0"/>
              </a:spcAft>
              <a:buClr>
                <a:schemeClr val="dk1"/>
              </a:buClr>
              <a:buSzPts val="1100"/>
              <a:buFont typeface="Arial"/>
              <a:buNone/>
            </a:pPr>
            <a:endParaRPr sz="10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3">
  <p:cSld name="ONE_COLUMN_TEXT_3">
    <p:spTree>
      <p:nvGrpSpPr>
        <p:cNvPr id="1" name="Shape 32"/>
        <p:cNvGrpSpPr/>
        <p:nvPr/>
      </p:nvGrpSpPr>
      <p:grpSpPr>
        <a:xfrm>
          <a:off x="0" y="0"/>
          <a:ext cx="0" cy="0"/>
          <a:chOff x="0" y="0"/>
          <a:chExt cx="0" cy="0"/>
        </a:xfrm>
      </p:grpSpPr>
      <p:sp>
        <p:nvSpPr>
          <p:cNvPr id="33" name="Google Shape;33;p8"/>
          <p:cNvSpPr/>
          <p:nvPr/>
        </p:nvSpPr>
        <p:spPr>
          <a:xfrm>
            <a:off x="258350" y="241575"/>
            <a:ext cx="9566100" cy="32793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3600">
                <a:solidFill>
                  <a:schemeClr val="dk1"/>
                </a:solidFill>
                <a:latin typeface="Comic Sans MS"/>
                <a:ea typeface="Comic Sans MS"/>
                <a:cs typeface="Comic Sans MS"/>
                <a:sym typeface="Comic Sans MS"/>
              </a:rPr>
              <a:t>Step 4: Examine the existing policy. </a:t>
            </a:r>
            <a:endParaRPr sz="3600">
              <a:solidFill>
                <a:schemeClr val="dk1"/>
              </a:solidFill>
              <a:latin typeface="Comic Sans MS"/>
              <a:ea typeface="Comic Sans MS"/>
              <a:cs typeface="Comic Sans MS"/>
              <a:sym typeface="Comic Sans MS"/>
            </a:endParaRPr>
          </a:p>
          <a:p>
            <a:pPr marL="0" lvl="0" indent="0" algn="l" rtl="0">
              <a:lnSpc>
                <a:spcPct val="100000"/>
              </a:lnSpc>
              <a:spcBef>
                <a:spcPts val="0"/>
              </a:spcBef>
              <a:spcAft>
                <a:spcPts val="0"/>
              </a:spcAft>
              <a:buNone/>
            </a:pPr>
            <a:r>
              <a:rPr lang="en" sz="3100" b="1">
                <a:solidFill>
                  <a:srgbClr val="CC0000"/>
                </a:solidFill>
                <a:latin typeface="Comic Sans MS"/>
                <a:ea typeface="Comic Sans MS"/>
                <a:cs typeface="Comic Sans MS"/>
                <a:sym typeface="Comic Sans MS"/>
              </a:rPr>
              <a:t>Evaluate</a:t>
            </a:r>
            <a:r>
              <a:rPr lang="en" sz="3200" b="1">
                <a:solidFill>
                  <a:srgbClr val="CC0000"/>
                </a:solidFill>
                <a:latin typeface="Comic Sans MS"/>
                <a:ea typeface="Comic Sans MS"/>
                <a:cs typeface="Comic Sans MS"/>
                <a:sym typeface="Comic Sans MS"/>
              </a:rPr>
              <a:t>:</a:t>
            </a:r>
            <a:r>
              <a:rPr lang="en" sz="2000">
                <a:solidFill>
                  <a:schemeClr val="dk1"/>
                </a:solidFill>
                <a:latin typeface="Comic Sans MS"/>
                <a:ea typeface="Comic Sans MS"/>
                <a:cs typeface="Comic Sans MS"/>
                <a:sym typeface="Comic Sans MS"/>
              </a:rPr>
              <a:t>Advantages and disadvantages of the current policy indicate that changes may be beneficial in getting students to comply with the uniform protocol. Students state they don’t like to wear it because it isn’t attractive and they want to express their individuality. Student’s parents and families are not aware of the uniform policy and the consequences for not adhering to said policy and/or student’s parents and families may not be able to afford the school uniform. </a:t>
            </a:r>
            <a:endParaRPr sz="2000">
              <a:solidFill>
                <a:schemeClr val="dk1"/>
              </a:solidFill>
              <a:latin typeface="Comic Sans MS"/>
              <a:ea typeface="Comic Sans MS"/>
              <a:cs typeface="Comic Sans MS"/>
              <a:sym typeface="Comic Sans MS"/>
            </a:endParaRPr>
          </a:p>
        </p:txBody>
      </p:sp>
      <p:sp>
        <p:nvSpPr>
          <p:cNvPr id="34" name="Google Shape;34;p8"/>
          <p:cNvSpPr/>
          <p:nvPr/>
        </p:nvSpPr>
        <p:spPr>
          <a:xfrm>
            <a:off x="258350" y="3786550"/>
            <a:ext cx="4665900" cy="36681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2000" b="1">
                <a:solidFill>
                  <a:srgbClr val="1F1FAA"/>
                </a:solidFill>
                <a:latin typeface="Comic Sans MS"/>
                <a:ea typeface="Comic Sans MS"/>
                <a:cs typeface="Comic Sans MS"/>
                <a:sym typeface="Comic Sans MS"/>
              </a:rPr>
              <a:t>PROS</a:t>
            </a:r>
            <a:endParaRPr sz="2000" b="1">
              <a:solidFill>
                <a:srgbClr val="1F1FAA"/>
              </a:solidFill>
              <a:latin typeface="Comic Sans MS"/>
              <a:ea typeface="Comic Sans MS"/>
              <a:cs typeface="Comic Sans MS"/>
              <a:sym typeface="Comic Sans MS"/>
            </a:endParaRPr>
          </a:p>
          <a:p>
            <a:pPr marL="0" lvl="0" indent="0" algn="ctr" rtl="0">
              <a:spcBef>
                <a:spcPts val="0"/>
              </a:spcBef>
              <a:spcAft>
                <a:spcPts val="0"/>
              </a:spcAft>
              <a:buNone/>
            </a:pPr>
            <a:endParaRPr sz="1000" b="1">
              <a:solidFill>
                <a:srgbClr val="1F1FAA"/>
              </a:solidFill>
              <a:latin typeface="Comic Sans MS"/>
              <a:ea typeface="Comic Sans MS"/>
              <a:cs typeface="Comic Sans MS"/>
              <a:sym typeface="Comic Sans MS"/>
            </a:endParaRPr>
          </a:p>
          <a:p>
            <a:pPr marL="457200" lvl="0" indent="-336550" algn="l" rtl="0">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Can build school spirit and increase sense of community.</a:t>
            </a:r>
            <a:endParaRPr sz="1700">
              <a:solidFill>
                <a:schemeClr val="dk1"/>
              </a:solidFill>
              <a:latin typeface="Comic Sans MS"/>
              <a:ea typeface="Comic Sans MS"/>
              <a:cs typeface="Comic Sans MS"/>
              <a:sym typeface="Comic Sans MS"/>
            </a:endParaRPr>
          </a:p>
          <a:p>
            <a:pPr marL="457200" lvl="0" indent="0" algn="l" rtl="0">
              <a:spcBef>
                <a:spcPts val="0"/>
              </a:spcBef>
              <a:spcAft>
                <a:spcPts val="0"/>
              </a:spcAft>
              <a:buNone/>
            </a:pPr>
            <a:endParaRPr sz="1000">
              <a:solidFill>
                <a:schemeClr val="dk1"/>
              </a:solidFill>
              <a:latin typeface="Comic Sans MS"/>
              <a:ea typeface="Comic Sans MS"/>
              <a:cs typeface="Comic Sans MS"/>
              <a:sym typeface="Comic Sans MS"/>
            </a:endParaRPr>
          </a:p>
          <a:p>
            <a:pPr marL="457200" lvl="0" indent="-336550" algn="l" rtl="0">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Can increase student focus.</a:t>
            </a:r>
            <a:endParaRPr sz="1700">
              <a:solidFill>
                <a:schemeClr val="dk1"/>
              </a:solidFill>
              <a:latin typeface="Comic Sans MS"/>
              <a:ea typeface="Comic Sans MS"/>
              <a:cs typeface="Comic Sans MS"/>
              <a:sym typeface="Comic Sans MS"/>
            </a:endParaRPr>
          </a:p>
          <a:p>
            <a:pPr marL="457200" lvl="0" indent="0" algn="l" rtl="0">
              <a:spcBef>
                <a:spcPts val="0"/>
              </a:spcBef>
              <a:spcAft>
                <a:spcPts val="0"/>
              </a:spcAft>
              <a:buNone/>
            </a:pPr>
            <a:endParaRPr sz="1000">
              <a:solidFill>
                <a:schemeClr val="dk1"/>
              </a:solidFill>
              <a:latin typeface="Comic Sans MS"/>
              <a:ea typeface="Comic Sans MS"/>
              <a:cs typeface="Comic Sans MS"/>
              <a:sym typeface="Comic Sans MS"/>
            </a:endParaRPr>
          </a:p>
          <a:p>
            <a:pPr marL="457200" lvl="0" indent="-336550" algn="l" rtl="0">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Can promote student safety by reducing peer pressure and bullying. </a:t>
            </a:r>
            <a:endParaRPr sz="17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1000">
              <a:solidFill>
                <a:schemeClr val="dk1"/>
              </a:solidFill>
              <a:latin typeface="Comic Sans MS"/>
              <a:ea typeface="Comic Sans MS"/>
              <a:cs typeface="Comic Sans MS"/>
              <a:sym typeface="Comic Sans MS"/>
            </a:endParaRPr>
          </a:p>
          <a:p>
            <a:pPr marL="457200" lvl="0" indent="-336550" algn="l" rtl="0">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Can improve school’s image. </a:t>
            </a:r>
            <a:endParaRPr sz="1700">
              <a:solidFill>
                <a:schemeClr val="dk1"/>
              </a:solidFill>
              <a:latin typeface="Comic Sans MS"/>
              <a:ea typeface="Comic Sans MS"/>
              <a:cs typeface="Comic Sans MS"/>
              <a:sym typeface="Comic Sans MS"/>
            </a:endParaRPr>
          </a:p>
          <a:p>
            <a:pPr marL="457200" lvl="0" indent="0" algn="l" rtl="0">
              <a:spcBef>
                <a:spcPts val="0"/>
              </a:spcBef>
              <a:spcAft>
                <a:spcPts val="0"/>
              </a:spcAft>
              <a:buNone/>
            </a:pPr>
            <a:endParaRPr sz="1000">
              <a:solidFill>
                <a:schemeClr val="dk1"/>
              </a:solidFill>
              <a:latin typeface="Comic Sans MS"/>
              <a:ea typeface="Comic Sans MS"/>
              <a:cs typeface="Comic Sans MS"/>
              <a:sym typeface="Comic Sans MS"/>
            </a:endParaRPr>
          </a:p>
          <a:p>
            <a:pPr marL="457200" lvl="0" indent="-336550" algn="l" rtl="0">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Can be affordable for families. </a:t>
            </a:r>
            <a:endParaRPr sz="1700">
              <a:solidFill>
                <a:schemeClr val="dk1"/>
              </a:solidFill>
              <a:latin typeface="Comic Sans MS"/>
              <a:ea typeface="Comic Sans MS"/>
              <a:cs typeface="Comic Sans MS"/>
              <a:sym typeface="Comic Sans MS"/>
            </a:endParaRPr>
          </a:p>
          <a:p>
            <a:pPr marL="457200" lvl="0" indent="0" algn="l" rtl="0">
              <a:spcBef>
                <a:spcPts val="0"/>
              </a:spcBef>
              <a:spcAft>
                <a:spcPts val="0"/>
              </a:spcAft>
              <a:buNone/>
            </a:pPr>
            <a:endParaRPr sz="1000">
              <a:solidFill>
                <a:schemeClr val="dk1"/>
              </a:solidFill>
              <a:latin typeface="Comic Sans MS"/>
              <a:ea typeface="Comic Sans MS"/>
              <a:cs typeface="Comic Sans MS"/>
              <a:sym typeface="Comic Sans MS"/>
            </a:endParaRPr>
          </a:p>
          <a:p>
            <a:pPr marL="457200" lvl="0" indent="0" algn="l" rtl="0">
              <a:spcBef>
                <a:spcPts val="0"/>
              </a:spcBef>
              <a:spcAft>
                <a:spcPts val="0"/>
              </a:spcAft>
              <a:buNone/>
            </a:pPr>
            <a:endParaRPr sz="1600">
              <a:solidFill>
                <a:schemeClr val="dk1"/>
              </a:solidFill>
              <a:latin typeface="Comic Sans MS"/>
              <a:ea typeface="Comic Sans MS"/>
              <a:cs typeface="Comic Sans MS"/>
              <a:sym typeface="Comic Sans MS"/>
            </a:endParaRPr>
          </a:p>
          <a:p>
            <a:pPr marL="457200" lvl="0" indent="0" algn="l" rtl="0">
              <a:spcBef>
                <a:spcPts val="0"/>
              </a:spcBef>
              <a:spcAft>
                <a:spcPts val="0"/>
              </a:spcAft>
              <a:buNone/>
            </a:pPr>
            <a:endParaRPr sz="20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1800">
              <a:solidFill>
                <a:schemeClr val="dk1"/>
              </a:solidFill>
              <a:latin typeface="Comic Sans MS"/>
              <a:ea typeface="Comic Sans MS"/>
              <a:cs typeface="Comic Sans MS"/>
              <a:sym typeface="Comic Sans MS"/>
            </a:endParaRPr>
          </a:p>
        </p:txBody>
      </p:sp>
      <p:sp>
        <p:nvSpPr>
          <p:cNvPr id="35" name="Google Shape;35;p8"/>
          <p:cNvSpPr/>
          <p:nvPr/>
        </p:nvSpPr>
        <p:spPr>
          <a:xfrm>
            <a:off x="5226024" y="3786550"/>
            <a:ext cx="4598400" cy="36681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2000" b="1">
                <a:solidFill>
                  <a:srgbClr val="1F1FAA"/>
                </a:solidFill>
                <a:latin typeface="Comic Sans MS"/>
                <a:ea typeface="Comic Sans MS"/>
                <a:cs typeface="Comic Sans MS"/>
                <a:sym typeface="Comic Sans MS"/>
              </a:rPr>
              <a:t>CONS</a:t>
            </a:r>
            <a:endParaRPr sz="2000" b="1">
              <a:solidFill>
                <a:srgbClr val="1F1FAA"/>
              </a:solidFill>
              <a:latin typeface="Comic Sans MS"/>
              <a:ea typeface="Comic Sans MS"/>
              <a:cs typeface="Comic Sans MS"/>
              <a:sym typeface="Comic Sans MS"/>
            </a:endParaRPr>
          </a:p>
          <a:p>
            <a:pPr marL="0" lvl="0" indent="0" algn="ctr" rtl="0">
              <a:spcBef>
                <a:spcPts val="0"/>
              </a:spcBef>
              <a:spcAft>
                <a:spcPts val="0"/>
              </a:spcAft>
              <a:buNone/>
            </a:pPr>
            <a:endParaRPr sz="1500" b="1">
              <a:solidFill>
                <a:srgbClr val="1F1FAA"/>
              </a:solidFill>
              <a:latin typeface="Comic Sans MS"/>
              <a:ea typeface="Comic Sans MS"/>
              <a:cs typeface="Comic Sans MS"/>
              <a:sym typeface="Comic Sans MS"/>
            </a:endParaRPr>
          </a:p>
          <a:p>
            <a:pPr marL="457200" lvl="0" indent="0" algn="l" rtl="0">
              <a:spcBef>
                <a:spcPts val="0"/>
              </a:spcBef>
              <a:spcAft>
                <a:spcPts val="0"/>
              </a:spcAft>
              <a:buNone/>
            </a:pPr>
            <a:endParaRPr sz="600">
              <a:latin typeface="Comic Sans MS"/>
              <a:ea typeface="Comic Sans MS"/>
              <a:cs typeface="Comic Sans MS"/>
              <a:sym typeface="Comic Sans MS"/>
            </a:endParaRPr>
          </a:p>
          <a:p>
            <a:pPr marL="457200" lvl="0" indent="-336550" algn="l" rtl="0">
              <a:lnSpc>
                <a:spcPct val="100000"/>
              </a:lnSpc>
              <a:spcBef>
                <a:spcPts val="0"/>
              </a:spcBef>
              <a:spcAft>
                <a:spcPts val="0"/>
              </a:spcAft>
              <a:buSzPts val="1700"/>
              <a:buFont typeface="Comic Sans MS"/>
              <a:buChar char="●"/>
            </a:pPr>
            <a:r>
              <a:rPr lang="en" sz="1700">
                <a:latin typeface="Comic Sans MS"/>
                <a:ea typeface="Comic Sans MS"/>
                <a:cs typeface="Comic Sans MS"/>
                <a:sym typeface="Comic Sans MS"/>
              </a:rPr>
              <a:t>Can limit student self expression. </a:t>
            </a:r>
            <a:endParaRPr sz="1700">
              <a:latin typeface="Comic Sans MS"/>
              <a:ea typeface="Comic Sans MS"/>
              <a:cs typeface="Comic Sans MS"/>
              <a:sym typeface="Comic Sans MS"/>
            </a:endParaRPr>
          </a:p>
          <a:p>
            <a:pPr marL="457200" lvl="0" indent="0" algn="l" rtl="0">
              <a:lnSpc>
                <a:spcPct val="100000"/>
              </a:lnSpc>
              <a:spcBef>
                <a:spcPts val="0"/>
              </a:spcBef>
              <a:spcAft>
                <a:spcPts val="0"/>
              </a:spcAft>
              <a:buNone/>
            </a:pPr>
            <a:endParaRPr sz="1000">
              <a:latin typeface="Comic Sans MS"/>
              <a:ea typeface="Comic Sans MS"/>
              <a:cs typeface="Comic Sans MS"/>
              <a:sym typeface="Comic Sans MS"/>
            </a:endParaRPr>
          </a:p>
          <a:p>
            <a:pPr marL="457200" lvl="0" indent="-336550" algn="l" rtl="0">
              <a:lnSpc>
                <a:spcPct val="100000"/>
              </a:lnSpc>
              <a:spcBef>
                <a:spcPts val="0"/>
              </a:spcBef>
              <a:spcAft>
                <a:spcPts val="0"/>
              </a:spcAft>
              <a:buSzPts val="1700"/>
              <a:buFont typeface="Comic Sans MS"/>
              <a:buChar char="●"/>
            </a:pPr>
            <a:r>
              <a:rPr lang="en" sz="1700">
                <a:latin typeface="Comic Sans MS"/>
                <a:ea typeface="Comic Sans MS"/>
                <a:cs typeface="Comic Sans MS"/>
                <a:sym typeface="Comic Sans MS"/>
              </a:rPr>
              <a:t>Can be expensive for some families. </a:t>
            </a:r>
            <a:endParaRPr sz="1700">
              <a:latin typeface="Comic Sans MS"/>
              <a:ea typeface="Comic Sans MS"/>
              <a:cs typeface="Comic Sans MS"/>
              <a:sym typeface="Comic Sans MS"/>
            </a:endParaRPr>
          </a:p>
          <a:p>
            <a:pPr marL="457200" lvl="0" indent="0" algn="l" rtl="0">
              <a:lnSpc>
                <a:spcPct val="100000"/>
              </a:lnSpc>
              <a:spcBef>
                <a:spcPts val="0"/>
              </a:spcBef>
              <a:spcAft>
                <a:spcPts val="0"/>
              </a:spcAft>
              <a:buNone/>
            </a:pPr>
            <a:endParaRPr sz="1000">
              <a:latin typeface="Comic Sans MS"/>
              <a:ea typeface="Comic Sans MS"/>
              <a:cs typeface="Comic Sans MS"/>
              <a:sym typeface="Comic Sans MS"/>
            </a:endParaRPr>
          </a:p>
          <a:p>
            <a:pPr marL="457200" lvl="0" indent="-336550" algn="l" rtl="0">
              <a:lnSpc>
                <a:spcPct val="100000"/>
              </a:lnSpc>
              <a:spcBef>
                <a:spcPts val="0"/>
              </a:spcBef>
              <a:spcAft>
                <a:spcPts val="0"/>
              </a:spcAft>
              <a:buSzPts val="1700"/>
              <a:buFont typeface="Comic Sans MS"/>
              <a:buChar char="●"/>
            </a:pPr>
            <a:r>
              <a:rPr lang="en" sz="1700">
                <a:latin typeface="Comic Sans MS"/>
                <a:ea typeface="Comic Sans MS"/>
                <a:cs typeface="Comic Sans MS"/>
                <a:sym typeface="Comic Sans MS"/>
              </a:rPr>
              <a:t>Can lead to policing of students.</a:t>
            </a:r>
            <a:endParaRPr sz="1700">
              <a:latin typeface="Comic Sans MS"/>
              <a:ea typeface="Comic Sans MS"/>
              <a:cs typeface="Comic Sans MS"/>
              <a:sym typeface="Comic Sans MS"/>
            </a:endParaRPr>
          </a:p>
          <a:p>
            <a:pPr marL="457200" lvl="0" indent="0" algn="l" rtl="0">
              <a:lnSpc>
                <a:spcPct val="100000"/>
              </a:lnSpc>
              <a:spcBef>
                <a:spcPts val="0"/>
              </a:spcBef>
              <a:spcAft>
                <a:spcPts val="0"/>
              </a:spcAft>
              <a:buNone/>
            </a:pPr>
            <a:endParaRPr sz="1000">
              <a:latin typeface="Comic Sans MS"/>
              <a:ea typeface="Comic Sans MS"/>
              <a:cs typeface="Comic Sans MS"/>
              <a:sym typeface="Comic Sans MS"/>
            </a:endParaRPr>
          </a:p>
          <a:p>
            <a:pPr marL="457200" lvl="0" indent="-336550" algn="l" rtl="0">
              <a:lnSpc>
                <a:spcPct val="100000"/>
              </a:lnSpc>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Can be expensive for some families.</a:t>
            </a:r>
            <a:endParaRPr sz="1700">
              <a:solidFill>
                <a:schemeClr val="dk1"/>
              </a:solidFill>
              <a:latin typeface="Comic Sans MS"/>
              <a:ea typeface="Comic Sans MS"/>
              <a:cs typeface="Comic Sans MS"/>
              <a:sym typeface="Comic Sans MS"/>
            </a:endParaRPr>
          </a:p>
          <a:p>
            <a:pPr marL="457200" lvl="0" indent="0" algn="l" rtl="0">
              <a:lnSpc>
                <a:spcPct val="100000"/>
              </a:lnSpc>
              <a:spcBef>
                <a:spcPts val="0"/>
              </a:spcBef>
              <a:spcAft>
                <a:spcPts val="0"/>
              </a:spcAft>
              <a:buNone/>
            </a:pPr>
            <a:endParaRPr sz="1000">
              <a:solidFill>
                <a:schemeClr val="dk1"/>
              </a:solidFill>
              <a:latin typeface="Comic Sans MS"/>
              <a:ea typeface="Comic Sans MS"/>
              <a:cs typeface="Comic Sans MS"/>
              <a:sym typeface="Comic Sans MS"/>
            </a:endParaRPr>
          </a:p>
          <a:p>
            <a:pPr marL="457200" lvl="0" indent="-336550" algn="l" rtl="0">
              <a:lnSpc>
                <a:spcPct val="100000"/>
              </a:lnSpc>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Can perpetuate gender norms. </a:t>
            </a:r>
            <a:endParaRPr sz="1700">
              <a:solidFill>
                <a:schemeClr val="dk1"/>
              </a:solidFill>
              <a:latin typeface="Comic Sans MS"/>
              <a:ea typeface="Comic Sans MS"/>
              <a:cs typeface="Comic Sans MS"/>
              <a:sym typeface="Comic Sans M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ne column text 1">
  <p:cSld name="ONE_COLUMN_TEXT_1">
    <p:spTree>
      <p:nvGrpSpPr>
        <p:cNvPr id="1" name="Shape 36"/>
        <p:cNvGrpSpPr/>
        <p:nvPr/>
      </p:nvGrpSpPr>
      <p:grpSpPr>
        <a:xfrm>
          <a:off x="0" y="0"/>
          <a:ext cx="0" cy="0"/>
          <a:chOff x="0" y="0"/>
          <a:chExt cx="0" cy="0"/>
        </a:xfrm>
      </p:grpSpPr>
      <p:sp>
        <p:nvSpPr>
          <p:cNvPr id="37" name="Google Shape;37;p9"/>
          <p:cNvSpPr/>
          <p:nvPr/>
        </p:nvSpPr>
        <p:spPr>
          <a:xfrm>
            <a:off x="515687" y="393975"/>
            <a:ext cx="9147900" cy="18390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3600">
                <a:solidFill>
                  <a:schemeClr val="dk1"/>
                </a:solidFill>
                <a:latin typeface="Comic Sans MS"/>
                <a:ea typeface="Comic Sans MS"/>
                <a:cs typeface="Comic Sans MS"/>
                <a:sym typeface="Comic Sans MS"/>
              </a:rPr>
              <a:t>Step 5: Develop new policy solutions. </a:t>
            </a:r>
            <a:endParaRPr sz="3600">
              <a:solidFill>
                <a:schemeClr val="dk1"/>
              </a:solidFill>
              <a:latin typeface="Comic Sans MS"/>
              <a:ea typeface="Comic Sans MS"/>
              <a:cs typeface="Comic Sans MS"/>
              <a:sym typeface="Comic Sans MS"/>
            </a:endParaRPr>
          </a:p>
          <a:p>
            <a:pPr marL="0" lvl="0" indent="0" algn="l" rtl="0">
              <a:spcBef>
                <a:spcPts val="0"/>
              </a:spcBef>
              <a:spcAft>
                <a:spcPts val="0"/>
              </a:spcAft>
              <a:buNone/>
            </a:pPr>
            <a:r>
              <a:rPr lang="en" sz="3200" b="1">
                <a:solidFill>
                  <a:srgbClr val="CC0000"/>
                </a:solidFill>
                <a:latin typeface="Comic Sans MS"/>
                <a:ea typeface="Comic Sans MS"/>
                <a:cs typeface="Comic Sans MS"/>
                <a:sym typeface="Comic Sans MS"/>
              </a:rPr>
              <a:t>Solutions</a:t>
            </a:r>
            <a:r>
              <a:rPr lang="en" sz="3300" b="1">
                <a:solidFill>
                  <a:srgbClr val="CC0000"/>
                </a:solidFill>
                <a:latin typeface="Comic Sans MS"/>
                <a:ea typeface="Comic Sans MS"/>
                <a:cs typeface="Comic Sans MS"/>
                <a:sym typeface="Comic Sans MS"/>
              </a:rPr>
              <a:t>:</a:t>
            </a:r>
            <a:endParaRPr sz="2500">
              <a:solidFill>
                <a:schemeClr val="dk1"/>
              </a:solidFill>
              <a:latin typeface="Comic Sans MS"/>
              <a:ea typeface="Comic Sans MS"/>
              <a:cs typeface="Comic Sans MS"/>
              <a:sym typeface="Comic Sans MS"/>
            </a:endParaRPr>
          </a:p>
        </p:txBody>
      </p:sp>
      <p:sp>
        <p:nvSpPr>
          <p:cNvPr id="38" name="Google Shape;38;p9"/>
          <p:cNvSpPr/>
          <p:nvPr/>
        </p:nvSpPr>
        <p:spPr>
          <a:xfrm>
            <a:off x="394813" y="2495625"/>
            <a:ext cx="9268500" cy="48828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dk1"/>
              </a:solidFill>
            </a:endParaRPr>
          </a:p>
          <a:p>
            <a:pPr marL="457200" lvl="0" indent="-381000" algn="l" rtl="0">
              <a:lnSpc>
                <a:spcPct val="100000"/>
              </a:lnSpc>
              <a:spcBef>
                <a:spcPts val="0"/>
              </a:spcBef>
              <a:spcAft>
                <a:spcPts val="0"/>
              </a:spcAft>
              <a:buClr>
                <a:schemeClr val="dk1"/>
              </a:buClr>
              <a:buSzPts val="2400"/>
              <a:buFont typeface="Comic Sans MS"/>
              <a:buChar char="●"/>
            </a:pPr>
            <a:r>
              <a:rPr lang="en" sz="2400">
                <a:solidFill>
                  <a:schemeClr val="dk1"/>
                </a:solidFill>
                <a:latin typeface="Comic Sans MS"/>
                <a:ea typeface="Comic Sans MS"/>
                <a:cs typeface="Comic Sans MS"/>
                <a:sym typeface="Comic Sans MS"/>
              </a:rPr>
              <a:t>Eliminate the uniform policy @MS324.</a:t>
            </a:r>
            <a:endParaRPr sz="2400">
              <a:solidFill>
                <a:schemeClr val="dk1"/>
              </a:solidFill>
              <a:latin typeface="Comic Sans MS"/>
              <a:ea typeface="Comic Sans MS"/>
              <a:cs typeface="Comic Sans MS"/>
              <a:sym typeface="Comic Sans MS"/>
            </a:endParaRPr>
          </a:p>
          <a:p>
            <a:pPr marL="457200" lvl="0" indent="0" algn="l" rtl="0">
              <a:lnSpc>
                <a:spcPct val="100000"/>
              </a:lnSpc>
              <a:spcBef>
                <a:spcPts val="0"/>
              </a:spcBef>
              <a:spcAft>
                <a:spcPts val="0"/>
              </a:spcAft>
              <a:buNone/>
            </a:pPr>
            <a:endParaRPr>
              <a:solidFill>
                <a:schemeClr val="dk1"/>
              </a:solidFill>
              <a:latin typeface="Comic Sans MS"/>
              <a:ea typeface="Comic Sans MS"/>
              <a:cs typeface="Comic Sans MS"/>
              <a:sym typeface="Comic Sans MS"/>
            </a:endParaRPr>
          </a:p>
          <a:p>
            <a:pPr marL="457200" lvl="0" indent="-381000" algn="l" rtl="0">
              <a:lnSpc>
                <a:spcPct val="100000"/>
              </a:lnSpc>
              <a:spcBef>
                <a:spcPts val="0"/>
              </a:spcBef>
              <a:spcAft>
                <a:spcPts val="0"/>
              </a:spcAft>
              <a:buClr>
                <a:schemeClr val="dk1"/>
              </a:buClr>
              <a:buSzPts val="2400"/>
              <a:buFont typeface="Comic Sans MS"/>
              <a:buChar char="●"/>
            </a:pPr>
            <a:r>
              <a:rPr lang="en" sz="2400">
                <a:solidFill>
                  <a:schemeClr val="dk1"/>
                </a:solidFill>
                <a:latin typeface="Comic Sans MS"/>
                <a:ea typeface="Comic Sans MS"/>
                <a:cs typeface="Comic Sans MS"/>
                <a:sym typeface="Comic Sans MS"/>
              </a:rPr>
              <a:t>Implement a “dress code policy” in place of the uniform policy @MS 324.</a:t>
            </a:r>
            <a:endParaRPr sz="2400">
              <a:solidFill>
                <a:schemeClr val="dk1"/>
              </a:solidFill>
              <a:latin typeface="Comic Sans MS"/>
              <a:ea typeface="Comic Sans MS"/>
              <a:cs typeface="Comic Sans MS"/>
              <a:sym typeface="Comic Sans MS"/>
            </a:endParaRPr>
          </a:p>
          <a:p>
            <a:pPr marL="457200" lvl="0" indent="0" algn="l" rtl="0">
              <a:lnSpc>
                <a:spcPct val="100000"/>
              </a:lnSpc>
              <a:spcBef>
                <a:spcPts val="0"/>
              </a:spcBef>
              <a:spcAft>
                <a:spcPts val="0"/>
              </a:spcAft>
              <a:buNone/>
            </a:pPr>
            <a:endParaRPr>
              <a:solidFill>
                <a:schemeClr val="dk1"/>
              </a:solidFill>
              <a:latin typeface="Comic Sans MS"/>
              <a:ea typeface="Comic Sans MS"/>
              <a:cs typeface="Comic Sans MS"/>
              <a:sym typeface="Comic Sans MS"/>
            </a:endParaRPr>
          </a:p>
          <a:p>
            <a:pPr marL="457200" lvl="0" indent="-381000" algn="l" rtl="0">
              <a:lnSpc>
                <a:spcPct val="100000"/>
              </a:lnSpc>
              <a:spcBef>
                <a:spcPts val="0"/>
              </a:spcBef>
              <a:spcAft>
                <a:spcPts val="0"/>
              </a:spcAft>
              <a:buClr>
                <a:schemeClr val="dk1"/>
              </a:buClr>
              <a:buSzPts val="2400"/>
              <a:buFont typeface="Comic Sans MS"/>
              <a:buChar char="●"/>
            </a:pPr>
            <a:r>
              <a:rPr lang="en" sz="2400">
                <a:solidFill>
                  <a:schemeClr val="dk1"/>
                </a:solidFill>
                <a:latin typeface="Comic Sans MS"/>
                <a:ea typeface="Comic Sans MS"/>
                <a:cs typeface="Comic Sans MS"/>
                <a:sym typeface="Comic Sans MS"/>
              </a:rPr>
              <a:t>Provide options for a variety of uniform choices @MS 324.</a:t>
            </a:r>
            <a:endParaRPr sz="2400">
              <a:solidFill>
                <a:schemeClr val="dk1"/>
              </a:solidFill>
              <a:latin typeface="Comic Sans MS"/>
              <a:ea typeface="Comic Sans MS"/>
              <a:cs typeface="Comic Sans MS"/>
              <a:sym typeface="Comic Sans MS"/>
            </a:endParaRPr>
          </a:p>
          <a:p>
            <a:pPr marL="457200" lvl="0" indent="0" algn="l" rtl="0">
              <a:lnSpc>
                <a:spcPct val="100000"/>
              </a:lnSpc>
              <a:spcBef>
                <a:spcPts val="0"/>
              </a:spcBef>
              <a:spcAft>
                <a:spcPts val="0"/>
              </a:spcAft>
              <a:buNone/>
            </a:pPr>
            <a:endParaRPr>
              <a:solidFill>
                <a:schemeClr val="dk1"/>
              </a:solidFill>
              <a:latin typeface="Comic Sans MS"/>
              <a:ea typeface="Comic Sans MS"/>
              <a:cs typeface="Comic Sans MS"/>
              <a:sym typeface="Comic Sans MS"/>
            </a:endParaRPr>
          </a:p>
          <a:p>
            <a:pPr marL="457200" lvl="0" indent="-381000" algn="l" rtl="0">
              <a:lnSpc>
                <a:spcPct val="100000"/>
              </a:lnSpc>
              <a:spcBef>
                <a:spcPts val="0"/>
              </a:spcBef>
              <a:spcAft>
                <a:spcPts val="0"/>
              </a:spcAft>
              <a:buClr>
                <a:schemeClr val="dk1"/>
              </a:buClr>
              <a:buSzPts val="2400"/>
              <a:buFont typeface="Comic Sans MS"/>
              <a:buChar char="●"/>
            </a:pPr>
            <a:r>
              <a:rPr lang="en" sz="2400">
                <a:solidFill>
                  <a:schemeClr val="dk1"/>
                </a:solidFill>
                <a:latin typeface="Comic Sans MS"/>
                <a:ea typeface="Comic Sans MS"/>
                <a:cs typeface="Comic Sans MS"/>
                <a:sym typeface="Comic Sans MS"/>
              </a:rPr>
              <a:t>Provide opportunities for student voice in regard to uniform policy @MS 324.</a:t>
            </a:r>
            <a:endParaRPr sz="2400">
              <a:solidFill>
                <a:schemeClr val="dk1"/>
              </a:solidFill>
              <a:latin typeface="Comic Sans MS"/>
              <a:ea typeface="Comic Sans MS"/>
              <a:cs typeface="Comic Sans MS"/>
              <a:sym typeface="Comic Sans MS"/>
            </a:endParaRPr>
          </a:p>
          <a:p>
            <a:pPr marL="457200" lvl="0" indent="0" algn="l" rtl="0">
              <a:lnSpc>
                <a:spcPct val="100000"/>
              </a:lnSpc>
              <a:spcBef>
                <a:spcPts val="0"/>
              </a:spcBef>
              <a:spcAft>
                <a:spcPts val="0"/>
              </a:spcAft>
              <a:buNone/>
            </a:pPr>
            <a:endParaRPr>
              <a:solidFill>
                <a:schemeClr val="dk1"/>
              </a:solidFill>
              <a:latin typeface="Comic Sans MS"/>
              <a:ea typeface="Comic Sans MS"/>
              <a:cs typeface="Comic Sans MS"/>
              <a:sym typeface="Comic Sans MS"/>
            </a:endParaRPr>
          </a:p>
          <a:p>
            <a:pPr marL="457200" lvl="0" indent="-381000" algn="l" rtl="0">
              <a:spcBef>
                <a:spcPts val="0"/>
              </a:spcBef>
              <a:spcAft>
                <a:spcPts val="0"/>
              </a:spcAft>
              <a:buClr>
                <a:schemeClr val="dk1"/>
              </a:buClr>
              <a:buSzPts val="2400"/>
              <a:buFont typeface="Comic Sans MS"/>
              <a:buChar char="●"/>
            </a:pPr>
            <a:r>
              <a:rPr lang="en" sz="2400">
                <a:solidFill>
                  <a:schemeClr val="dk1"/>
                </a:solidFill>
                <a:latin typeface="Comic Sans MS"/>
                <a:ea typeface="Comic Sans MS"/>
                <a:cs typeface="Comic Sans MS"/>
                <a:sym typeface="Comic Sans MS"/>
              </a:rPr>
              <a:t>Create opportunities for parents and families to provide input regarding the uniform policy @MS 324.</a:t>
            </a:r>
            <a:endParaRPr sz="2400">
              <a:solidFill>
                <a:schemeClr val="dk1"/>
              </a:solidFill>
              <a:latin typeface="Comic Sans MS"/>
              <a:ea typeface="Comic Sans MS"/>
              <a:cs typeface="Comic Sans MS"/>
              <a:sym typeface="Comic Sans MS"/>
            </a:endParaRPr>
          </a:p>
          <a:p>
            <a:pPr marL="457200" lvl="0" indent="0" algn="l" rtl="0">
              <a:spcBef>
                <a:spcPts val="0"/>
              </a:spcBef>
              <a:spcAft>
                <a:spcPts val="0"/>
              </a:spcAft>
              <a:buNone/>
            </a:pPr>
            <a:endParaRPr sz="2200">
              <a:solidFill>
                <a:schemeClr val="dk1"/>
              </a:solidFill>
              <a:latin typeface="Comic Sans MS"/>
              <a:ea typeface="Comic Sans MS"/>
              <a:cs typeface="Comic Sans MS"/>
              <a:sym typeface="Comic Sans M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ne column text 1 1">
  <p:cSld name="ONE_COLUMN_TEXT_1_1">
    <p:spTree>
      <p:nvGrpSpPr>
        <p:cNvPr id="1" name="Shape 39"/>
        <p:cNvGrpSpPr/>
        <p:nvPr/>
      </p:nvGrpSpPr>
      <p:grpSpPr>
        <a:xfrm>
          <a:off x="0" y="0"/>
          <a:ext cx="0" cy="0"/>
          <a:chOff x="0" y="0"/>
          <a:chExt cx="0" cy="0"/>
        </a:xfrm>
      </p:grpSpPr>
      <p:sp>
        <p:nvSpPr>
          <p:cNvPr id="40" name="Google Shape;40;p10"/>
          <p:cNvSpPr/>
          <p:nvPr/>
        </p:nvSpPr>
        <p:spPr>
          <a:xfrm>
            <a:off x="515675" y="393975"/>
            <a:ext cx="9147900" cy="23298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3600">
                <a:solidFill>
                  <a:schemeClr val="dk1"/>
                </a:solidFill>
                <a:latin typeface="Comic Sans MS"/>
                <a:ea typeface="Comic Sans MS"/>
                <a:cs typeface="Comic Sans MS"/>
                <a:sym typeface="Comic Sans MS"/>
              </a:rPr>
              <a:t>Step 6: Select the best policy solution. </a:t>
            </a:r>
            <a:endParaRPr sz="36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None/>
            </a:pPr>
            <a:r>
              <a:rPr lang="en" sz="3000" b="1">
                <a:solidFill>
                  <a:srgbClr val="CC0000"/>
                </a:solidFill>
                <a:latin typeface="Comic Sans MS"/>
                <a:ea typeface="Comic Sans MS"/>
                <a:cs typeface="Comic Sans MS"/>
                <a:sym typeface="Comic Sans MS"/>
              </a:rPr>
              <a:t>Best Solution:</a:t>
            </a:r>
            <a:r>
              <a:rPr lang="en" sz="2200">
                <a:solidFill>
                  <a:schemeClr val="dk1"/>
                </a:solidFill>
                <a:latin typeface="Comic Sans MS"/>
                <a:ea typeface="Comic Sans MS"/>
                <a:cs typeface="Comic Sans MS"/>
                <a:sym typeface="Comic Sans MS"/>
              </a:rPr>
              <a:t>Advantages and disadvantages of the current policy indicate that changes may be beneficial in getting students to comply with the uniform protocol.</a:t>
            </a:r>
            <a:endParaRPr sz="2500">
              <a:solidFill>
                <a:schemeClr val="dk1"/>
              </a:solidFill>
              <a:latin typeface="Comic Sans MS"/>
              <a:ea typeface="Comic Sans MS"/>
              <a:cs typeface="Comic Sans MS"/>
              <a:sym typeface="Comic Sans MS"/>
            </a:endParaRPr>
          </a:p>
        </p:txBody>
      </p:sp>
      <p:sp>
        <p:nvSpPr>
          <p:cNvPr id="41" name="Google Shape;41;p10"/>
          <p:cNvSpPr/>
          <p:nvPr/>
        </p:nvSpPr>
        <p:spPr>
          <a:xfrm>
            <a:off x="394825" y="3033675"/>
            <a:ext cx="9268500" cy="4344900"/>
          </a:xfrm>
          <a:prstGeom prst="roundRect">
            <a:avLst>
              <a:gd name="adj" fmla="val 16667"/>
            </a:avLst>
          </a:prstGeom>
          <a:solidFill>
            <a:schemeClr val="lt1"/>
          </a:solidFill>
          <a:ln w="7620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2500">
                <a:solidFill>
                  <a:schemeClr val="dk1"/>
                </a:solidFill>
                <a:latin typeface="Comic Sans MS"/>
                <a:ea typeface="Comic Sans MS"/>
                <a:cs typeface="Comic Sans MS"/>
                <a:sym typeface="Comic Sans MS"/>
              </a:rPr>
              <a:t>Students need to have more options for uniforms that they feel invested in wearing, in addition to having input regarding the consequences when not adhering to uniform policy. One way to ensure that student perspectives are considered is to create a student council that can help provide opportunities for more student voice and choice  regarding the uniform policy at MS 324. </a:t>
            </a:r>
            <a:endParaRPr sz="2500">
              <a:solidFill>
                <a:schemeClr val="dk1"/>
              </a:solidFill>
              <a:latin typeface="Comic Sans MS"/>
              <a:ea typeface="Comic Sans MS"/>
              <a:cs typeface="Comic Sans MS"/>
              <a:sym typeface="Comic Sans M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gradFill>
          <a:gsLst>
            <a:gs pos="0">
              <a:srgbClr val="FFF6DB"/>
            </a:gs>
            <a:gs pos="100000">
              <a:srgbClr val="FAD25C"/>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42870" y="672482"/>
            <a:ext cx="9372900" cy="8655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42870" y="1741518"/>
            <a:ext cx="9372900" cy="51627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9319704" y="7046639"/>
            <a:ext cx="603600" cy="5949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Custom</PresentationFormat>
  <Paragraphs>0</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Comic Sans MS</vt:lpstr>
      <vt:lpstr>Caveat</vt:lpstr>
      <vt:lpstr>Arial</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Joseph Montecalvo</cp:lastModifiedBy>
  <cp:revision>1</cp:revision>
  <dcterms:modified xsi:type="dcterms:W3CDTF">2023-01-25T14:34:07Z</dcterms:modified>
</cp:coreProperties>
</file>