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37" r:id="rId1"/>
  </p:sldMasterIdLst>
  <p:notesMasterIdLst>
    <p:notesMasterId r:id="rId11"/>
  </p:notesMasterIdLst>
  <p:sldIdLst>
    <p:sldId id="268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67" r:id="rId10"/>
  </p:sldIdLst>
  <p:sldSz cx="9144000" cy="5143500" type="screen16x9"/>
  <p:notesSz cx="6858000" cy="9144000"/>
  <p:embeddedFontLst>
    <p:embeddedFont>
      <p:font typeface="Bookman Old Style" pitchFamily="18" charset="0"/>
      <p:regular r:id="rId12"/>
      <p:bold r:id="rId13"/>
      <p:italic r:id="rId14"/>
      <p:boldItalic r:id="rId15"/>
    </p:embeddedFont>
    <p:embeddedFont>
      <p:font typeface="Lobster" charset="0"/>
      <p:regular r:id="rId16"/>
    </p:embeddedFont>
    <p:embeddedFont>
      <p:font typeface="Wingdings 3" pitchFamily="18" charset="2"/>
      <p:regular r:id="rId17"/>
    </p:embeddedFont>
    <p:embeddedFont>
      <p:font typeface="Georgia" pitchFamily="18" charset="0"/>
      <p:regular r:id="rId18"/>
      <p:bold r:id="rId19"/>
      <p:italic r:id="rId20"/>
      <p:boldItalic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c3f747d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c3f747d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304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5c3f747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5c3f747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5c3f747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5c3f747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1042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5c3f747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5c3f747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793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5c3f747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5c3f747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38143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5c3f747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5c3f747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883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5c3f747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5c3f747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4572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5c3f747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5c3f747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9929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c3f747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c3f747d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1574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0011588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0458666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6374349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601463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8576074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847756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211456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55C6B4A9-1611-4792-9094-5F34BCA07E0B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7864287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69919862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338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1904549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9944332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9259756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6611023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6916379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75974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4413474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1265732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3280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</p:sldLayoutIdLst>
  <mc:AlternateContent xmlns:mc="http://schemas.openxmlformats.org/markup-compatibility/2006">
    <mc:Choice xmlns:p14="http://schemas.microsoft.com/office/powerpoint/2010/main" xmlns="" Requires="p14">
      <p:transition spd="slow">
        <p:push dir="r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upree@ms324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worksheet1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tendanceworks.org/chronic-absence/the-problem/10-facts-about-school-attendan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flippedtips.com/plegal/tips/worksheet2.doc" TargetMode="External"/><Relationship Id="rId4" Type="http://schemas.openxmlformats.org/officeDocument/2006/relationships/hyperlink" Target="https://nces.ed.gov/pubs2009/attendancedata/chapter1a.as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worksheet3.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hub.nyced.org/docs/default-source/default-document-library/AcPolicy-MiddleSchoolAcademicPolicyGui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lippedtips.com/plegal/tips/worksheet4.d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worksheet5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worksheet6.do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esp.org/communicator-september-2016/six-causes-and-solutions-chronic-absenteeism" TargetMode="External"/><Relationship Id="rId3" Type="http://schemas.openxmlformats.org/officeDocument/2006/relationships/hyperlink" Target="https://nces.ed.gov/pubs2009/attendancedata/chapter1a.asp" TargetMode="External"/><Relationship Id="rId7" Type="http://schemas.openxmlformats.org/officeDocument/2006/relationships/hyperlink" Target="https://www.educationdive.com/news/8-ways-to-prevent-chronic-absenteeism/527794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hub.nyced.org/docs/default-source/default-document-library/AcPolicy-MiddleSchoolAcademicPolicyGuide" TargetMode="External"/><Relationship Id="rId5" Type="http://schemas.openxmlformats.org/officeDocument/2006/relationships/hyperlink" Target="http://www.attendanceworks.org/chronic-absence/the-problem/10-facts-about-school-attendance" TargetMode="External"/><Relationship Id="rId4" Type="http://schemas.openxmlformats.org/officeDocument/2006/relationships/hyperlink" Target="https://www.epi.org/publication/student-absenteeism-who-misses-school-and-how-missing-school-matters-for-performance/" TargetMode="External"/><Relationship Id="rId9" Type="http://schemas.openxmlformats.org/officeDocument/2006/relationships/hyperlink" Target="https://www.future-ed.org/wp-content/uploads/2019/07/Attendance-Playbook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61950" y="429122"/>
            <a:ext cx="7499350" cy="1234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dirty="0">
                <a:latin typeface="Bookman Old Style" panose="02050604050505020204" pitchFamily="18" charset="0"/>
                <a:ea typeface="Lobster"/>
                <a:cs typeface="Lobster"/>
                <a:sym typeface="Lobster"/>
              </a:rPr>
              <a:t>Poor Student Attendance at MS 324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61176" y="1892410"/>
            <a:ext cx="8388626" cy="3045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Bookman Old Style" panose="02050604050505020204" pitchFamily="18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i="1" dirty="0">
              <a:latin typeface="Bookman Old Style" panose="02050604050505020204" pitchFamily="18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latin typeface="Bookman Old Style" panose="02050604050505020204" pitchFamily="18" charset="0"/>
                <a:ea typeface="Lobster"/>
                <a:cs typeface="Lobster"/>
                <a:sym typeface="Lobster"/>
              </a:rPr>
              <a:t>“How can we reduce student lateness and absenteeism in public school?”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Bookman Old Style" panose="02050604050505020204" pitchFamily="18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Bookman Old Style" panose="02050604050505020204" pitchFamily="18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ookman Old Style" panose="02050604050505020204" pitchFamily="18" charset="0"/>
                <a:ea typeface="Lobster"/>
                <a:cs typeface="Lobster"/>
                <a:sym typeface="Lobster"/>
              </a:rPr>
              <a:t>Ellen Dupree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Bookman Old Style" panose="02050604050505020204" pitchFamily="18" charset="0"/>
                <a:ea typeface="Lobster"/>
                <a:cs typeface="Lobster"/>
                <a:sym typeface="Lobster"/>
                <a:hlinkClick r:id="rId3"/>
              </a:rPr>
              <a:t>dupree@ms324.org</a:t>
            </a:r>
            <a:endParaRPr lang="en-US" sz="1600" dirty="0" smtClean="0">
              <a:latin typeface="Bookman Old Style" panose="02050604050505020204" pitchFamily="18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obster"/>
              <a:ea typeface="Lobster"/>
              <a:cs typeface="Lobster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09795"/>
            <a:ext cx="7128811" cy="625151"/>
          </a:xfrm>
        </p:spPr>
        <p:txBody>
          <a:bodyPr/>
          <a:lstStyle/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Public Policy Analyst Steps (PPA)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550" y="1162050"/>
            <a:ext cx="78295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1. Define the problem</a:t>
            </a:r>
          </a:p>
          <a:p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2. Gather the Evidence</a:t>
            </a:r>
          </a:p>
          <a:p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3. Identify the Causes</a:t>
            </a:r>
          </a:p>
          <a:p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4. Evaluate an Existing Policy</a:t>
            </a:r>
          </a:p>
          <a:p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5. Develop Solutions</a:t>
            </a:r>
          </a:p>
          <a:p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6. Select the Best Solution (feasibility vs. effectiveness)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67" y="320895"/>
            <a:ext cx="6619244" cy="625151"/>
          </a:xfrm>
        </p:spPr>
        <p:txBody>
          <a:bodyPr/>
          <a:lstStyle/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PPA#1-Define the problem: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0" y="1123950"/>
            <a:ext cx="8013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Student have poor attendance at MS 324.</a:t>
            </a: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20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20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Activity: Turn and talk for 2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mins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. and then complete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Worksheet #1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289" y="1620837"/>
            <a:ext cx="3378200" cy="11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1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017" y="403445"/>
            <a:ext cx="6619244" cy="625151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PPA#2-Gather the evidence: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3239" y="3371850"/>
            <a:ext cx="759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314" y="1107507"/>
            <a:ext cx="77406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Research:</a:t>
            </a:r>
          </a:p>
          <a:p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https://www.attendanceworks.org/chronic-absence/the-problem/10-facts-about-school-attendance</a:t>
            </a:r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/</a:t>
            </a: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Statistics: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nces.ed.gov/pubs2009/attendancedata/chapter1a.asp</a:t>
            </a:r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Activity: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Complete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5"/>
              </a:rPr>
              <a:t>Worksheet #2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512" y="2611953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48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967" y="378045"/>
            <a:ext cx="6619244" cy="625151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PPA#3-Identify causes: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3239" y="3371850"/>
            <a:ext cx="759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314" y="1107507"/>
            <a:ext cx="774065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“What are some reasons why students are  absent?”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lack of resources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dysfunctional homes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homelessness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mental or physical health issues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bullying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caring for other family members</a:t>
            </a:r>
          </a:p>
          <a:p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Activity: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Complete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Worksheet #3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7B988B96-8864-45CD-BABC-512A532F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526" y="1833465"/>
            <a:ext cx="3414467" cy="22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12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78045"/>
            <a:ext cx="7274861" cy="625151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PPA#4-Evaluate an existing policy: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3239" y="3371850"/>
            <a:ext cx="759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264" y="1367857"/>
            <a:ext cx="77406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“What policies have been put in place to address the issue of student attendance?”</a:t>
            </a:r>
          </a:p>
          <a:p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Chancellor’s Regulation A-210</a:t>
            </a:r>
          </a:p>
          <a:p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infohub.nyced.org/docs/default-source/default-document-library/AcPolicy-MiddleSchoolAcademicPolicyGuide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Activity: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Complete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Worksheet #4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61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78045"/>
            <a:ext cx="7274861" cy="625151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PPA#5-Develop solutions: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3239" y="3371850"/>
            <a:ext cx="759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214" y="1151957"/>
            <a:ext cx="789973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“What new ideas can we develop to help resolve some of the issues surrounding student attendance?”</a:t>
            </a:r>
          </a:p>
          <a:p>
            <a:endParaRPr lang="en-US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create a positive school environment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form an attendance 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check in and connect with students via email or text messages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provide access and opportunity to make up missed lessons and 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provide additional resources for students  -  “Help Center”</a:t>
            </a:r>
          </a:p>
          <a:p>
            <a:pPr algn="ctr"/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Activity: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Complete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Worksheet #5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31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78045"/>
            <a:ext cx="7274861" cy="625151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PPA#6 -</a:t>
            </a:r>
            <a:r>
              <a:rPr lang="en-US" sz="3200" b="1" dirty="0"/>
              <a:t> </a:t>
            </a:r>
            <a:r>
              <a:rPr lang="en-US" sz="3200" dirty="0">
                <a:latin typeface="Georgia" panose="02040502050405020303" pitchFamily="18" charset="0"/>
              </a:rPr>
              <a:t>Select the best solution</a:t>
            </a: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3239" y="3371850"/>
            <a:ext cx="759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214" y="1151957"/>
            <a:ext cx="7740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“What is the most effective solution for helping to resolve the issue of student attendance?”</a:t>
            </a:r>
          </a:p>
          <a:p>
            <a:endParaRPr lang="en-US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Combine some of the solutions we have talked about: </a:t>
            </a:r>
          </a:p>
          <a:p>
            <a:endParaRPr lang="en-US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Ex: “Form an attendance team who can check in and connect with students and their families via email or text .”</a:t>
            </a:r>
          </a:p>
          <a:p>
            <a:pPr algn="ctr"/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Activity: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Complete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Worksheet #6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26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96949" y="108544"/>
            <a:ext cx="8275920" cy="47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latin typeface="Bookman Old Style" panose="02050604050505020204" pitchFamily="18" charset="0"/>
              </a:rPr>
              <a:t>Public Policy Analyst Steps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Bookman Old Style" panose="02050604050505020204" pitchFamily="18" charset="0"/>
              </a:rPr>
              <a:t>(This is my working slide, it will not be included in the presentation.) </a:t>
            </a:r>
          </a:p>
          <a:p>
            <a:endParaRPr lang="en-US" sz="1400" b="1" dirty="0"/>
          </a:p>
          <a:p>
            <a:r>
              <a:rPr lang="en-US" sz="1000" b="1" dirty="0"/>
              <a:t>Step 1: Define the problem: 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Absenteeism and lateness affects student academic achievement @MS 324. 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r>
              <a:rPr lang="en-US" sz="1000" b="1" dirty="0"/>
              <a:t>Step 2: Gather evidence of the problem: 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Find sources and data that support the claim that student lateness affects academic achievement.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hlinkClick r:id="rId3"/>
              </a:rPr>
              <a:t>https://nces.ed.gov/pubs2009/attendancedata/chapter1a.asp</a:t>
            </a: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hlinkClick r:id="rId4"/>
              </a:rPr>
              <a:t>https://www.epi.org/publication/student-absenteeism-who-misses-school-and-how-missing-school-matters-for-performance/</a:t>
            </a: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hlinkClick r:id="rId5"/>
              </a:rPr>
              <a:t>http://www.attendanceworks.org/chronic-absence/the-problem/10-facts-about-school-attendance</a:t>
            </a:r>
            <a:endParaRPr lang="en-US" sz="1000" b="1" dirty="0">
              <a:solidFill>
                <a:srgbClr val="FF0000"/>
              </a:solidFill>
            </a:endParaRPr>
          </a:p>
          <a:p>
            <a:endParaRPr lang="en-US" sz="1000" dirty="0"/>
          </a:p>
          <a:p>
            <a:r>
              <a:rPr lang="en-US" sz="1000" b="1" dirty="0"/>
              <a:t>Step 3: Identify causes of the problem: 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Lack of resources, dysfunctional homes, homelessness, mental or physical health issues, bullying, caring for other family members.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r>
              <a:rPr lang="en-US" sz="1000" b="1" dirty="0"/>
              <a:t>Step 4: Evaluate a policy: 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Examine the Middle School Academic Policy Guide - Chancellor’s Regulation A-210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hlinkClick r:id="rId6"/>
              </a:rPr>
              <a:t>https://</a:t>
            </a:r>
            <a:r>
              <a:rPr lang="en-US" sz="1000" b="1" dirty="0" smtClean="0">
                <a:hlinkClick r:id="rId6"/>
              </a:rPr>
              <a:t>infohub.nyced.org/docs/default-source/default-document-library/AcPolicy-MiddleSchoolAcademicPolicyGuide</a:t>
            </a:r>
            <a:endParaRPr lang="en-US" sz="1000" b="1" dirty="0"/>
          </a:p>
          <a:p>
            <a:endParaRPr lang="en-US" sz="1000" b="1" dirty="0">
              <a:solidFill>
                <a:srgbClr val="FF0000"/>
              </a:solidFill>
            </a:endParaRPr>
          </a:p>
          <a:p>
            <a:r>
              <a:rPr lang="en-US" sz="1000" b="1" dirty="0"/>
              <a:t>Step 5: Develop new ideas that may help to resolve the issue. 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Create a positive school environment, form an attendance team, check in and connect with students via email or text messages.</a:t>
            </a:r>
          </a:p>
          <a:p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hlinkClick r:id="rId7"/>
              </a:rPr>
              <a:t>https://www.educationdive.com/news/8-ways-to-prevent-chronic-absenteeism/527794/</a:t>
            </a: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hlinkClick r:id="rId8"/>
              </a:rPr>
              <a:t>https://www.naesp.org/communicator-september-2016/six-causes-and-solutions-chronic-absenteeism</a:t>
            </a:r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hlinkClick r:id="rId9"/>
              </a:rPr>
              <a:t>https://www.future-ed.org/wp-content/uploads/2019/07/Attendance-Playbook.pdf</a:t>
            </a:r>
            <a:endParaRPr lang="en-US" sz="1000" b="1" dirty="0"/>
          </a:p>
          <a:p>
            <a:endParaRPr lang="en-US" sz="1000" dirty="0"/>
          </a:p>
          <a:p>
            <a:r>
              <a:rPr lang="en-US" sz="1000" b="1" dirty="0"/>
              <a:t>Step 6: Select the best (most effective &amp; most feasible) solution: 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Form an attendance team that can check in and connect with students &amp; their families via email and/or texts</a:t>
            </a:r>
          </a:p>
        </p:txBody>
      </p:sp>
    </p:spTree>
    <p:extLst>
      <p:ext uri="{BB962C8B-B14F-4D97-AF65-F5344CB8AC3E}">
        <p14:creationId xmlns:p14="http://schemas.microsoft.com/office/powerpoint/2010/main" xmlns="" val="35655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357</Words>
  <Application>Microsoft Office PowerPoint</Application>
  <PresentationFormat>On-screen Show (16:9)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Lobster</vt:lpstr>
      <vt:lpstr>Wingdings 3</vt:lpstr>
      <vt:lpstr>Georgia</vt:lpstr>
      <vt:lpstr>Century Gothic</vt:lpstr>
      <vt:lpstr>Ion Boardroom</vt:lpstr>
      <vt:lpstr>Poor Student Attendance at MS 324</vt:lpstr>
      <vt:lpstr>Public Policy Analyst Steps (PPA)</vt:lpstr>
      <vt:lpstr>PPA#1-Define the problem:</vt:lpstr>
      <vt:lpstr>PPA#2-Gather the evidence:</vt:lpstr>
      <vt:lpstr>PPA#3-Identify causes:</vt:lpstr>
      <vt:lpstr>PPA#4-Evaluate an existing policy:</vt:lpstr>
      <vt:lpstr>PPA#5-Develop solutions:</vt:lpstr>
      <vt:lpstr>PPA#6 - Select the best solution: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 the problem:</dc:title>
  <dc:creator>EDupree</dc:creator>
  <cp:lastModifiedBy>Windows User</cp:lastModifiedBy>
  <cp:revision>46</cp:revision>
  <dcterms:modified xsi:type="dcterms:W3CDTF">2020-01-15T02:35:09Z</dcterms:modified>
</cp:coreProperties>
</file>