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lfa Slab One" panose="020B0604020202020204" charset="0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3B422C-518F-4397-B2EF-3E11FB73C219}">
  <a:tblStyle styleId="{8F3B422C-518F-4397-B2EF-3E11FB73C2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66e502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9a66e502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a66e5022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9a66e5022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bilingual-ed/teachers/clinically-rich-intensive-teacher-institute-cr-it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y.chalkbeat.org/2020/4/30/21242991/many-of-nycs-bilingual-special-education-students-dont-get-the-right-servi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logs.edweek.org/edweek/learning-the-language/2019/03/bilingual_teachers_shortage.html#:~:text=The%20bilingual%20teacher%20shortage%20is,language%20classrooms%2C%20federal%20data%20indicate." TargetMode="External"/><Relationship Id="rId4" Type="http://schemas.openxmlformats.org/officeDocument/2006/relationships/hyperlink" Target="https://www.citeonline.com/special-ed-and-bilingual-teacher-shortag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y.chalkbeat.org/2020/4/30/21242991/many-of-nycs-bilingual-special-education-students-dont-get-the-right-servi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blogs.edweek.org/edweek/learning-the-language/2019/03/bilingual_teachers_shortage.html#:~:text=The%20bilingual%20teacher%20shortage%20is,language%20classrooms%2C%20federal%20data%20indicate." TargetMode="External"/><Relationship Id="rId4" Type="http://schemas.openxmlformats.org/officeDocument/2006/relationships/hyperlink" Target="https://www.citeonline.com/special-ed-and-bilingual-teacher-shortag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Bilingual Special Ed: Help Wanted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Mr. Samuel Ducoff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High School for Law and Public Service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SDucoff@nyc.schools.gov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4050" y="1024100"/>
            <a:ext cx="3331175" cy="31413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Step 4: Evaluate an Existing Policy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830525" y="1139200"/>
            <a:ext cx="35292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According to the </a:t>
            </a:r>
            <a:r>
              <a:rPr lang="en" sz="1600" b="1"/>
              <a:t>New York State Education Department</a:t>
            </a:r>
            <a:r>
              <a:rPr lang="en" sz="1600"/>
              <a:t>, “To address the critical issue of the shortage of qualified staff, NYSED has developed a number of programs to recruit, evaluate, and develop Bilingual teachers throughout the state.”</a:t>
            </a:r>
            <a:endParaRPr sz="16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477375" y="1225150"/>
            <a:ext cx="3529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Now let’s evaluate a current NYSED  policy regarding bilingual teachers!</a:t>
            </a:r>
            <a:endParaRPr sz="2400" b="1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8" name="Google Shape;138;p22"/>
          <p:cNvSpPr/>
          <p:nvPr/>
        </p:nvSpPr>
        <p:spPr>
          <a:xfrm>
            <a:off x="3708100" y="1999050"/>
            <a:ext cx="1408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/>
              <a:t>Step 4: Evaluate an Existing Policy (Cont’d)</a:t>
            </a:r>
            <a:endParaRPr sz="28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484475" y="1086025"/>
            <a:ext cx="35292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Some of these programs include: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 the </a:t>
            </a:r>
            <a:r>
              <a:rPr lang="en" sz="1500" b="1">
                <a:uFill>
                  <a:noFill/>
                </a:uFill>
                <a:hlinkClick r:id="rId3"/>
              </a:rPr>
              <a:t>Clinically Rich Intensive Teacher</a:t>
            </a:r>
            <a:r>
              <a:rPr lang="en" sz="1500">
                <a:uFill>
                  <a:noFill/>
                </a:uFill>
                <a:hlinkClick r:id="rId3"/>
              </a:rPr>
              <a:t> </a:t>
            </a:r>
            <a:r>
              <a:rPr lang="en" sz="1500" b="1">
                <a:uFill>
                  <a:noFill/>
                </a:uFill>
                <a:hlinkClick r:id="rId3"/>
              </a:rPr>
              <a:t>Institute</a:t>
            </a:r>
            <a:r>
              <a:rPr lang="en" sz="1500"/>
              <a:t> which provides tuition assistance for Bilingual courses that lead to a teaching license (NYSED).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lang="en" sz="1500"/>
              <a:t>Alternative education degree programs such as </a:t>
            </a:r>
            <a:r>
              <a:rPr lang="en" sz="1500" b="1"/>
              <a:t>NYCTF</a:t>
            </a:r>
            <a:r>
              <a:rPr lang="en" sz="1500"/>
              <a:t> and </a:t>
            </a:r>
            <a:r>
              <a:rPr lang="en" sz="1500" b="1"/>
              <a:t>NYCTC</a:t>
            </a:r>
            <a:r>
              <a:rPr lang="en" sz="1500"/>
              <a:t> that offer subsidized tuition for teachers going for Bilingual Education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7000" y="1343725"/>
            <a:ext cx="48768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7000" y="2673200"/>
            <a:ext cx="4527600" cy="190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Step 5: Develop Solutions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>
                <a:solidFill>
                  <a:srgbClr val="FF0000"/>
                </a:solidFill>
              </a:rPr>
              <a:t>Solution 1</a:t>
            </a:r>
            <a:r>
              <a:rPr lang="en" dirty="0">
                <a:solidFill>
                  <a:srgbClr val="FF0000"/>
                </a:solidFill>
              </a:rPr>
              <a:t>-</a:t>
            </a:r>
            <a:r>
              <a:rPr lang="en" dirty="0"/>
              <a:t>Incentivize current special education teachers to get bilingual certification through higher tuition subsidies, loan repayment programs, and salary increases </a:t>
            </a: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solidFill>
                  <a:srgbClr val="FF0000"/>
                </a:solidFill>
              </a:rPr>
              <a:t>Solution 2</a:t>
            </a:r>
            <a:r>
              <a:rPr lang="en" dirty="0"/>
              <a:t>-Improve partnerships with university education programs and develop a more comprehensive recruiting strategy for potential bilingual sped teachers</a:t>
            </a: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solidFill>
                  <a:srgbClr val="FF0000"/>
                </a:solidFill>
              </a:rPr>
              <a:t>Solution 3-</a:t>
            </a:r>
            <a:r>
              <a:rPr lang="en" dirty="0"/>
              <a:t>Allow for current sped teachers that happen to already be bilingual but lack certification to teach in bilingual sped classes while they obtain their official certification</a:t>
            </a:r>
            <a:endParaRPr dirty="0"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475" y="1084875"/>
            <a:ext cx="3754852" cy="207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238" y="3224526"/>
            <a:ext cx="1681324" cy="16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Step 6: Select the Best Solution(s)</a:t>
            </a:r>
            <a:endParaRPr/>
          </a:p>
        </p:txBody>
      </p:sp>
      <p:graphicFrame>
        <p:nvGraphicFramePr>
          <p:cNvPr id="160" name="Google Shape;160;p25"/>
          <p:cNvGraphicFramePr/>
          <p:nvPr/>
        </p:nvGraphicFramePr>
        <p:xfrm>
          <a:off x="2181200" y="2266325"/>
          <a:ext cx="5943100" cy="2574800"/>
        </p:xfrm>
        <a:graphic>
          <a:graphicData uri="http://schemas.openxmlformats.org/drawingml/2006/table">
            <a:tbl>
              <a:tblPr>
                <a:noFill/>
                <a:tableStyleId>{8F3B422C-518F-4397-B2EF-3E11FB73C219}</a:tableStyleId>
              </a:tblPr>
              <a:tblGrid>
                <a:gridCol w="1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38761D"/>
                          </a:solidFill>
                        </a:rPr>
                        <a:t>High </a:t>
                      </a:r>
                      <a:endParaRPr sz="1400" b="1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1C232"/>
                          </a:solidFill>
                        </a:rPr>
                        <a:t>Medium</a:t>
                      </a:r>
                      <a:endParaRPr sz="1400" b="1" u="none" strike="noStrike" cap="none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0000"/>
                          </a:solidFill>
                        </a:rPr>
                        <a:t>Low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38761D"/>
                          </a:solidFill>
                        </a:rPr>
                        <a:t>High</a:t>
                      </a:r>
                      <a:endParaRPr sz="1400" b="1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/>
                        <a:t>Solution #3</a:t>
                      </a:r>
                      <a:endParaRPr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1C232"/>
                          </a:solidFill>
                        </a:rPr>
                        <a:t>Medium</a:t>
                      </a:r>
                      <a:endParaRPr sz="1400" b="1" u="none" strike="noStrike" cap="none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Solution #2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/>
                        <a:t>Solution #1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0000"/>
                          </a:solidFill>
                        </a:rPr>
                        <a:t>Low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1" name="Google Shape;161;p25"/>
          <p:cNvSpPr txBox="1"/>
          <p:nvPr/>
        </p:nvSpPr>
        <p:spPr>
          <a:xfrm>
            <a:off x="4773550" y="1385375"/>
            <a:ext cx="1503900" cy="513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Feasibility</a:t>
            </a: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177400" y="3297063"/>
            <a:ext cx="1756500" cy="513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Effectiveness</a:t>
            </a: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172575" y="999700"/>
            <a:ext cx="47868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3800"/>
              <a:t>Which solution(s) is/are best?</a:t>
            </a:r>
            <a:endParaRPr sz="3800"/>
          </a:p>
        </p:txBody>
      </p:sp>
      <p:sp>
        <p:nvSpPr>
          <p:cNvPr id="168" name="Google Shape;168;p26"/>
          <p:cNvSpPr txBox="1"/>
          <p:nvPr/>
        </p:nvSpPr>
        <p:spPr>
          <a:xfrm>
            <a:off x="4683225" y="3129825"/>
            <a:ext cx="37512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4752275" y="2669550"/>
            <a:ext cx="40848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Exit Ticket: Write a paragraph explaining the best solution</a:t>
            </a:r>
            <a:endParaRPr sz="1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0" name="Google Shape;170;p26"/>
          <p:cNvCxnSpPr/>
          <p:nvPr/>
        </p:nvCxnSpPr>
        <p:spPr>
          <a:xfrm rot="-5400000" flipH="1">
            <a:off x="3716575" y="1564950"/>
            <a:ext cx="1162200" cy="1047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25" y="2233950"/>
            <a:ext cx="3703199" cy="23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Sources: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604325" y="1383250"/>
            <a:ext cx="79905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oxima Nova"/>
              <a:buAutoNum type="arabicPeriod"/>
            </a:pPr>
            <a:r>
              <a:rPr lang="en" sz="18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https://ny.chalkbeat.org/2020/4/30/21242991/many-of-nycs-bilingual-special-education-students-dont-get-the-right-services</a:t>
            </a:r>
            <a:endParaRPr sz="21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oxima Nova"/>
              <a:buAutoNum type="arabicPeriod"/>
            </a:pPr>
            <a:r>
              <a:rPr lang="en" sz="18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https://www.citeonline.com/special-ed-and-bilingual-teacher-shortages/</a:t>
            </a:r>
            <a:endParaRPr sz="21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oxima Nova"/>
              <a:buAutoNum type="arabicPeriod"/>
            </a:pPr>
            <a:r>
              <a:rPr lang="en" sz="18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https://blogs.edweek.org/edweek/learning-the-language/2019/03/bilingual_teachers_shortage.html#:~:text=The%20bilingual%20teacher%20shortage%20is,language%20classrooms%2C%20federal%20data%20indicate.</a:t>
            </a:r>
            <a:endParaRPr sz="21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41469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Today’s Agenda: Be a Public Policy Analyst</a:t>
            </a:r>
            <a:endParaRPr sz="320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360600"/>
            <a:ext cx="4202051" cy="280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65500" y="25944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The Roadmap to Success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65500" y="18990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To be a PPA, you must follow the 6 steps to success!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191913" y="645446"/>
            <a:ext cx="3601500" cy="4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the Problem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endParaRPr lang="en"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Gather the Evidence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endParaRPr lang="en"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Causes </a:t>
            </a:r>
            <a:endParaRPr lang="en"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endParaRPr lang="en"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an Existing Policy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endParaRPr lang="en"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 Solutions</a:t>
            </a:r>
            <a:endParaRPr lang="en"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endParaRPr lang="en" sz="20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"/>
              <a:buAutoNum type="arabicPeriod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the Best Solution</a:t>
            </a:r>
            <a:endParaRPr sz="20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87" y="2721344"/>
            <a:ext cx="3519508" cy="22526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6658650" y="1021769"/>
            <a:ext cx="239100" cy="3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658650" y="1625349"/>
            <a:ext cx="239100" cy="3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6658650" y="2280370"/>
            <a:ext cx="239100" cy="3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6655906" y="3000404"/>
            <a:ext cx="239100" cy="3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6655906" y="3749731"/>
            <a:ext cx="239100" cy="3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Step #1: Define the Problem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500"/>
              <a:t>What’s the problem? </a:t>
            </a:r>
            <a:endParaRPr sz="25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832400" y="2128600"/>
            <a:ext cx="4142700" cy="2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500" dirty="0"/>
              <a:t>There is a lack of certified Bilingual Special Education teachers in NYC</a:t>
            </a:r>
            <a:endParaRPr sz="2500" dirty="0"/>
          </a:p>
        </p:txBody>
      </p:sp>
      <p:cxnSp>
        <p:nvCxnSpPr>
          <p:cNvPr id="85" name="Google Shape;85;p16"/>
          <p:cNvCxnSpPr/>
          <p:nvPr/>
        </p:nvCxnSpPr>
        <p:spPr>
          <a:xfrm>
            <a:off x="3336950" y="1415325"/>
            <a:ext cx="1438200" cy="885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5" y="2301225"/>
            <a:ext cx="3078389" cy="21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72575" y="999700"/>
            <a:ext cx="47868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4000"/>
              <a:t>Turn and Talk for 3 minutes</a:t>
            </a:r>
            <a:endParaRPr sz="4000"/>
          </a:p>
        </p:txBody>
      </p:sp>
      <p:sp>
        <p:nvSpPr>
          <p:cNvPr id="92" name="Google Shape;92;p17"/>
          <p:cNvSpPr txBox="1"/>
          <p:nvPr/>
        </p:nvSpPr>
        <p:spPr>
          <a:xfrm>
            <a:off x="4683225" y="3129825"/>
            <a:ext cx="37512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752275" y="2669550"/>
            <a:ext cx="40848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would you feel if your teacher couldn’t communicate with you during class?</a:t>
            </a:r>
            <a:endParaRPr sz="1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 rot="-5400000" flipH="1">
            <a:off x="3716575" y="1564950"/>
            <a:ext cx="1162200" cy="1047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75" y="2263350"/>
            <a:ext cx="3879825" cy="2327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Step #2: Gather the Evidence 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40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500"/>
              <a:t>As PPA experts, we must investigate and find data to help us with our investigation!</a:t>
            </a:r>
            <a:endParaRPr sz="25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4832400" y="1017725"/>
            <a:ext cx="3579000" cy="3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i="1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Many of NYC’s bilingual special education students don’t get the right services. Remote learning has made it even harder.</a:t>
            </a:r>
            <a:endParaRPr sz="1600" i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600" i="1"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i="1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Special Ed and Bilingual Teacher Shortages</a:t>
            </a:r>
            <a:endParaRPr sz="1600" i="1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600" i="1"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i="1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Bilingual Teachers Are in Short Supply. How Can Schools Cultivate Their Own</a:t>
            </a:r>
            <a:endParaRPr sz="1600" i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600" i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cxnSp>
        <p:nvCxnSpPr>
          <p:cNvPr id="103" name="Google Shape;103;p18"/>
          <p:cNvCxnSpPr/>
          <p:nvPr/>
        </p:nvCxnSpPr>
        <p:spPr>
          <a:xfrm rot="10800000" flipH="1">
            <a:off x="2508475" y="1542025"/>
            <a:ext cx="2036700" cy="1760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4" name="Google Shape;10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125" y="3492274"/>
            <a:ext cx="3079650" cy="15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Facts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56625" y="1206200"/>
            <a:ext cx="3491700" cy="1775100"/>
          </a:xfrm>
          <a:prstGeom prst="rect">
            <a:avLst/>
          </a:prstGeom>
          <a:solidFill>
            <a:schemeClr val="accent3"/>
          </a:solidFill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600">
                <a:solidFill>
                  <a:srgbClr val="FFFFFF"/>
                </a:solidFill>
              </a:rPr>
              <a:t>“As of November 2019, about 3,800 students legally entitled to be in small, bilingual special education classes didn’t receive the accommodation, according to education officials” (</a:t>
            </a:r>
            <a:r>
              <a:rPr lang="en" sz="1600" i="1">
                <a:solidFill>
                  <a:srgbClr val="FFFFFF"/>
                </a:solidFill>
              </a:rPr>
              <a:t>Chalkbeat</a:t>
            </a:r>
            <a:r>
              <a:rPr lang="en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423000" y="1206200"/>
            <a:ext cx="3491700" cy="1775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600">
                <a:solidFill>
                  <a:srgbClr val="FFFFFF"/>
                </a:solidFill>
              </a:rPr>
              <a:t>“There are currently 500 certified bilingual special education teachers in the city, according to officials, with another 500 special education teachers who have a bilingual extension” (</a:t>
            </a:r>
            <a:r>
              <a:rPr lang="en" sz="1600" i="1">
                <a:solidFill>
                  <a:srgbClr val="FFFFFF"/>
                </a:solidFill>
              </a:rPr>
              <a:t>Chalkbeat</a:t>
            </a:r>
            <a:r>
              <a:rPr lang="en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456625" y="3225300"/>
            <a:ext cx="3491700" cy="1775100"/>
          </a:xfrm>
          <a:prstGeom prst="rect">
            <a:avLst/>
          </a:prstGeom>
          <a:solidFill>
            <a:schemeClr val="accent3"/>
          </a:solidFill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600">
                <a:solidFill>
                  <a:schemeClr val="lt1"/>
                </a:solidFill>
              </a:rPr>
              <a:t>“People who want to become certified in both bilingual and special education must pursue about 18 to 24 more credit hours of coursework than a general education teacher” </a:t>
            </a:r>
            <a:r>
              <a:rPr lang="en" sz="1600">
                <a:solidFill>
                  <a:srgbClr val="FFFFFF"/>
                </a:solidFill>
              </a:rPr>
              <a:t>(</a:t>
            </a:r>
            <a:r>
              <a:rPr lang="en" sz="1600" i="1">
                <a:solidFill>
                  <a:srgbClr val="FFFFFF"/>
                </a:solidFill>
              </a:rPr>
              <a:t>UFT</a:t>
            </a:r>
            <a:r>
              <a:rPr lang="en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423000" y="3225300"/>
            <a:ext cx="3491700" cy="1775100"/>
          </a:xfrm>
          <a:prstGeom prst="rect">
            <a:avLst/>
          </a:prstGeom>
          <a:solidFill>
            <a:schemeClr val="accent3"/>
          </a:solidFill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450">
                <a:solidFill>
                  <a:srgbClr val="FFFFFF"/>
                </a:solidFill>
              </a:rPr>
              <a:t>Currently there are a total of 275 bilingual special education classes across all grades in New York City, while recruiting enough qualified teachers is a huge challenge in opening new bilingual special education programs. (DOE)</a:t>
            </a:r>
            <a:endParaRPr sz="14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72575" y="999700"/>
            <a:ext cx="47868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4000"/>
              <a:t>Turn and Talk for 3 minutes</a:t>
            </a:r>
            <a:endParaRPr sz="4000"/>
          </a:p>
        </p:txBody>
      </p:sp>
      <p:sp>
        <p:nvSpPr>
          <p:cNvPr id="119" name="Google Shape;119;p20"/>
          <p:cNvSpPr txBox="1"/>
          <p:nvPr/>
        </p:nvSpPr>
        <p:spPr>
          <a:xfrm>
            <a:off x="4683225" y="3129825"/>
            <a:ext cx="37512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4752275" y="2669550"/>
            <a:ext cx="40848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Which piece of evidence surprised you the most and why?</a:t>
            </a:r>
            <a:endParaRPr sz="1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 rot="-5400000" flipH="1">
            <a:off x="3716575" y="1564950"/>
            <a:ext cx="1162200" cy="1047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00" y="1805525"/>
            <a:ext cx="3020553" cy="32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Step 3: Identify the Causes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000"/>
              <a:t>Normally a problem doesn’t arise from thin air. There must be at least one cause for this problem! As PPA’s, we must identify them.</a:t>
            </a:r>
            <a:endParaRPr sz="200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 b="1" i="1" u="sng"/>
              <a:t>The Causes</a:t>
            </a:r>
            <a:endParaRPr sz="2200" b="1" i="1" u="sng"/>
          </a:p>
          <a:p>
            <a:pPr marL="457200" lvl="0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500"/>
              <a:t>High needs schools and districts, which tend to have the most bilingual students, have trouble recruiting and keeping bilingual teachers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Many students speak less common languages, making it more difficult to find bilingual teachers 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The road to bilingual certification is time consuming, requiring more coursework and extra tuition costs for perspective bilingual teachers</a:t>
            </a:r>
            <a:endParaRPr sz="1500"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075" y="2717225"/>
            <a:ext cx="2484100" cy="22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733</Words>
  <Application>Microsoft Office PowerPoint</Application>
  <PresentationFormat>On-screen Show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Alfa Slab One</vt:lpstr>
      <vt:lpstr>Proxima Nova</vt:lpstr>
      <vt:lpstr>Arial</vt:lpstr>
      <vt:lpstr>Open Sans</vt:lpstr>
      <vt:lpstr>Gameday</vt:lpstr>
      <vt:lpstr>Bilingual Special Ed: Help Wanted </vt:lpstr>
      <vt:lpstr>Today’s Agenda: Be a Public Policy Analyst</vt:lpstr>
      <vt:lpstr>The Roadmap to Success</vt:lpstr>
      <vt:lpstr>Step #1: Define the Problem</vt:lpstr>
      <vt:lpstr>Turn and Talk for 3 minutes</vt:lpstr>
      <vt:lpstr>Step #2: Gather the Evidence </vt:lpstr>
      <vt:lpstr>The Facts</vt:lpstr>
      <vt:lpstr>Turn and Talk for 3 minutes</vt:lpstr>
      <vt:lpstr>Step 3: Identify the Causes</vt:lpstr>
      <vt:lpstr>Step 4: Evaluate an Existing Policy</vt:lpstr>
      <vt:lpstr>Step 4: Evaluate an Existing Policy (Cont’d)</vt:lpstr>
      <vt:lpstr>Step 5: Develop Solutions</vt:lpstr>
      <vt:lpstr>Step 6: Select the Best Solution(s)</vt:lpstr>
      <vt:lpstr>Which solution(s) is/are best?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Bilingual Special Ed: Help Wanted </dc:title>
  <cp:lastModifiedBy>Joseph Montecalvo</cp:lastModifiedBy>
  <cp:revision>3</cp:revision>
  <dcterms:modified xsi:type="dcterms:W3CDTF">2020-09-27T15:14:40Z</dcterms:modified>
</cp:coreProperties>
</file>