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p:restoredTop sz="93069"/>
  </p:normalViewPr>
  <p:slideViewPr>
    <p:cSldViewPr snapToGrid="0">
      <p:cViewPr varScale="1">
        <p:scale>
          <a:sx n="119" d="100"/>
          <a:sy n="119" d="100"/>
        </p:scale>
        <p:origin x="114"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791efe04c_0_1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791efe04c_0_1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791efe04c_0_1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4791efe04c_0_1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791efe04c_0_1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791efe04c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791efe04c_0_1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791efe04c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791efe04c_0_1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791efe04c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791efe04c_0_1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791efe04c_0_1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791efe04c_0_1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4791efe04c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791efe04c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791efe04c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791efe04c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791efe04c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791efe04c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791efe04c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791efe04c_0_1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791efe04c_0_1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791efe04c_0_1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791efe04c_0_1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791efe04c_0_16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791efe04c_0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791efe04c_0_1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791efe04c_0_1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791efe04c_0_1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4791efe04c_0_1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lippedtips.com/plegal/tips/existingex.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flippedtips.com/plegal/tips/solutionsex.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flippedtips.com/plegal/tips/bestsolex.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lippedtips.com/plegal/tips/select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flippedtips.com/plegal/tips/gather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crashstats.nhtsa.dot.gov/Api/Public/ViewPublication/81245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lippedtips.com/plegal/tips/identifyex.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357809" y="305253"/>
            <a:ext cx="4255500" cy="18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 to the Public Policy Analyst (PPA)</a:t>
            </a:r>
            <a:endParaRPr dirty="0"/>
          </a:p>
        </p:txBody>
      </p:sp>
      <p:sp>
        <p:nvSpPr>
          <p:cNvPr id="278" name="Google Shape;278;p13"/>
          <p:cNvSpPr txBox="1">
            <a:spLocks noGrp="1"/>
          </p:cNvSpPr>
          <p:nvPr>
            <p:ph type="subTitle" idx="1"/>
          </p:nvPr>
        </p:nvSpPr>
        <p:spPr>
          <a:xfrm>
            <a:off x="357808" y="2178153"/>
            <a:ext cx="4671391" cy="695400"/>
          </a:xfrm>
          <a:prstGeom prst="rect">
            <a:avLst/>
          </a:prstGeom>
        </p:spPr>
        <p:txBody>
          <a:bodyPr spcFirstLastPara="1" wrap="square" lIns="91425" tIns="91425" rIns="91425" bIns="91425" anchor="t" anchorCtr="0">
            <a:noAutofit/>
          </a:bodyPr>
          <a:lstStyle/>
          <a:p>
            <a:pPr marL="0" indent="0" algn="ctr"/>
            <a:r>
              <a:rPr lang="en" sz="1800" dirty="0"/>
              <a:t>Learn How to Become a Public Policy Analyst</a:t>
            </a:r>
            <a:endParaRPr sz="1800" dirty="0"/>
          </a:p>
        </p:txBody>
      </p:sp>
      <p:sp>
        <p:nvSpPr>
          <p:cNvPr id="5" name="TextBox 4">
            <a:extLst>
              <a:ext uri="{FF2B5EF4-FFF2-40B4-BE49-F238E27FC236}">
                <a16:creationId xmlns:a16="http://schemas.microsoft.com/office/drawing/2014/main" id="{301C6529-18BB-4CE3-A200-5BC5B59F0EA7}"/>
              </a:ext>
            </a:extLst>
          </p:cNvPr>
          <p:cNvSpPr txBox="1"/>
          <p:nvPr/>
        </p:nvSpPr>
        <p:spPr>
          <a:xfrm>
            <a:off x="357809" y="3802213"/>
            <a:ext cx="7655223" cy="400110"/>
          </a:xfrm>
          <a:prstGeom prst="rect">
            <a:avLst/>
          </a:prstGeom>
          <a:noFill/>
        </p:spPr>
        <p:txBody>
          <a:bodyPr wrap="square" rtlCol="0">
            <a:spAutoFit/>
          </a:bodyPr>
          <a:lstStyle/>
          <a:p>
            <a:pPr algn="ctr"/>
            <a:r>
              <a:rPr lang="en-US" sz="2000" b="1" dirty="0">
                <a:solidFill>
                  <a:schemeClr val="bg1"/>
                </a:solidFill>
                <a:latin typeface="Book Antiqua" charset="0"/>
                <a:ea typeface="Book Antiqua" charset="0"/>
                <a:cs typeface="Book Antiqua" charset="0"/>
              </a:rPr>
              <a:t>A Large Number of Teens Drive Drunk in the United States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1313424" y="317838"/>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Step 4: Evaluate an Existing Public Policy</a:t>
            </a:r>
            <a:endParaRPr/>
          </a:p>
        </p:txBody>
      </p:sp>
      <p:sp>
        <p:nvSpPr>
          <p:cNvPr id="339" name="Google Shape;339;p22"/>
          <p:cNvSpPr txBox="1">
            <a:spLocks noGrp="1"/>
          </p:cNvSpPr>
          <p:nvPr>
            <p:ph type="body" idx="1"/>
          </p:nvPr>
        </p:nvSpPr>
        <p:spPr>
          <a:xfrm>
            <a:off x="136358" y="987615"/>
            <a:ext cx="4692316" cy="33678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0000"/>
                </a:solidFill>
                <a:highlight>
                  <a:srgbClr val="FFFFFF"/>
                </a:highlight>
                <a:latin typeface="Arial"/>
                <a:ea typeface="Arial"/>
                <a:cs typeface="Arial"/>
                <a:sym typeface="Arial"/>
              </a:rPr>
              <a:t>As Public Policy Analysts we conduct further research into the  policies that already exist regarding the social problem we are studying. We ask:</a:t>
            </a:r>
            <a:endParaRPr sz="1600" dirty="0">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r>
              <a:rPr lang="en" sz="1600" dirty="0">
                <a:solidFill>
                  <a:srgbClr val="000000"/>
                </a:solidFill>
                <a:highlight>
                  <a:srgbClr val="FFFFFF"/>
                </a:highlight>
                <a:latin typeface="Arial"/>
                <a:ea typeface="Arial"/>
                <a:cs typeface="Arial"/>
                <a:sym typeface="Arial"/>
              </a:rPr>
              <a:t>Through our evaluation of those policies, we identify their advantages and disadvantages and determine if they should be replaced, strengthened, or improved.  What do these policies say?  Who do they benefit? Do they address the issue of teen drunk driving?  Do these policies need to be changes?</a:t>
            </a:r>
            <a:endParaRPr dirty="0"/>
          </a:p>
        </p:txBody>
      </p:sp>
      <p:pic>
        <p:nvPicPr>
          <p:cNvPr id="340" name="Google Shape;340;p22"/>
          <p:cNvPicPr preferRelativeResize="0"/>
          <p:nvPr/>
        </p:nvPicPr>
        <p:blipFill>
          <a:blip r:embed="rId4">
            <a:alphaModFix/>
          </a:blip>
          <a:stretch>
            <a:fillRect/>
          </a:stretch>
        </p:blipFill>
        <p:spPr>
          <a:xfrm>
            <a:off x="4967014" y="1488665"/>
            <a:ext cx="3851952" cy="3240825"/>
          </a:xfrm>
          <a:prstGeom prst="rect">
            <a:avLst/>
          </a:prstGeom>
          <a:noFill/>
          <a:ln>
            <a:noFill/>
          </a:ln>
        </p:spPr>
      </p:pic>
      <p:sp>
        <p:nvSpPr>
          <p:cNvPr id="2" name="TextBox 1">
            <a:extLst>
              <a:ext uri="{FF2B5EF4-FFF2-40B4-BE49-F238E27FC236}">
                <a16:creationId xmlns:a16="http://schemas.microsoft.com/office/drawing/2014/main" id="{81221FF9-32AC-4ABE-A07C-B045FD2936A2}"/>
              </a:ext>
            </a:extLst>
          </p:cNvPr>
          <p:cNvSpPr txBox="1"/>
          <p:nvPr/>
        </p:nvSpPr>
        <p:spPr>
          <a:xfrm>
            <a:off x="136358" y="4526959"/>
            <a:ext cx="5514651" cy="523220"/>
          </a:xfrm>
          <a:prstGeom prst="rect">
            <a:avLst/>
          </a:prstGeom>
          <a:noFill/>
        </p:spPr>
        <p:txBody>
          <a:bodyPr wrap="none" rtlCol="0">
            <a:spAutoFit/>
          </a:bodyPr>
          <a:lstStyle/>
          <a:p>
            <a:r>
              <a:rPr lang="en-US" b="1" u="sng" dirty="0"/>
              <a:t>Example:</a:t>
            </a:r>
          </a:p>
          <a:p>
            <a:r>
              <a:rPr lang="en-US" dirty="0"/>
              <a:t>What is the current policy to reduce teenage drunk driving deaths?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Step 5: Develop Solutions</a:t>
            </a:r>
            <a:endParaRPr/>
          </a:p>
        </p:txBody>
      </p:sp>
      <p:sp>
        <p:nvSpPr>
          <p:cNvPr id="346" name="Google Shape;346;p23"/>
          <p:cNvSpPr txBox="1">
            <a:spLocks noGrp="1"/>
          </p:cNvSpPr>
          <p:nvPr>
            <p:ph type="body" idx="1"/>
          </p:nvPr>
        </p:nvSpPr>
        <p:spPr>
          <a:xfrm>
            <a:off x="358050" y="1300900"/>
            <a:ext cx="4461000" cy="29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As a Public Policy Analyst, we develop three (3) potential solutions to the problem we are studying in one of two way:  </a:t>
            </a:r>
            <a:endParaRPr sz="1500" dirty="0"/>
          </a:p>
          <a:p>
            <a:pPr marL="0" lvl="0" indent="0" algn="l" rtl="0">
              <a:spcBef>
                <a:spcPts val="1600"/>
              </a:spcBef>
              <a:spcAft>
                <a:spcPts val="0"/>
              </a:spcAft>
              <a:buNone/>
            </a:pPr>
            <a:r>
              <a:rPr lang="en" sz="1500" dirty="0"/>
              <a:t>We can either eliminate or lessen the causes or contributory factors through a new public policy, or we can strengthen or improve the current public policy in place to address this solution (e.g. tougher penalties, more public education, additional regulations, clearer guidelines)</a:t>
            </a:r>
            <a:endParaRPr sz="1500" dirty="0"/>
          </a:p>
          <a:p>
            <a:pPr marL="0" lvl="0" indent="0" algn="l" rtl="0">
              <a:spcBef>
                <a:spcPts val="1600"/>
              </a:spcBef>
              <a:spcAft>
                <a:spcPts val="1600"/>
              </a:spcAft>
              <a:buNone/>
            </a:pPr>
            <a:endParaRPr sz="1100" dirty="0">
              <a:solidFill>
                <a:srgbClr val="000000"/>
              </a:solidFill>
              <a:highlight>
                <a:srgbClr val="F0E68C"/>
              </a:highlight>
              <a:latin typeface="Arial"/>
              <a:ea typeface="Arial"/>
              <a:cs typeface="Arial"/>
              <a:sym typeface="Arial"/>
            </a:endParaRPr>
          </a:p>
        </p:txBody>
      </p:sp>
      <p:pic>
        <p:nvPicPr>
          <p:cNvPr id="347" name="Google Shape;347;p23"/>
          <p:cNvPicPr preferRelativeResize="0"/>
          <p:nvPr/>
        </p:nvPicPr>
        <p:blipFill>
          <a:blip r:embed="rId4">
            <a:alphaModFix/>
          </a:blip>
          <a:stretch>
            <a:fillRect/>
          </a:stretch>
        </p:blipFill>
        <p:spPr>
          <a:xfrm>
            <a:off x="5143300" y="1300900"/>
            <a:ext cx="3848301" cy="3335600"/>
          </a:xfrm>
          <a:prstGeom prst="rect">
            <a:avLst/>
          </a:prstGeom>
          <a:noFill/>
          <a:ln>
            <a:noFill/>
          </a:ln>
        </p:spPr>
      </p:pic>
      <p:sp>
        <p:nvSpPr>
          <p:cNvPr id="2" name="TextBox 1">
            <a:extLst>
              <a:ext uri="{FF2B5EF4-FFF2-40B4-BE49-F238E27FC236}">
                <a16:creationId xmlns:a16="http://schemas.microsoft.com/office/drawing/2014/main" id="{B24A0720-F671-4AED-9E5C-EE62AA0019C6}"/>
              </a:ext>
            </a:extLst>
          </p:cNvPr>
          <p:cNvSpPr txBox="1"/>
          <p:nvPr/>
        </p:nvSpPr>
        <p:spPr>
          <a:xfrm>
            <a:off x="473242" y="4563979"/>
            <a:ext cx="4948791" cy="523220"/>
          </a:xfrm>
          <a:prstGeom prst="rect">
            <a:avLst/>
          </a:prstGeom>
          <a:noFill/>
        </p:spPr>
        <p:txBody>
          <a:bodyPr wrap="none" rtlCol="0">
            <a:spAutoFit/>
          </a:bodyPr>
          <a:lstStyle/>
          <a:p>
            <a:r>
              <a:rPr lang="en-US" b="1" u="sng" dirty="0"/>
              <a:t>Example:</a:t>
            </a:r>
          </a:p>
          <a:p>
            <a:r>
              <a:rPr lang="en-US" dirty="0"/>
              <a:t>Develop solutions to prevent teenage drunk driving deaths.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Step 6: Select the Best Solution</a:t>
            </a:r>
            <a:endParaRPr/>
          </a:p>
        </p:txBody>
      </p:sp>
      <p:sp>
        <p:nvSpPr>
          <p:cNvPr id="353" name="Google Shape;353;p24"/>
          <p:cNvSpPr txBox="1">
            <a:spLocks noGrp="1"/>
          </p:cNvSpPr>
          <p:nvPr>
            <p:ph type="body" idx="1"/>
          </p:nvPr>
        </p:nvSpPr>
        <p:spPr>
          <a:xfrm>
            <a:off x="665475" y="1473425"/>
            <a:ext cx="3906600" cy="21761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As a Public Policy Analyst, you will now evaluate the three (3) potential solutions identified in step 5 and select your preferred policy.</a:t>
            </a:r>
            <a:endParaRPr sz="1500" dirty="0"/>
          </a:p>
          <a:p>
            <a:pPr marL="0" lvl="0" indent="0" algn="l" rtl="0">
              <a:spcBef>
                <a:spcPts val="1600"/>
              </a:spcBef>
              <a:spcAft>
                <a:spcPts val="0"/>
              </a:spcAft>
              <a:buNone/>
            </a:pPr>
            <a:r>
              <a:rPr lang="en" sz="1500" dirty="0"/>
              <a:t>Two criteria that will assist in determining the best policy are feasibility and effectiveness .  Your best policy should rate highly in both, if possible.</a:t>
            </a:r>
            <a:endParaRPr sz="1500" dirty="0"/>
          </a:p>
        </p:txBody>
      </p:sp>
      <p:pic>
        <p:nvPicPr>
          <p:cNvPr id="354" name="Google Shape;354;p24"/>
          <p:cNvPicPr preferRelativeResize="0"/>
          <p:nvPr/>
        </p:nvPicPr>
        <p:blipFill>
          <a:blip r:embed="rId4">
            <a:alphaModFix/>
          </a:blip>
          <a:stretch>
            <a:fillRect/>
          </a:stretch>
        </p:blipFill>
        <p:spPr>
          <a:xfrm>
            <a:off x="4830800" y="1473425"/>
            <a:ext cx="3783300" cy="3024625"/>
          </a:xfrm>
          <a:prstGeom prst="rect">
            <a:avLst/>
          </a:prstGeom>
          <a:noFill/>
          <a:ln>
            <a:noFill/>
          </a:ln>
        </p:spPr>
      </p:pic>
      <p:sp>
        <p:nvSpPr>
          <p:cNvPr id="2" name="Rectangle 1">
            <a:extLst>
              <a:ext uri="{FF2B5EF4-FFF2-40B4-BE49-F238E27FC236}">
                <a16:creationId xmlns:a16="http://schemas.microsoft.com/office/drawing/2014/main" id="{14DD4353-A66E-4D37-8457-9DE63AEDCDD9}"/>
              </a:ext>
            </a:extLst>
          </p:cNvPr>
          <p:cNvSpPr/>
          <p:nvPr/>
        </p:nvSpPr>
        <p:spPr>
          <a:xfrm>
            <a:off x="255425" y="4287515"/>
            <a:ext cx="7996100" cy="728405"/>
          </a:xfrm>
          <a:prstGeom prst="rect">
            <a:avLst/>
          </a:prstGeom>
        </p:spPr>
        <p:txBody>
          <a:bodyPr wrap="none">
            <a:spAutoFit/>
          </a:bodyPr>
          <a:lstStyle/>
          <a:p>
            <a:pPr lvl="0">
              <a:spcBef>
                <a:spcPts val="1600"/>
              </a:spcBef>
            </a:pPr>
            <a:r>
              <a:rPr lang="en-US" b="1" u="sng" dirty="0"/>
              <a:t>Example:</a:t>
            </a:r>
            <a:r>
              <a:rPr lang="en-US" dirty="0"/>
              <a:t>  </a:t>
            </a:r>
          </a:p>
          <a:p>
            <a:pPr lvl="0">
              <a:spcBef>
                <a:spcPts val="1600"/>
              </a:spcBef>
            </a:pPr>
            <a:r>
              <a:rPr lang="en-US" dirty="0"/>
              <a:t>Using the solutions you came up with in the previous step, which one do you think will be the best?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Feasibility</a:t>
            </a:r>
            <a:endParaRPr/>
          </a:p>
        </p:txBody>
      </p:sp>
      <p:sp>
        <p:nvSpPr>
          <p:cNvPr id="360" name="Google Shape;360;p25"/>
          <p:cNvSpPr txBox="1">
            <a:spLocks noGrp="1"/>
          </p:cNvSpPr>
          <p:nvPr>
            <p:ph type="body" idx="1"/>
          </p:nvPr>
        </p:nvSpPr>
        <p:spPr>
          <a:xfrm>
            <a:off x="342575" y="1768225"/>
            <a:ext cx="4784100" cy="293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highlight>
                  <a:srgbClr val="FFFFFF"/>
                </a:highlight>
                <a:latin typeface="Roboto"/>
                <a:ea typeface="Roboto"/>
                <a:cs typeface="Roboto"/>
                <a:sym typeface="Roboto"/>
              </a:rPr>
              <a:t>Feasibility refers to the likelihood that your policy would be enacted by the government or government agency. Feasibility can be affected by factors such as cultural acceptance and the anticipated costs in comparison to the benefits. </a:t>
            </a:r>
            <a:endParaRPr sz="1400">
              <a:solidFill>
                <a:srgbClr val="000000"/>
              </a:solidFill>
              <a:highlight>
                <a:srgbClr val="FFFFFF"/>
              </a:highlight>
              <a:latin typeface="Roboto"/>
              <a:ea typeface="Roboto"/>
              <a:cs typeface="Roboto"/>
              <a:sym typeface="Roboto"/>
            </a:endParaRPr>
          </a:p>
          <a:p>
            <a:pPr marL="0" lvl="0" indent="0" algn="l" rtl="0">
              <a:spcBef>
                <a:spcPts val="1600"/>
              </a:spcBef>
              <a:spcAft>
                <a:spcPts val="1600"/>
              </a:spcAft>
              <a:buNone/>
            </a:pPr>
            <a:r>
              <a:rPr lang="en" sz="1400">
                <a:solidFill>
                  <a:srgbClr val="000000"/>
                </a:solidFill>
                <a:highlight>
                  <a:srgbClr val="FFFFFF"/>
                </a:highlight>
                <a:latin typeface="Roboto"/>
                <a:ea typeface="Roboto"/>
                <a:cs typeface="Roboto"/>
                <a:sym typeface="Roboto"/>
              </a:rPr>
              <a:t>As a Public Policy Analyst in order to select the best public policy solution for your problem feasibility must be considered.  </a:t>
            </a:r>
            <a:endParaRPr sz="1400">
              <a:highlight>
                <a:srgbClr val="FFFFFF"/>
              </a:highlight>
              <a:latin typeface="Roboto"/>
              <a:ea typeface="Roboto"/>
              <a:cs typeface="Roboto"/>
              <a:sym typeface="Roboto"/>
            </a:endParaRPr>
          </a:p>
        </p:txBody>
      </p:sp>
      <p:pic>
        <p:nvPicPr>
          <p:cNvPr id="361" name="Google Shape;361;p25"/>
          <p:cNvPicPr preferRelativeResize="0"/>
          <p:nvPr/>
        </p:nvPicPr>
        <p:blipFill>
          <a:blip r:embed="rId3">
            <a:alphaModFix/>
          </a:blip>
          <a:stretch>
            <a:fillRect/>
          </a:stretch>
        </p:blipFill>
        <p:spPr>
          <a:xfrm>
            <a:off x="5126675" y="1343600"/>
            <a:ext cx="3678025" cy="3240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Effectiveness</a:t>
            </a:r>
            <a:endParaRPr/>
          </a:p>
        </p:txBody>
      </p:sp>
      <p:sp>
        <p:nvSpPr>
          <p:cNvPr id="367" name="Google Shape;367;p26"/>
          <p:cNvSpPr txBox="1">
            <a:spLocks noGrp="1"/>
          </p:cNvSpPr>
          <p:nvPr>
            <p:ph type="body" idx="1"/>
          </p:nvPr>
        </p:nvSpPr>
        <p:spPr>
          <a:xfrm>
            <a:off x="367225" y="1350200"/>
            <a:ext cx="43281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rgbClr val="000000"/>
              </a:solidFill>
              <a:highlight>
                <a:srgbClr val="FFFFFF"/>
              </a:highlight>
              <a:latin typeface="Roboto"/>
              <a:ea typeface="Roboto"/>
              <a:cs typeface="Roboto"/>
              <a:sym typeface="Roboto"/>
            </a:endParaRPr>
          </a:p>
          <a:p>
            <a:pPr marL="0" lvl="0" indent="0" algn="l" rtl="0">
              <a:spcBef>
                <a:spcPts val="1600"/>
              </a:spcBef>
              <a:spcAft>
                <a:spcPts val="0"/>
              </a:spcAft>
              <a:buNone/>
            </a:pPr>
            <a:r>
              <a:rPr lang="en" sz="1400">
                <a:solidFill>
                  <a:srgbClr val="000000"/>
                </a:solidFill>
                <a:highlight>
                  <a:srgbClr val="FFFFFF"/>
                </a:highlight>
                <a:latin typeface="Roboto"/>
                <a:ea typeface="Roboto"/>
                <a:cs typeface="Roboto"/>
                <a:sym typeface="Roboto"/>
              </a:rPr>
              <a:t>Effectiveness refers to the likelihood that your policy will produce results that lessen the social problem. To be able to anticipate the effectiveness, it is essential that your problem in step 1 is narrowly and specifically stated.</a:t>
            </a:r>
            <a:endParaRPr sz="1400">
              <a:solidFill>
                <a:srgbClr val="000000"/>
              </a:solidFill>
              <a:highlight>
                <a:srgbClr val="FFFFFF"/>
              </a:highlight>
              <a:latin typeface="Roboto"/>
              <a:ea typeface="Roboto"/>
              <a:cs typeface="Roboto"/>
              <a:sym typeface="Roboto"/>
            </a:endParaRPr>
          </a:p>
          <a:p>
            <a:pPr marL="0" lvl="0" indent="0" algn="l" rtl="0">
              <a:spcBef>
                <a:spcPts val="1600"/>
              </a:spcBef>
              <a:spcAft>
                <a:spcPts val="1600"/>
              </a:spcAft>
              <a:buNone/>
            </a:pPr>
            <a:r>
              <a:rPr lang="en" sz="1400">
                <a:solidFill>
                  <a:srgbClr val="000000"/>
                </a:solidFill>
                <a:highlight>
                  <a:srgbClr val="FFFFFF"/>
                </a:highlight>
                <a:latin typeface="Roboto"/>
                <a:ea typeface="Roboto"/>
                <a:cs typeface="Roboto"/>
                <a:sym typeface="Roboto"/>
              </a:rPr>
              <a:t>As a Public Policy Analyst in order to select the best public policy solution for your problem effectiveness must also be considered.  </a:t>
            </a:r>
            <a:endParaRPr sz="1400">
              <a:solidFill>
                <a:srgbClr val="000000"/>
              </a:solidFill>
              <a:highlight>
                <a:srgbClr val="FFFFFF"/>
              </a:highlight>
              <a:latin typeface="Roboto"/>
              <a:ea typeface="Roboto"/>
              <a:cs typeface="Roboto"/>
              <a:sym typeface="Roboto"/>
            </a:endParaRPr>
          </a:p>
        </p:txBody>
      </p:sp>
      <p:pic>
        <p:nvPicPr>
          <p:cNvPr id="368" name="Google Shape;368;p26"/>
          <p:cNvPicPr preferRelativeResize="0"/>
          <p:nvPr/>
        </p:nvPicPr>
        <p:blipFill>
          <a:blip r:embed="rId3">
            <a:alphaModFix/>
          </a:blip>
          <a:stretch>
            <a:fillRect/>
          </a:stretch>
        </p:blipFill>
        <p:spPr>
          <a:xfrm>
            <a:off x="5151200" y="1189975"/>
            <a:ext cx="3840400" cy="349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Evaluating Costs and Benefits </a:t>
            </a:r>
            <a:endParaRPr/>
          </a:p>
        </p:txBody>
      </p:sp>
      <p:sp>
        <p:nvSpPr>
          <p:cNvPr id="374" name="Google Shape;374;p27"/>
          <p:cNvSpPr txBox="1">
            <a:spLocks noGrp="1"/>
          </p:cNvSpPr>
          <p:nvPr>
            <p:ph type="body" idx="1"/>
          </p:nvPr>
        </p:nvSpPr>
        <p:spPr>
          <a:xfrm>
            <a:off x="529900" y="1522725"/>
            <a:ext cx="4424100" cy="300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rgbClr val="000000"/>
                </a:solidFill>
                <a:highlight>
                  <a:srgbClr val="FFFFFF"/>
                </a:highlight>
                <a:latin typeface="Roboto"/>
                <a:ea typeface="Roboto"/>
                <a:cs typeface="Roboto"/>
                <a:sym typeface="Roboto"/>
              </a:rPr>
              <a:t>Now it is time to examine effectiveness more closely. You probably selected your policy because you believe it will bring about good or desirable consequences. These future good consequences are called </a:t>
            </a:r>
            <a:r>
              <a:rPr lang="en" sz="1600" i="1">
                <a:solidFill>
                  <a:srgbClr val="000000"/>
                </a:solidFill>
                <a:highlight>
                  <a:srgbClr val="FFFFFF"/>
                </a:highlight>
                <a:latin typeface="Roboto"/>
                <a:ea typeface="Roboto"/>
                <a:cs typeface="Roboto"/>
                <a:sym typeface="Roboto"/>
              </a:rPr>
              <a:t>benefits.</a:t>
            </a:r>
            <a:r>
              <a:rPr lang="en" sz="1600">
                <a:solidFill>
                  <a:srgbClr val="000000"/>
                </a:solidFill>
                <a:highlight>
                  <a:srgbClr val="FFFFFF"/>
                </a:highlight>
                <a:latin typeface="Roboto"/>
                <a:ea typeface="Roboto"/>
                <a:cs typeface="Roboto"/>
                <a:sym typeface="Roboto"/>
              </a:rPr>
              <a:t> Your policy may also bring about some bad or undesirable consequences. These are called </a:t>
            </a:r>
            <a:r>
              <a:rPr lang="en" sz="1600" i="1">
                <a:solidFill>
                  <a:srgbClr val="000000"/>
                </a:solidFill>
                <a:highlight>
                  <a:srgbClr val="FFFFFF"/>
                </a:highlight>
                <a:latin typeface="Roboto"/>
                <a:ea typeface="Roboto"/>
                <a:cs typeface="Roboto"/>
                <a:sym typeface="Roboto"/>
              </a:rPr>
              <a:t>costs.</a:t>
            </a:r>
            <a:r>
              <a:rPr lang="en" sz="1600">
                <a:solidFill>
                  <a:srgbClr val="000000"/>
                </a:solidFill>
                <a:highlight>
                  <a:srgbClr val="FFFFFF"/>
                </a:highlight>
                <a:latin typeface="Roboto"/>
                <a:ea typeface="Roboto"/>
                <a:cs typeface="Roboto"/>
                <a:sym typeface="Roboto"/>
              </a:rPr>
              <a:t> The process of studying the benefits and costs of a public policy is called evaluation.</a:t>
            </a:r>
            <a:endParaRPr sz="1600">
              <a:highlight>
                <a:srgbClr val="FFFFFF"/>
              </a:highlight>
              <a:latin typeface="Roboto"/>
              <a:ea typeface="Roboto"/>
              <a:cs typeface="Roboto"/>
              <a:sym typeface="Roboto"/>
            </a:endParaRPr>
          </a:p>
        </p:txBody>
      </p:sp>
      <p:pic>
        <p:nvPicPr>
          <p:cNvPr id="375" name="Google Shape;375;p27"/>
          <p:cNvPicPr preferRelativeResize="0"/>
          <p:nvPr/>
        </p:nvPicPr>
        <p:blipFill>
          <a:blip r:embed="rId3">
            <a:alphaModFix/>
          </a:blip>
          <a:stretch>
            <a:fillRect/>
          </a:stretch>
        </p:blipFill>
        <p:spPr>
          <a:xfrm>
            <a:off x="5192650" y="1406825"/>
            <a:ext cx="3322025" cy="312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APPLICATION</a:t>
            </a:r>
            <a:endParaRPr/>
          </a:p>
        </p:txBody>
      </p:sp>
      <p:sp>
        <p:nvSpPr>
          <p:cNvPr id="381" name="Google Shape;381;p28"/>
          <p:cNvSpPr txBox="1">
            <a:spLocks noGrp="1"/>
          </p:cNvSpPr>
          <p:nvPr>
            <p:ph type="body" idx="1"/>
          </p:nvPr>
        </p:nvSpPr>
        <p:spPr>
          <a:xfrm>
            <a:off x="441175" y="1528100"/>
            <a:ext cx="3268200" cy="33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Public Policy Analysts you will now work in your groups to apply your new found knowledge to find a solution to a social issue that has be plaguing the Senior Class at Urban Assembly Academy for Future Leaders since the beginning of the 2019-2020 School Year.</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b="1" dirty="0"/>
              <a:t>Problem</a:t>
            </a:r>
            <a:r>
              <a:rPr lang="en" dirty="0"/>
              <a:t>:  Chronic Lateness</a:t>
            </a:r>
            <a:endParaRPr dirty="0"/>
          </a:p>
          <a:p>
            <a:pPr marL="0" lvl="0" indent="0" algn="l" rtl="0">
              <a:spcBef>
                <a:spcPts val="1600"/>
              </a:spcBef>
              <a:spcAft>
                <a:spcPts val="1600"/>
              </a:spcAft>
              <a:buNone/>
            </a:pPr>
            <a:endParaRPr dirty="0"/>
          </a:p>
        </p:txBody>
      </p:sp>
      <p:pic>
        <p:nvPicPr>
          <p:cNvPr id="382" name="Google Shape;382;p28"/>
          <p:cNvPicPr preferRelativeResize="0"/>
          <p:nvPr/>
        </p:nvPicPr>
        <p:blipFill>
          <a:blip r:embed="rId3">
            <a:alphaModFix/>
          </a:blip>
          <a:stretch>
            <a:fillRect/>
          </a:stretch>
        </p:blipFill>
        <p:spPr>
          <a:xfrm>
            <a:off x="4572000" y="1528100"/>
            <a:ext cx="4153001" cy="324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PUBLIC POLICY ANALYST?</a:t>
            </a:r>
            <a:endParaRPr/>
          </a:p>
        </p:txBody>
      </p:sp>
      <p:sp>
        <p:nvSpPr>
          <p:cNvPr id="284" name="Google Shape;284;p14"/>
          <p:cNvSpPr txBox="1">
            <a:spLocks noGrp="1"/>
          </p:cNvSpPr>
          <p:nvPr>
            <p:ph type="body" idx="1"/>
          </p:nvPr>
        </p:nvSpPr>
        <p:spPr>
          <a:xfrm>
            <a:off x="1303800" y="1454175"/>
            <a:ext cx="7030500" cy="3077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The Public Policy Analyst (PPA) is designed to help students to maximize their participation in government as responsible citizens. As a public policy analyst, you and your class will develop the following policy skills, learning how to:</a:t>
            </a:r>
            <a:endParaRPr/>
          </a:p>
          <a:p>
            <a:pPr marL="457200" lvl="0" indent="-298450" algn="l" rtl="0">
              <a:spcBef>
                <a:spcPts val="1200"/>
              </a:spcBef>
              <a:spcAft>
                <a:spcPts val="0"/>
              </a:spcAft>
              <a:buClr>
                <a:srgbClr val="000000"/>
              </a:buClr>
              <a:buSzPts val="1100"/>
              <a:buFont typeface="Arial"/>
              <a:buChar char="●"/>
            </a:pPr>
            <a:r>
              <a:rPr lang="en"/>
              <a:t>Identify the nature of a social problem</a:t>
            </a:r>
            <a:endParaRPr/>
          </a:p>
          <a:p>
            <a:pPr marL="457200" lvl="0" indent="-298450" algn="l" rtl="0">
              <a:spcBef>
                <a:spcPts val="0"/>
              </a:spcBef>
              <a:spcAft>
                <a:spcPts val="0"/>
              </a:spcAft>
              <a:buClr>
                <a:srgbClr val="000000"/>
              </a:buClr>
              <a:buSzPts val="1100"/>
              <a:buFont typeface="Arial"/>
              <a:buChar char="●"/>
            </a:pPr>
            <a:r>
              <a:rPr lang="en"/>
              <a:t>Gather evidence to support the existence of the problem</a:t>
            </a:r>
            <a:endParaRPr/>
          </a:p>
          <a:p>
            <a:pPr marL="457200" lvl="0" indent="-298450" algn="l" rtl="0">
              <a:spcBef>
                <a:spcPts val="0"/>
              </a:spcBef>
              <a:spcAft>
                <a:spcPts val="0"/>
              </a:spcAft>
              <a:buClr>
                <a:srgbClr val="000000"/>
              </a:buClr>
              <a:buSzPts val="1100"/>
              <a:buFont typeface="Arial"/>
              <a:buChar char="●"/>
            </a:pPr>
            <a:r>
              <a:rPr lang="en"/>
              <a:t>Determine the causes and factors contributing to the problem</a:t>
            </a:r>
            <a:endParaRPr/>
          </a:p>
          <a:p>
            <a:pPr marL="457200" lvl="0" indent="-298450" algn="l" rtl="0">
              <a:spcBef>
                <a:spcPts val="0"/>
              </a:spcBef>
              <a:spcAft>
                <a:spcPts val="0"/>
              </a:spcAft>
              <a:buClr>
                <a:srgbClr val="000000"/>
              </a:buClr>
              <a:buSzPts val="1100"/>
              <a:buFont typeface="Arial"/>
              <a:buChar char="●"/>
            </a:pPr>
            <a:r>
              <a:rPr lang="en"/>
              <a:t>Evaluate the existing policy</a:t>
            </a:r>
            <a:endParaRPr/>
          </a:p>
          <a:p>
            <a:pPr marL="457200" lvl="0" indent="-298450" algn="l" rtl="0">
              <a:spcBef>
                <a:spcPts val="0"/>
              </a:spcBef>
              <a:spcAft>
                <a:spcPts val="0"/>
              </a:spcAft>
              <a:buClr>
                <a:srgbClr val="000000"/>
              </a:buClr>
              <a:buSzPts val="1100"/>
              <a:buFont typeface="Arial"/>
              <a:buChar char="●"/>
            </a:pPr>
            <a:r>
              <a:rPr lang="en"/>
              <a:t>Develop public policy alternatives</a:t>
            </a:r>
            <a:endParaRPr/>
          </a:p>
          <a:p>
            <a:pPr marL="457200" lvl="0" indent="-298450" algn="l" rtl="0">
              <a:spcBef>
                <a:spcPts val="0"/>
              </a:spcBef>
              <a:spcAft>
                <a:spcPts val="0"/>
              </a:spcAft>
              <a:buClr>
                <a:srgbClr val="000000"/>
              </a:buClr>
              <a:buSzPts val="1100"/>
              <a:buFont typeface="Arial"/>
              <a:buChar char="●"/>
            </a:pPr>
            <a:r>
              <a:rPr lang="en"/>
              <a:t>Determine the best public policy solution to the problem</a:t>
            </a:r>
            <a:endParaRPr/>
          </a:p>
          <a:p>
            <a:pPr marL="0" lvl="0" indent="0" algn="l" rtl="0">
              <a:spcBef>
                <a:spcPts val="12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What is Public Policy?</a:t>
            </a:r>
            <a:endParaRPr sz="3600"/>
          </a:p>
        </p:txBody>
      </p:sp>
      <p:sp>
        <p:nvSpPr>
          <p:cNvPr id="290" name="Google Shape;290;p15"/>
          <p:cNvSpPr txBox="1">
            <a:spLocks noGrp="1"/>
          </p:cNvSpPr>
          <p:nvPr>
            <p:ph type="body" idx="1"/>
          </p:nvPr>
        </p:nvSpPr>
        <p:spPr>
          <a:xfrm>
            <a:off x="234150" y="2027975"/>
            <a:ext cx="4572000" cy="227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b="1">
                <a:solidFill>
                  <a:srgbClr val="222222"/>
                </a:solidFill>
                <a:highlight>
                  <a:srgbClr val="FFFFFF"/>
                </a:highlight>
                <a:latin typeface="Roboto"/>
                <a:ea typeface="Roboto"/>
                <a:cs typeface="Roboto"/>
                <a:sym typeface="Roboto"/>
              </a:rPr>
              <a:t>Public policy</a:t>
            </a:r>
            <a:r>
              <a:rPr lang="en" sz="1800">
                <a:solidFill>
                  <a:srgbClr val="222222"/>
                </a:solidFill>
                <a:highlight>
                  <a:srgbClr val="FFFFFF"/>
                </a:highlight>
                <a:latin typeface="Roboto"/>
                <a:ea typeface="Roboto"/>
                <a:cs typeface="Roboto"/>
                <a:sym typeface="Roboto"/>
              </a:rPr>
              <a:t> as a system of principles, rules, and guidelines concerning a given topic promulgated by a governmental entity or its representatives to reach its long-term goals for the greater public good.  </a:t>
            </a:r>
            <a:endParaRPr sz="1800"/>
          </a:p>
        </p:txBody>
      </p:sp>
      <p:pic>
        <p:nvPicPr>
          <p:cNvPr id="291" name="Google Shape;291;p15"/>
          <p:cNvPicPr preferRelativeResize="0"/>
          <p:nvPr/>
        </p:nvPicPr>
        <p:blipFill>
          <a:blip r:embed="rId3">
            <a:alphaModFix/>
          </a:blip>
          <a:stretch>
            <a:fillRect/>
          </a:stretch>
        </p:blipFill>
        <p:spPr>
          <a:xfrm>
            <a:off x="4806150" y="1466825"/>
            <a:ext cx="3799825" cy="3240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1365425" y="327450"/>
            <a:ext cx="7030500" cy="6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Step 1 - Define the Problem</a:t>
            </a:r>
            <a:endParaRPr/>
          </a:p>
        </p:txBody>
      </p:sp>
      <p:sp>
        <p:nvSpPr>
          <p:cNvPr id="297" name="Google Shape;297;p16"/>
          <p:cNvSpPr txBox="1">
            <a:spLocks noGrp="1"/>
          </p:cNvSpPr>
          <p:nvPr>
            <p:ph type="body" idx="1"/>
          </p:nvPr>
        </p:nvSpPr>
        <p:spPr>
          <a:xfrm>
            <a:off x="152399" y="1350200"/>
            <a:ext cx="5261811" cy="36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As a public policy analyst, your group will need to identify the social problem we want to study and the location in which the problem is occurring:</a:t>
            </a: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r>
              <a:rPr lang="en" sz="1800" b="1" u="sng" dirty="0"/>
              <a:t>Example:</a:t>
            </a:r>
            <a:r>
              <a:rPr lang="en" sz="1800" dirty="0"/>
              <a:t>  </a:t>
            </a:r>
            <a:r>
              <a:rPr lang="en-US" sz="1800" dirty="0"/>
              <a:t>Too many teenagers drive drunk in the U.S.</a:t>
            </a:r>
            <a:endParaRPr sz="1800" dirty="0"/>
          </a:p>
          <a:p>
            <a:pPr marL="0" lvl="0" indent="0" algn="l" rtl="0">
              <a:spcBef>
                <a:spcPts val="1600"/>
              </a:spcBef>
              <a:spcAft>
                <a:spcPts val="1600"/>
              </a:spcAft>
              <a:buNone/>
            </a:pPr>
            <a:endParaRPr dirty="0"/>
          </a:p>
        </p:txBody>
      </p:sp>
      <p:pic>
        <p:nvPicPr>
          <p:cNvPr id="298" name="Google Shape;298;p16"/>
          <p:cNvPicPr preferRelativeResize="0"/>
          <p:nvPr/>
        </p:nvPicPr>
        <p:blipFill>
          <a:blip r:embed="rId4">
            <a:alphaModFix/>
          </a:blip>
          <a:stretch>
            <a:fillRect/>
          </a:stretch>
        </p:blipFill>
        <p:spPr>
          <a:xfrm>
            <a:off x="5545550" y="1072125"/>
            <a:ext cx="3446050" cy="377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1303800" y="598575"/>
            <a:ext cx="7030500" cy="67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Step 2: Gather Evidence</a:t>
            </a:r>
            <a:endParaRPr/>
          </a:p>
        </p:txBody>
      </p:sp>
      <p:sp>
        <p:nvSpPr>
          <p:cNvPr id="304" name="Google Shape;304;p17"/>
          <p:cNvSpPr txBox="1">
            <a:spLocks noGrp="1"/>
          </p:cNvSpPr>
          <p:nvPr>
            <p:ph type="body" idx="1"/>
          </p:nvPr>
        </p:nvSpPr>
        <p:spPr>
          <a:xfrm>
            <a:off x="56148" y="1598824"/>
            <a:ext cx="5005136" cy="32506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 Public Policy Analyst, we conduct research to find evidence that shows that this problem exists.</a:t>
            </a:r>
            <a:endParaRPr dirty="0"/>
          </a:p>
          <a:p>
            <a:pPr marL="0" lvl="0" indent="0" algn="l" rtl="0">
              <a:spcBef>
                <a:spcPts val="1600"/>
              </a:spcBef>
              <a:spcAft>
                <a:spcPts val="0"/>
              </a:spcAft>
              <a:buNone/>
            </a:pPr>
            <a:r>
              <a:rPr lang="en" dirty="0"/>
              <a:t>The three types of evidence we will search for to support the existence of the problem we are studying are:</a:t>
            </a:r>
            <a:endParaRPr dirty="0"/>
          </a:p>
          <a:p>
            <a:pPr marL="457200" lvl="0" indent="-311150" algn="l" rtl="0">
              <a:spcBef>
                <a:spcPts val="1600"/>
              </a:spcBef>
              <a:spcAft>
                <a:spcPts val="0"/>
              </a:spcAft>
              <a:buSzPts val="1300"/>
              <a:buChar char="●"/>
            </a:pPr>
            <a:r>
              <a:rPr lang="en" dirty="0"/>
              <a:t>Statistics</a:t>
            </a:r>
            <a:endParaRPr dirty="0"/>
          </a:p>
          <a:p>
            <a:pPr marL="457200" lvl="0" indent="-311150" algn="l" rtl="0">
              <a:spcBef>
                <a:spcPts val="0"/>
              </a:spcBef>
              <a:spcAft>
                <a:spcPts val="0"/>
              </a:spcAft>
              <a:buSzPts val="1300"/>
              <a:buChar char="●"/>
            </a:pPr>
            <a:r>
              <a:rPr lang="en" dirty="0"/>
              <a:t>Expert Articles </a:t>
            </a:r>
            <a:endParaRPr dirty="0"/>
          </a:p>
          <a:p>
            <a:pPr marL="457200" lvl="0" indent="-311150" algn="l" rtl="0">
              <a:spcBef>
                <a:spcPts val="0"/>
              </a:spcBef>
              <a:spcAft>
                <a:spcPts val="0"/>
              </a:spcAft>
              <a:buSzPts val="1300"/>
              <a:buChar char="●"/>
            </a:pPr>
            <a:r>
              <a:rPr lang="en" dirty="0"/>
              <a:t>Case Studies</a:t>
            </a:r>
          </a:p>
          <a:p>
            <a:pPr marL="457200" lvl="0" indent="-311150" algn="l" rtl="0">
              <a:spcBef>
                <a:spcPts val="0"/>
              </a:spcBef>
              <a:spcAft>
                <a:spcPts val="0"/>
              </a:spcAft>
              <a:buSzPts val="1300"/>
              <a:buChar char="●"/>
            </a:pPr>
            <a:endParaRPr lang="en" dirty="0"/>
          </a:p>
          <a:p>
            <a:pPr marL="146050" lvl="0" indent="0" algn="l" rtl="0">
              <a:spcBef>
                <a:spcPts val="0"/>
              </a:spcBef>
              <a:spcAft>
                <a:spcPts val="0"/>
              </a:spcAft>
              <a:buSzPts val="1300"/>
              <a:buNone/>
            </a:pPr>
            <a:endParaRPr lang="en" dirty="0"/>
          </a:p>
          <a:p>
            <a:pPr marL="146050" indent="0">
              <a:buNone/>
            </a:pPr>
            <a:r>
              <a:rPr lang="en-US" sz="1400" b="1" u="sng" dirty="0"/>
              <a:t>Example:</a:t>
            </a:r>
            <a:r>
              <a:rPr lang="en-US" sz="1400" dirty="0"/>
              <a:t>  </a:t>
            </a:r>
          </a:p>
          <a:p>
            <a:pPr marL="146050" indent="0">
              <a:buNone/>
            </a:pPr>
            <a:r>
              <a:rPr lang="en-US" dirty="0"/>
              <a:t>Since 2015, young drivers involved in fatal crashes rose by 3.6% (</a:t>
            </a:r>
            <a:r>
              <a:rPr lang="en-US" dirty="0">
                <a:hlinkClick r:id="rId4"/>
              </a:rPr>
              <a:t>source</a:t>
            </a:r>
            <a:r>
              <a:rPr lang="en-US" dirty="0"/>
              <a:t>)</a:t>
            </a:r>
            <a:endParaRPr lang="en-US" sz="1400" dirty="0"/>
          </a:p>
          <a:p>
            <a:pPr marL="146050" lvl="0" indent="0" algn="l" rtl="0">
              <a:spcBef>
                <a:spcPts val="0"/>
              </a:spcBef>
              <a:spcAft>
                <a:spcPts val="0"/>
              </a:spcAft>
              <a:buSzPts val="1300"/>
              <a:buNone/>
            </a:pPr>
            <a:endParaRPr dirty="0"/>
          </a:p>
        </p:txBody>
      </p:sp>
      <p:pic>
        <p:nvPicPr>
          <p:cNvPr id="305" name="Google Shape;305;p17"/>
          <p:cNvPicPr preferRelativeResize="0"/>
          <p:nvPr/>
        </p:nvPicPr>
        <p:blipFill>
          <a:blip r:embed="rId5">
            <a:alphaModFix/>
          </a:blip>
          <a:stretch>
            <a:fillRect/>
          </a:stretch>
        </p:blipFill>
        <p:spPr>
          <a:xfrm>
            <a:off x="4997116" y="1580146"/>
            <a:ext cx="4004783" cy="32506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Statistics</a:t>
            </a:r>
            <a:endParaRPr/>
          </a:p>
        </p:txBody>
      </p:sp>
      <p:sp>
        <p:nvSpPr>
          <p:cNvPr id="311" name="Google Shape;311;p18"/>
          <p:cNvSpPr txBox="1">
            <a:spLocks noGrp="1"/>
          </p:cNvSpPr>
          <p:nvPr>
            <p:ph type="body" idx="1"/>
          </p:nvPr>
        </p:nvSpPr>
        <p:spPr>
          <a:xfrm>
            <a:off x="480625" y="1411800"/>
            <a:ext cx="4091400" cy="316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rgbClr val="000000"/>
                </a:solidFill>
                <a:highlight>
                  <a:srgbClr val="FFFFFF"/>
                </a:highlight>
                <a:latin typeface="Roboto"/>
                <a:ea typeface="Roboto"/>
                <a:cs typeface="Roboto"/>
                <a:sym typeface="Roboto"/>
              </a:rPr>
              <a:t>Statistics refers to numerical facts or data. Usually statistics are organized and tabulated to present significant information. Statistical data are essential to demonstrate the existence of a social problem. Statistics regarding specific social conditions can be compared among different locations or over a period of time to demonstrate that an undesirable social condition is worse in one community or has increased over a number of years.</a:t>
            </a:r>
            <a:endParaRPr sz="1600">
              <a:highlight>
                <a:srgbClr val="FFFFFF"/>
              </a:highlight>
              <a:latin typeface="Roboto"/>
              <a:ea typeface="Roboto"/>
              <a:cs typeface="Roboto"/>
              <a:sym typeface="Roboto"/>
            </a:endParaRPr>
          </a:p>
        </p:txBody>
      </p:sp>
      <p:pic>
        <p:nvPicPr>
          <p:cNvPr id="312" name="Google Shape;312;p18"/>
          <p:cNvPicPr preferRelativeResize="0"/>
          <p:nvPr/>
        </p:nvPicPr>
        <p:blipFill>
          <a:blip r:embed="rId3">
            <a:alphaModFix/>
          </a:blip>
          <a:stretch>
            <a:fillRect/>
          </a:stretch>
        </p:blipFill>
        <p:spPr>
          <a:xfrm>
            <a:off x="4761375" y="1269650"/>
            <a:ext cx="4267200" cy="31034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Expert Articles</a:t>
            </a:r>
            <a:endParaRPr/>
          </a:p>
        </p:txBody>
      </p:sp>
      <p:sp>
        <p:nvSpPr>
          <p:cNvPr id="318" name="Google Shape;318;p19"/>
          <p:cNvSpPr txBox="1">
            <a:spLocks noGrp="1"/>
          </p:cNvSpPr>
          <p:nvPr>
            <p:ph type="body" idx="1"/>
          </p:nvPr>
        </p:nvSpPr>
        <p:spPr>
          <a:xfrm>
            <a:off x="443650" y="1485750"/>
            <a:ext cx="4461000" cy="3327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rgbClr val="000000"/>
                </a:solidFill>
                <a:highlight>
                  <a:srgbClr val="FFFFFF"/>
                </a:highlight>
                <a:latin typeface="Roboto"/>
                <a:ea typeface="Roboto"/>
                <a:cs typeface="Roboto"/>
                <a:sym typeface="Roboto"/>
              </a:rPr>
              <a:t>Like case studies, articles by experts are generally less persuasive as evidence in doing PPA than statistics. First, for the article to have any value, the author has to be a recognized expert in the field that he or she is writing about. For example, during the middle of the twentieth century, Dr. Benjamin Spock was one of the country’s most well known experts on baby and child care. His books and articles on the subject influenced policies used by other doctors and hospitals. </a:t>
            </a:r>
            <a:endParaRPr sz="1600">
              <a:highlight>
                <a:srgbClr val="FFFFFF"/>
              </a:highlight>
              <a:latin typeface="Roboto"/>
              <a:ea typeface="Roboto"/>
              <a:cs typeface="Roboto"/>
              <a:sym typeface="Roboto"/>
            </a:endParaRPr>
          </a:p>
        </p:txBody>
      </p:sp>
      <p:pic>
        <p:nvPicPr>
          <p:cNvPr id="319" name="Google Shape;319;p19"/>
          <p:cNvPicPr preferRelativeResize="0"/>
          <p:nvPr/>
        </p:nvPicPr>
        <p:blipFill>
          <a:blip r:embed="rId3">
            <a:alphaModFix/>
          </a:blip>
          <a:stretch>
            <a:fillRect/>
          </a:stretch>
        </p:blipFill>
        <p:spPr>
          <a:xfrm>
            <a:off x="5057050" y="1325550"/>
            <a:ext cx="3934550" cy="348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Case Studies</a:t>
            </a:r>
            <a:endParaRPr/>
          </a:p>
        </p:txBody>
      </p:sp>
      <p:sp>
        <p:nvSpPr>
          <p:cNvPr id="325" name="Google Shape;325;p20"/>
          <p:cNvSpPr txBox="1">
            <a:spLocks noGrp="1"/>
          </p:cNvSpPr>
          <p:nvPr>
            <p:ph type="body" idx="1"/>
          </p:nvPr>
        </p:nvSpPr>
        <p:spPr>
          <a:xfrm>
            <a:off x="443650" y="1441850"/>
            <a:ext cx="4744500" cy="335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000000"/>
                </a:solidFill>
                <a:highlight>
                  <a:srgbClr val="FFFFFF"/>
                </a:highlight>
                <a:latin typeface="Roboto"/>
                <a:ea typeface="Roboto"/>
                <a:cs typeface="Roboto"/>
                <a:sym typeface="Roboto"/>
              </a:rPr>
              <a:t>A case study is a description of a particular type of social condition, organization, group, or individual. Generally, statistical data provides stronger evidence than individual case studies. For example, to demonstrate the problem of unemployment in your city, one would want to know the statistical rate of unemployment provided by the US Department of Labor. However, a case study might shed some additional insights into the actual effects of unemployment on a typical family. Therefore, never use case study data as a sole source of evidence in doing PPA. If you use them at all, include a reference to a case study to supplement statistical data.</a:t>
            </a:r>
            <a:endParaRPr sz="1400">
              <a:highlight>
                <a:srgbClr val="FFFFFF"/>
              </a:highlight>
              <a:latin typeface="Roboto"/>
              <a:ea typeface="Roboto"/>
              <a:cs typeface="Roboto"/>
              <a:sym typeface="Roboto"/>
            </a:endParaRPr>
          </a:p>
        </p:txBody>
      </p:sp>
      <p:pic>
        <p:nvPicPr>
          <p:cNvPr id="326" name="Google Shape;326;p20"/>
          <p:cNvPicPr preferRelativeResize="0"/>
          <p:nvPr/>
        </p:nvPicPr>
        <p:blipFill>
          <a:blip r:embed="rId3">
            <a:alphaModFix/>
          </a:blip>
          <a:stretch>
            <a:fillRect/>
          </a:stretch>
        </p:blipFill>
        <p:spPr>
          <a:xfrm>
            <a:off x="5262125" y="1392550"/>
            <a:ext cx="3729475" cy="335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Step 3: Identify the Cause</a:t>
            </a:r>
            <a:endParaRPr/>
          </a:p>
        </p:txBody>
      </p:sp>
      <p:sp>
        <p:nvSpPr>
          <p:cNvPr id="332" name="Google Shape;332;p21"/>
          <p:cNvSpPr txBox="1">
            <a:spLocks noGrp="1"/>
          </p:cNvSpPr>
          <p:nvPr>
            <p:ph type="body" idx="1"/>
          </p:nvPr>
        </p:nvSpPr>
        <p:spPr>
          <a:xfrm>
            <a:off x="579200" y="1547375"/>
            <a:ext cx="3992700" cy="14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As a Public Policy Analyst, we continue our  research to identify the causes or factors that contribute to the social problem that we are studying, then we can try to eliminate or lessen those causes or factors</a:t>
            </a:r>
            <a:endParaRPr sz="1500"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333" name="Google Shape;333;p21"/>
          <p:cNvPicPr preferRelativeResize="0"/>
          <p:nvPr/>
        </p:nvPicPr>
        <p:blipFill>
          <a:blip r:embed="rId4">
            <a:alphaModFix/>
          </a:blip>
          <a:stretch>
            <a:fillRect/>
          </a:stretch>
        </p:blipFill>
        <p:spPr>
          <a:xfrm>
            <a:off x="5046750" y="1245025"/>
            <a:ext cx="3605025" cy="3605025"/>
          </a:xfrm>
          <a:prstGeom prst="rect">
            <a:avLst/>
          </a:prstGeom>
          <a:noFill/>
          <a:ln>
            <a:noFill/>
          </a:ln>
        </p:spPr>
      </p:pic>
      <p:sp>
        <p:nvSpPr>
          <p:cNvPr id="2" name="Rectangle 1">
            <a:extLst>
              <a:ext uri="{FF2B5EF4-FFF2-40B4-BE49-F238E27FC236}">
                <a16:creationId xmlns:a16="http://schemas.microsoft.com/office/drawing/2014/main" id="{56F015ED-9DB3-4FBF-A81F-B48FD4D725C6}"/>
              </a:ext>
            </a:extLst>
          </p:cNvPr>
          <p:cNvSpPr/>
          <p:nvPr/>
        </p:nvSpPr>
        <p:spPr>
          <a:xfrm>
            <a:off x="96253" y="4246982"/>
            <a:ext cx="5973110" cy="728405"/>
          </a:xfrm>
          <a:prstGeom prst="rect">
            <a:avLst/>
          </a:prstGeom>
        </p:spPr>
        <p:txBody>
          <a:bodyPr wrap="none">
            <a:spAutoFit/>
          </a:bodyPr>
          <a:lstStyle/>
          <a:p>
            <a:pPr lvl="0">
              <a:spcBef>
                <a:spcPts val="1600"/>
              </a:spcBef>
            </a:pPr>
            <a:r>
              <a:rPr lang="en-US" b="1" u="sng" dirty="0"/>
              <a:t>Example:</a:t>
            </a:r>
            <a:r>
              <a:rPr lang="en-US" dirty="0"/>
              <a:t>  </a:t>
            </a:r>
          </a:p>
          <a:p>
            <a:pPr lvl="0">
              <a:spcBef>
                <a:spcPts val="1600"/>
              </a:spcBef>
            </a:pPr>
            <a:r>
              <a:rPr lang="en-US" dirty="0"/>
              <a:t>Why do teenagers drink and drive?  Create a survey using Google forms.</a:t>
            </a: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1158</Words>
  <Application>Microsoft Office PowerPoint</Application>
  <PresentationFormat>On-screen Show (16:9)</PresentationFormat>
  <Paragraphs>66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Maven Pro</vt:lpstr>
      <vt:lpstr>Nunito</vt:lpstr>
      <vt:lpstr>Roboto</vt:lpstr>
      <vt:lpstr>Momentum</vt:lpstr>
      <vt:lpstr>Introduction to the Public Policy Analyst (PPA)</vt:lpstr>
      <vt:lpstr>WHAT IS THE PUBLIC POLICY ANALYST?</vt:lpstr>
      <vt:lpstr>What is Public Policy?</vt:lpstr>
      <vt:lpstr>Step 1 - Define the Problem</vt:lpstr>
      <vt:lpstr>Step 2: Gather Evidence</vt:lpstr>
      <vt:lpstr>Statistics</vt:lpstr>
      <vt:lpstr>Expert Articles</vt:lpstr>
      <vt:lpstr>Case Studies</vt:lpstr>
      <vt:lpstr>Step 3: Identify the Cause</vt:lpstr>
      <vt:lpstr>Step 4: Evaluate an Existing Public Policy</vt:lpstr>
      <vt:lpstr>Step 5: Develop Solutions</vt:lpstr>
      <vt:lpstr>Step 6: Select the Best Solution</vt:lpstr>
      <vt:lpstr>Feasibility</vt:lpstr>
      <vt:lpstr>Effectiveness</vt:lpstr>
      <vt:lpstr>Evaluating Costs and Benefits </vt:lpstr>
      <vt:lpstr>STUDENT 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Introcduction to the Public Policy Analyst (PPA)</dc:title>
  <cp:lastModifiedBy>Joseph Montecalvo</cp:lastModifiedBy>
  <cp:revision>5</cp:revision>
  <dcterms:modified xsi:type="dcterms:W3CDTF">2020-03-20T15:53:37Z</dcterms:modified>
</cp:coreProperties>
</file>