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embeddedFontLst>
    <p:embeddedFont>
      <p:font typeface="Montserrat" panose="00000500000000000000" pitchFamily="2" charset="0"/>
      <p:regular r:id="rId22"/>
      <p:bold r:id="rId23"/>
      <p:italic r:id="rId24"/>
      <p:boldItalic r:id="rId25"/>
    </p:embeddedFont>
    <p:embeddedFont>
      <p:font typeface="Oswald" panose="00000500000000000000" pitchFamily="2" charset="0"/>
      <p:regular r:id="rId26"/>
      <p:bold r:id="rId27"/>
    </p:embeddedFont>
    <p:embeddedFont>
      <p:font typeface="Playfair Display" panose="00000500000000000000" pitchFamily="2"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Carroll" initials=""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FEAE12C-33F0-4927-AD80-E8D6C51D819D}">
  <a:tblStyle styleId="{EFEAE12C-33F0-4927-AD80-E8D6C51D819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534"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8febffe88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8febffe88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8febffe88d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18febffe88d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b8df2b68d1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b8df2b68d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8febffe88d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8febffe88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8febffe88d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18febffe88d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8febffe88d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8febffe88d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8febffe88d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8febffe88d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8febffe88d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18febffe88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8febffe88d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8febffe88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18febffe88d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18febffe88d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948d4fdd74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948d4fdd74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948d4fdd74_0_1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948d4fdd74_0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948d4fdd74_0_1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948d4fdd74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48d4fdd74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48d4fdd74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8febffe88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8febffe88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fc1290b79c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fc1290b79c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fc1290b79c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fc1290b79c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8febffe88d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8febffe88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4358475" y="0"/>
            <a:ext cx="38532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44250" y="1403850"/>
            <a:ext cx="8455500" cy="21468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6800"/>
              <a:buFont typeface="Playfair Display"/>
              <a:buNone/>
              <a:defRPr sz="6800" b="1">
                <a:latin typeface="Playfair Display"/>
                <a:ea typeface="Playfair Display"/>
                <a:cs typeface="Playfair Display"/>
                <a:sym typeface="Playfair Display"/>
              </a:defRPr>
            </a:lvl1pPr>
            <a:lvl2pPr lvl="1" algn="ctr">
              <a:spcBef>
                <a:spcPts val="0"/>
              </a:spcBef>
              <a:spcAft>
                <a:spcPts val="0"/>
              </a:spcAft>
              <a:buSzPts val="6800"/>
              <a:buFont typeface="Playfair Display"/>
              <a:buNone/>
              <a:defRPr sz="6800" b="1">
                <a:latin typeface="Playfair Display"/>
                <a:ea typeface="Playfair Display"/>
                <a:cs typeface="Playfair Display"/>
                <a:sym typeface="Playfair Display"/>
              </a:defRPr>
            </a:lvl2pPr>
            <a:lvl3pPr lvl="2" algn="ctr">
              <a:spcBef>
                <a:spcPts val="0"/>
              </a:spcBef>
              <a:spcAft>
                <a:spcPts val="0"/>
              </a:spcAft>
              <a:buSzPts val="6800"/>
              <a:buFont typeface="Playfair Display"/>
              <a:buNone/>
              <a:defRPr sz="6800" b="1">
                <a:latin typeface="Playfair Display"/>
                <a:ea typeface="Playfair Display"/>
                <a:cs typeface="Playfair Display"/>
                <a:sym typeface="Playfair Display"/>
              </a:defRPr>
            </a:lvl3pPr>
            <a:lvl4pPr lvl="3" algn="ctr">
              <a:spcBef>
                <a:spcPts val="0"/>
              </a:spcBef>
              <a:spcAft>
                <a:spcPts val="0"/>
              </a:spcAft>
              <a:buSzPts val="6800"/>
              <a:buFont typeface="Playfair Display"/>
              <a:buNone/>
              <a:defRPr sz="6800" b="1">
                <a:latin typeface="Playfair Display"/>
                <a:ea typeface="Playfair Display"/>
                <a:cs typeface="Playfair Display"/>
                <a:sym typeface="Playfair Display"/>
              </a:defRPr>
            </a:lvl4pPr>
            <a:lvl5pPr lvl="4" algn="ctr">
              <a:spcBef>
                <a:spcPts val="0"/>
              </a:spcBef>
              <a:spcAft>
                <a:spcPts val="0"/>
              </a:spcAft>
              <a:buSzPts val="6800"/>
              <a:buFont typeface="Playfair Display"/>
              <a:buNone/>
              <a:defRPr sz="6800" b="1">
                <a:latin typeface="Playfair Display"/>
                <a:ea typeface="Playfair Display"/>
                <a:cs typeface="Playfair Display"/>
                <a:sym typeface="Playfair Display"/>
              </a:defRPr>
            </a:lvl5pPr>
            <a:lvl6pPr lvl="5" algn="ctr">
              <a:spcBef>
                <a:spcPts val="0"/>
              </a:spcBef>
              <a:spcAft>
                <a:spcPts val="0"/>
              </a:spcAft>
              <a:buSzPts val="6800"/>
              <a:buFont typeface="Playfair Display"/>
              <a:buNone/>
              <a:defRPr sz="6800" b="1">
                <a:latin typeface="Playfair Display"/>
                <a:ea typeface="Playfair Display"/>
                <a:cs typeface="Playfair Display"/>
                <a:sym typeface="Playfair Display"/>
              </a:defRPr>
            </a:lvl6pPr>
            <a:lvl7pPr lvl="6" algn="ctr">
              <a:spcBef>
                <a:spcPts val="0"/>
              </a:spcBef>
              <a:spcAft>
                <a:spcPts val="0"/>
              </a:spcAft>
              <a:buSzPts val="6800"/>
              <a:buFont typeface="Playfair Display"/>
              <a:buNone/>
              <a:defRPr sz="6800" b="1">
                <a:latin typeface="Playfair Display"/>
                <a:ea typeface="Playfair Display"/>
                <a:cs typeface="Playfair Display"/>
                <a:sym typeface="Playfair Display"/>
              </a:defRPr>
            </a:lvl7pPr>
            <a:lvl8pPr lvl="7" algn="ctr">
              <a:spcBef>
                <a:spcPts val="0"/>
              </a:spcBef>
              <a:spcAft>
                <a:spcPts val="0"/>
              </a:spcAft>
              <a:buSzPts val="6800"/>
              <a:buFont typeface="Playfair Display"/>
              <a:buNone/>
              <a:defRPr sz="6800" b="1">
                <a:latin typeface="Playfair Display"/>
                <a:ea typeface="Playfair Display"/>
                <a:cs typeface="Playfair Display"/>
                <a:sym typeface="Playfair Display"/>
              </a:defRPr>
            </a:lvl8pPr>
            <a:lvl9pPr lvl="8" algn="ctr">
              <a:spcBef>
                <a:spcPts val="0"/>
              </a:spcBef>
              <a:spcAft>
                <a:spcPts val="0"/>
              </a:spcAft>
              <a:buSzPts val="6800"/>
              <a:buFont typeface="Playfair Display"/>
              <a:buNone/>
              <a:defRPr sz="6800" b="1">
                <a:latin typeface="Playfair Display"/>
                <a:ea typeface="Playfair Display"/>
                <a:cs typeface="Playfair Display"/>
                <a:sym typeface="Playfair Display"/>
              </a:defRPr>
            </a:lvl9pPr>
          </a:lstStyle>
          <a:p>
            <a:endParaRPr/>
          </a:p>
        </p:txBody>
      </p:sp>
      <p:sp>
        <p:nvSpPr>
          <p:cNvPr id="13" name="Google Shape;13;p2"/>
          <p:cNvSpPr txBox="1">
            <a:spLocks noGrp="1"/>
          </p:cNvSpPr>
          <p:nvPr>
            <p:ph type="subTitle" idx="1"/>
          </p:nvPr>
        </p:nvSpPr>
        <p:spPr>
          <a:xfrm>
            <a:off x="344250" y="3550650"/>
            <a:ext cx="4910100" cy="577800"/>
          </a:xfrm>
          <a:prstGeom prst="rect">
            <a:avLst/>
          </a:prstGeom>
          <a:solidFill>
            <a:schemeClr val="dk2"/>
          </a:solidFill>
        </p:spPr>
        <p:txBody>
          <a:bodyPr spcFirstLastPara="1" wrap="square" lIns="91425" tIns="91425" rIns="91425" bIns="91425" anchor="ctr" anchorCtr="0">
            <a:normAutofit/>
          </a:bodyPr>
          <a:lstStyle>
            <a:lvl1pPr lvl="0">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9pPr>
          </a:lstStyle>
          <a:p>
            <a:endParaRPr/>
          </a:p>
        </p:txBody>
      </p:sp>
      <p:sp>
        <p:nvSpPr>
          <p:cNvPr id="14" name="Google Shape;14;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311700" y="999925"/>
            <a:ext cx="8520600" cy="2146200"/>
          </a:xfrm>
          <a:prstGeom prst="rect">
            <a:avLst/>
          </a:prstGeom>
        </p:spPr>
        <p:txBody>
          <a:bodyPr spcFirstLastPara="1" wrap="square" lIns="91425" tIns="91425" rIns="91425" bIns="91425" anchor="b" anchorCtr="0">
            <a:normAutofit/>
          </a:bodyPr>
          <a:lstStyle>
            <a:lvl1pPr lvl="0" algn="ctr">
              <a:spcBef>
                <a:spcPts val="0"/>
              </a:spcBef>
              <a:spcAft>
                <a:spcPts val="0"/>
              </a:spcAft>
              <a:buSzPts val="14000"/>
              <a:buFont typeface="Montserrat"/>
              <a:buNone/>
              <a:defRPr sz="14000">
                <a:latin typeface="Montserrat"/>
                <a:ea typeface="Montserrat"/>
                <a:cs typeface="Montserrat"/>
                <a:sym typeface="Montserrat"/>
              </a:defRPr>
            </a:lvl1pPr>
            <a:lvl2pPr lvl="1" algn="ctr">
              <a:spcBef>
                <a:spcPts val="0"/>
              </a:spcBef>
              <a:spcAft>
                <a:spcPts val="0"/>
              </a:spcAft>
              <a:buSzPts val="14000"/>
              <a:buFont typeface="Montserrat"/>
              <a:buNone/>
              <a:defRPr sz="14000">
                <a:latin typeface="Montserrat"/>
                <a:ea typeface="Montserrat"/>
                <a:cs typeface="Montserrat"/>
                <a:sym typeface="Montserrat"/>
              </a:defRPr>
            </a:lvl2pPr>
            <a:lvl3pPr lvl="2" algn="ctr">
              <a:spcBef>
                <a:spcPts val="0"/>
              </a:spcBef>
              <a:spcAft>
                <a:spcPts val="0"/>
              </a:spcAft>
              <a:buSzPts val="14000"/>
              <a:buFont typeface="Montserrat"/>
              <a:buNone/>
              <a:defRPr sz="14000">
                <a:latin typeface="Montserrat"/>
                <a:ea typeface="Montserrat"/>
                <a:cs typeface="Montserrat"/>
                <a:sym typeface="Montserrat"/>
              </a:defRPr>
            </a:lvl3pPr>
            <a:lvl4pPr lvl="3" algn="ctr">
              <a:spcBef>
                <a:spcPts val="0"/>
              </a:spcBef>
              <a:spcAft>
                <a:spcPts val="0"/>
              </a:spcAft>
              <a:buSzPts val="14000"/>
              <a:buFont typeface="Montserrat"/>
              <a:buNone/>
              <a:defRPr sz="14000">
                <a:latin typeface="Montserrat"/>
                <a:ea typeface="Montserrat"/>
                <a:cs typeface="Montserrat"/>
                <a:sym typeface="Montserrat"/>
              </a:defRPr>
            </a:lvl4pPr>
            <a:lvl5pPr lvl="4" algn="ctr">
              <a:spcBef>
                <a:spcPts val="0"/>
              </a:spcBef>
              <a:spcAft>
                <a:spcPts val="0"/>
              </a:spcAft>
              <a:buSzPts val="14000"/>
              <a:buFont typeface="Montserrat"/>
              <a:buNone/>
              <a:defRPr sz="14000">
                <a:latin typeface="Montserrat"/>
                <a:ea typeface="Montserrat"/>
                <a:cs typeface="Montserrat"/>
                <a:sym typeface="Montserrat"/>
              </a:defRPr>
            </a:lvl5pPr>
            <a:lvl6pPr lvl="5" algn="ctr">
              <a:spcBef>
                <a:spcPts val="0"/>
              </a:spcBef>
              <a:spcAft>
                <a:spcPts val="0"/>
              </a:spcAft>
              <a:buSzPts val="14000"/>
              <a:buFont typeface="Montserrat"/>
              <a:buNone/>
              <a:defRPr sz="14000">
                <a:latin typeface="Montserrat"/>
                <a:ea typeface="Montserrat"/>
                <a:cs typeface="Montserrat"/>
                <a:sym typeface="Montserrat"/>
              </a:defRPr>
            </a:lvl6pPr>
            <a:lvl7pPr lvl="6" algn="ctr">
              <a:spcBef>
                <a:spcPts val="0"/>
              </a:spcBef>
              <a:spcAft>
                <a:spcPts val="0"/>
              </a:spcAft>
              <a:buSzPts val="14000"/>
              <a:buFont typeface="Montserrat"/>
              <a:buNone/>
              <a:defRPr sz="14000">
                <a:latin typeface="Montserrat"/>
                <a:ea typeface="Montserrat"/>
                <a:cs typeface="Montserrat"/>
                <a:sym typeface="Montserrat"/>
              </a:defRPr>
            </a:lvl7pPr>
            <a:lvl8pPr lvl="7" algn="ctr">
              <a:spcBef>
                <a:spcPts val="0"/>
              </a:spcBef>
              <a:spcAft>
                <a:spcPts val="0"/>
              </a:spcAft>
              <a:buSzPts val="14000"/>
              <a:buFont typeface="Montserrat"/>
              <a:buNone/>
              <a:defRPr sz="14000">
                <a:latin typeface="Montserrat"/>
                <a:ea typeface="Montserrat"/>
                <a:cs typeface="Montserrat"/>
                <a:sym typeface="Montserrat"/>
              </a:defRPr>
            </a:lvl8pPr>
            <a:lvl9pPr lvl="8"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highlight>
                  <a:schemeClr val="dk1"/>
                </a:highlight>
              </a:defRPr>
            </a:lvl1pPr>
            <a:lvl2pPr marL="914400" lvl="1" indent="-317500" algn="ctr">
              <a:spcBef>
                <a:spcPts val="0"/>
              </a:spcBef>
              <a:spcAft>
                <a:spcPts val="0"/>
              </a:spcAft>
              <a:buSzPts val="1400"/>
              <a:buChar char="○"/>
              <a:defRPr>
                <a:highlight>
                  <a:schemeClr val="dk1"/>
                </a:highlight>
              </a:defRPr>
            </a:lvl2pPr>
            <a:lvl3pPr marL="1371600" lvl="2" indent="-317500" algn="ctr">
              <a:spcBef>
                <a:spcPts val="0"/>
              </a:spcBef>
              <a:spcAft>
                <a:spcPts val="0"/>
              </a:spcAft>
              <a:buSzPts val="1400"/>
              <a:buChar char="■"/>
              <a:defRPr>
                <a:highlight>
                  <a:schemeClr val="dk1"/>
                </a:highlight>
              </a:defRPr>
            </a:lvl3pPr>
            <a:lvl4pPr marL="1828800" lvl="3" indent="-317500" algn="ctr">
              <a:spcBef>
                <a:spcPts val="0"/>
              </a:spcBef>
              <a:spcAft>
                <a:spcPts val="0"/>
              </a:spcAft>
              <a:buSzPts val="1400"/>
              <a:buChar char="●"/>
              <a:defRPr>
                <a:highlight>
                  <a:schemeClr val="dk1"/>
                </a:highlight>
              </a:defRPr>
            </a:lvl4pPr>
            <a:lvl5pPr marL="2286000" lvl="4" indent="-317500" algn="ctr">
              <a:spcBef>
                <a:spcPts val="0"/>
              </a:spcBef>
              <a:spcAft>
                <a:spcPts val="0"/>
              </a:spcAft>
              <a:buSzPts val="1400"/>
              <a:buChar char="○"/>
              <a:defRPr>
                <a:highlight>
                  <a:schemeClr val="dk1"/>
                </a:highlight>
              </a:defRPr>
            </a:lvl5pPr>
            <a:lvl6pPr marL="2743200" lvl="5" indent="-317500" algn="ctr">
              <a:spcBef>
                <a:spcPts val="0"/>
              </a:spcBef>
              <a:spcAft>
                <a:spcPts val="0"/>
              </a:spcAft>
              <a:buSzPts val="1400"/>
              <a:buChar char="■"/>
              <a:defRPr>
                <a:highlight>
                  <a:schemeClr val="dk1"/>
                </a:highlight>
              </a:defRPr>
            </a:lvl6pPr>
            <a:lvl7pPr marL="3200400" lvl="6" indent="-317500" algn="ctr">
              <a:spcBef>
                <a:spcPts val="0"/>
              </a:spcBef>
              <a:spcAft>
                <a:spcPts val="0"/>
              </a:spcAft>
              <a:buSzPts val="1400"/>
              <a:buChar char="●"/>
              <a:defRPr>
                <a:highlight>
                  <a:schemeClr val="dk1"/>
                </a:highlight>
              </a:defRPr>
            </a:lvl7pPr>
            <a:lvl8pPr marL="3657600" lvl="7" indent="-317500" algn="ctr">
              <a:spcBef>
                <a:spcPts val="0"/>
              </a:spcBef>
              <a:spcAft>
                <a:spcPts val="0"/>
              </a:spcAft>
              <a:buSzPts val="1400"/>
              <a:buChar char="○"/>
              <a:defRPr>
                <a:highlight>
                  <a:schemeClr val="dk1"/>
                </a:highlight>
              </a:defRPr>
            </a:lvl8pPr>
            <a:lvl9pPr marL="4114800" lvl="8" indent="-317500" algn="ctr">
              <a:spcBef>
                <a:spcPts val="0"/>
              </a:spcBef>
              <a:spcAft>
                <a:spcPts val="0"/>
              </a:spcAft>
              <a:buSzPts val="1400"/>
              <a:buChar char="■"/>
              <a:defRPr>
                <a:highlight>
                  <a:schemeClr val="dk1"/>
                </a:highlight>
              </a:defRPr>
            </a:lvl9pPr>
          </a:lstStyle>
          <a:p>
            <a:endParaRPr/>
          </a:p>
        </p:txBody>
      </p:sp>
      <p:sp>
        <p:nvSpPr>
          <p:cNvPr id="51" name="Google Shape;5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4"/>
        </a:solidFill>
        <a:effectLst/>
      </p:bgPr>
    </p:bg>
    <p:spTree>
      <p:nvGrpSpPr>
        <p:cNvPr id="1"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344250" y="1403850"/>
            <a:ext cx="8455500" cy="21468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4800"/>
              <a:buFont typeface="Playfair Display"/>
              <a:buNone/>
              <a:defRPr sz="4800" b="1">
                <a:latin typeface="Playfair Display"/>
                <a:ea typeface="Playfair Display"/>
                <a:cs typeface="Playfair Display"/>
                <a:sym typeface="Playfair Display"/>
              </a:defRPr>
            </a:lvl1pPr>
            <a:lvl2pPr lvl="1" algn="ctr">
              <a:spcBef>
                <a:spcPts val="0"/>
              </a:spcBef>
              <a:spcAft>
                <a:spcPts val="0"/>
              </a:spcAft>
              <a:buSzPts val="4800"/>
              <a:buFont typeface="Playfair Display"/>
              <a:buNone/>
              <a:defRPr sz="4800" b="1">
                <a:latin typeface="Playfair Display"/>
                <a:ea typeface="Playfair Display"/>
                <a:cs typeface="Playfair Display"/>
                <a:sym typeface="Playfair Display"/>
              </a:defRPr>
            </a:lvl2pPr>
            <a:lvl3pPr lvl="2" algn="ctr">
              <a:spcBef>
                <a:spcPts val="0"/>
              </a:spcBef>
              <a:spcAft>
                <a:spcPts val="0"/>
              </a:spcAft>
              <a:buSzPts val="4800"/>
              <a:buFont typeface="Playfair Display"/>
              <a:buNone/>
              <a:defRPr sz="4800" b="1">
                <a:latin typeface="Playfair Display"/>
                <a:ea typeface="Playfair Display"/>
                <a:cs typeface="Playfair Display"/>
                <a:sym typeface="Playfair Display"/>
              </a:defRPr>
            </a:lvl3pPr>
            <a:lvl4pPr lvl="3" algn="ctr">
              <a:spcBef>
                <a:spcPts val="0"/>
              </a:spcBef>
              <a:spcAft>
                <a:spcPts val="0"/>
              </a:spcAft>
              <a:buSzPts val="4800"/>
              <a:buFont typeface="Playfair Display"/>
              <a:buNone/>
              <a:defRPr sz="4800" b="1">
                <a:latin typeface="Playfair Display"/>
                <a:ea typeface="Playfair Display"/>
                <a:cs typeface="Playfair Display"/>
                <a:sym typeface="Playfair Display"/>
              </a:defRPr>
            </a:lvl4pPr>
            <a:lvl5pPr lvl="4" algn="ctr">
              <a:spcBef>
                <a:spcPts val="0"/>
              </a:spcBef>
              <a:spcAft>
                <a:spcPts val="0"/>
              </a:spcAft>
              <a:buSzPts val="4800"/>
              <a:buFont typeface="Playfair Display"/>
              <a:buNone/>
              <a:defRPr sz="4800" b="1">
                <a:latin typeface="Playfair Display"/>
                <a:ea typeface="Playfair Display"/>
                <a:cs typeface="Playfair Display"/>
                <a:sym typeface="Playfair Display"/>
              </a:defRPr>
            </a:lvl5pPr>
            <a:lvl6pPr lvl="5" algn="ctr">
              <a:spcBef>
                <a:spcPts val="0"/>
              </a:spcBef>
              <a:spcAft>
                <a:spcPts val="0"/>
              </a:spcAft>
              <a:buSzPts val="4800"/>
              <a:buFont typeface="Playfair Display"/>
              <a:buNone/>
              <a:defRPr sz="4800" b="1">
                <a:latin typeface="Playfair Display"/>
                <a:ea typeface="Playfair Display"/>
                <a:cs typeface="Playfair Display"/>
                <a:sym typeface="Playfair Display"/>
              </a:defRPr>
            </a:lvl6pPr>
            <a:lvl7pPr lvl="6" algn="ctr">
              <a:spcBef>
                <a:spcPts val="0"/>
              </a:spcBef>
              <a:spcAft>
                <a:spcPts val="0"/>
              </a:spcAft>
              <a:buSzPts val="4800"/>
              <a:buFont typeface="Playfair Display"/>
              <a:buNone/>
              <a:defRPr sz="4800" b="1">
                <a:latin typeface="Playfair Display"/>
                <a:ea typeface="Playfair Display"/>
                <a:cs typeface="Playfair Display"/>
                <a:sym typeface="Playfair Display"/>
              </a:defRPr>
            </a:lvl7pPr>
            <a:lvl8pPr lvl="7" algn="ctr">
              <a:spcBef>
                <a:spcPts val="0"/>
              </a:spcBef>
              <a:spcAft>
                <a:spcPts val="0"/>
              </a:spcAft>
              <a:buSzPts val="4800"/>
              <a:buFont typeface="Playfair Display"/>
              <a:buNone/>
              <a:defRPr sz="4800" b="1">
                <a:latin typeface="Playfair Display"/>
                <a:ea typeface="Playfair Display"/>
                <a:cs typeface="Playfair Display"/>
                <a:sym typeface="Playfair Display"/>
              </a:defRPr>
            </a:lvl8pPr>
            <a:lvl9pPr lvl="8" algn="ctr">
              <a:spcBef>
                <a:spcPts val="0"/>
              </a:spcBef>
              <a:spcAft>
                <a:spcPts val="0"/>
              </a:spcAft>
              <a:buSzPts val="4800"/>
              <a:buFont typeface="Playfair Display"/>
              <a:buNone/>
              <a:defRPr sz="4800" b="1">
                <a:latin typeface="Playfair Display"/>
                <a:ea typeface="Playfair Display"/>
                <a:cs typeface="Playfair Display"/>
                <a:sym typeface="Playfair Display"/>
              </a:defRPr>
            </a:lvl9pPr>
          </a:lstStyle>
          <a:p>
            <a:endParaRPr/>
          </a:p>
        </p:txBody>
      </p:sp>
      <p:sp>
        <p:nvSpPr>
          <p:cNvPr id="18" name="Google Shape;18;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1" name="Google Shape;21;p4"/>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Google Shape;25;p5"/>
          <p:cNvSpPr txBox="1">
            <a:spLocks noGrp="1"/>
          </p:cNvSpPr>
          <p:nvPr>
            <p:ph type="body" idx="1"/>
          </p:nvPr>
        </p:nvSpPr>
        <p:spPr>
          <a:xfrm>
            <a:off x="311700" y="1234050"/>
            <a:ext cx="3999900" cy="33348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body" idx="2"/>
          </p:nvPr>
        </p:nvSpPr>
        <p:spPr>
          <a:xfrm>
            <a:off x="4832400" y="1234050"/>
            <a:ext cx="3999900" cy="33348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0" name="Google Shape;30;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a:endParaRPr/>
          </a:p>
        </p:txBody>
      </p:sp>
      <p:sp>
        <p:nvSpPr>
          <p:cNvPr id="37" name="Google Shape;3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9"/>
          <p:cNvSpPr txBox="1">
            <a:spLocks noGrp="1"/>
          </p:cNvSpPr>
          <p:nvPr>
            <p:ph type="title"/>
          </p:nvPr>
        </p:nvSpPr>
        <p:spPr>
          <a:xfrm>
            <a:off x="265500" y="1081675"/>
            <a:ext cx="4045200" cy="17862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highlight>
                  <a:schemeClr val="lt1"/>
                </a:highlight>
              </a:defRPr>
            </a:lvl1pPr>
            <a:lvl2pPr marL="914400" lvl="1" indent="-317500">
              <a:spcBef>
                <a:spcPts val="0"/>
              </a:spcBef>
              <a:spcAft>
                <a:spcPts val="0"/>
              </a:spcAft>
              <a:buSzPts val="1400"/>
              <a:buChar char="○"/>
              <a:defRPr>
                <a:highlight>
                  <a:schemeClr val="lt1"/>
                </a:highlight>
              </a:defRPr>
            </a:lvl2pPr>
            <a:lvl3pPr marL="1371600" lvl="2" indent="-317500">
              <a:spcBef>
                <a:spcPts val="0"/>
              </a:spcBef>
              <a:spcAft>
                <a:spcPts val="0"/>
              </a:spcAft>
              <a:buSzPts val="1400"/>
              <a:buChar char="■"/>
              <a:defRPr>
                <a:highlight>
                  <a:schemeClr val="lt1"/>
                </a:highlight>
              </a:defRPr>
            </a:lvl3pPr>
            <a:lvl4pPr marL="1828800" lvl="3" indent="-317500">
              <a:spcBef>
                <a:spcPts val="0"/>
              </a:spcBef>
              <a:spcAft>
                <a:spcPts val="0"/>
              </a:spcAft>
              <a:buSzPts val="1400"/>
              <a:buChar char="●"/>
              <a:defRPr>
                <a:highlight>
                  <a:schemeClr val="lt1"/>
                </a:highlight>
              </a:defRPr>
            </a:lvl4pPr>
            <a:lvl5pPr marL="2286000" lvl="4" indent="-317500">
              <a:spcBef>
                <a:spcPts val="0"/>
              </a:spcBef>
              <a:spcAft>
                <a:spcPts val="0"/>
              </a:spcAft>
              <a:buSzPts val="1400"/>
              <a:buChar char="○"/>
              <a:defRPr>
                <a:highlight>
                  <a:schemeClr val="lt1"/>
                </a:highlight>
              </a:defRPr>
            </a:lvl5pPr>
            <a:lvl6pPr marL="2743200" lvl="5" indent="-317500">
              <a:spcBef>
                <a:spcPts val="0"/>
              </a:spcBef>
              <a:spcAft>
                <a:spcPts val="0"/>
              </a:spcAft>
              <a:buSzPts val="1400"/>
              <a:buChar char="■"/>
              <a:defRPr>
                <a:highlight>
                  <a:schemeClr val="lt1"/>
                </a:highlight>
              </a:defRPr>
            </a:lvl6pPr>
            <a:lvl7pPr marL="3200400" lvl="6" indent="-317500">
              <a:spcBef>
                <a:spcPts val="0"/>
              </a:spcBef>
              <a:spcAft>
                <a:spcPts val="0"/>
              </a:spcAft>
              <a:buSzPts val="1400"/>
              <a:buChar char="●"/>
              <a:defRPr>
                <a:highlight>
                  <a:schemeClr val="lt1"/>
                </a:highlight>
              </a:defRPr>
            </a:lvl7pPr>
            <a:lvl8pPr marL="3657600" lvl="7" indent="-317500">
              <a:spcBef>
                <a:spcPts val="0"/>
              </a:spcBef>
              <a:spcAft>
                <a:spcPts val="0"/>
              </a:spcAft>
              <a:buSzPts val="1400"/>
              <a:buChar char="○"/>
              <a:defRPr>
                <a:highlight>
                  <a:schemeClr val="lt1"/>
                </a:highlight>
              </a:defRPr>
            </a:lvl8pPr>
            <a:lvl9pPr marL="4114800" lvl="8" indent="-317500">
              <a:spcBef>
                <a:spcPts val="0"/>
              </a:spcBef>
              <a:spcAft>
                <a:spcPts val="0"/>
              </a:spcAft>
              <a:buSzPts val="1400"/>
              <a:buChar char="■"/>
              <a:defRPr>
                <a:highlight>
                  <a:schemeClr val="lt1"/>
                </a:highlight>
              </a:defRPr>
            </a:lvl9pPr>
          </a:lstStyle>
          <a:p>
            <a:endParaRPr/>
          </a:p>
        </p:txBody>
      </p:sp>
      <p:sp>
        <p:nvSpPr>
          <p:cNvPr id="44" name="Google Shape;4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highlight>
                  <a:schemeClr val="dk1"/>
                </a:highlight>
              </a:defRPr>
            </a:lvl1pPr>
          </a:lstStyle>
          <a:p>
            <a:endParaRPr/>
          </a:p>
        </p:txBody>
      </p:sp>
      <p:sp>
        <p:nvSpPr>
          <p:cNvPr id="47" name="Google Shape;47;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op">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234075"/>
            <a:ext cx="8520600" cy="33348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marL="914400" lvl="1"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marL="1371600" lvl="2"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marL="1828800" lvl="3"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marL="2286000" lvl="4"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marL="2743200" lvl="5"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marL="3200400" lvl="6"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marL="3657600" lvl="7"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marL="4114800" lvl="8"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Playfair Display"/>
                <a:ea typeface="Playfair Display"/>
                <a:cs typeface="Playfair Display"/>
                <a:sym typeface="Playfair Display"/>
              </a:defRPr>
            </a:lvl1pPr>
            <a:lvl2pPr lvl="1" algn="r">
              <a:buNone/>
              <a:defRPr sz="1000">
                <a:solidFill>
                  <a:schemeClr val="dk2"/>
                </a:solidFill>
                <a:latin typeface="Playfair Display"/>
                <a:ea typeface="Playfair Display"/>
                <a:cs typeface="Playfair Display"/>
                <a:sym typeface="Playfair Display"/>
              </a:defRPr>
            </a:lvl2pPr>
            <a:lvl3pPr lvl="2" algn="r">
              <a:buNone/>
              <a:defRPr sz="1000">
                <a:solidFill>
                  <a:schemeClr val="dk2"/>
                </a:solidFill>
                <a:latin typeface="Playfair Display"/>
                <a:ea typeface="Playfair Display"/>
                <a:cs typeface="Playfair Display"/>
                <a:sym typeface="Playfair Display"/>
              </a:defRPr>
            </a:lvl3pPr>
            <a:lvl4pPr lvl="3" algn="r">
              <a:buNone/>
              <a:defRPr sz="1000">
                <a:solidFill>
                  <a:schemeClr val="dk2"/>
                </a:solidFill>
                <a:latin typeface="Playfair Display"/>
                <a:ea typeface="Playfair Display"/>
                <a:cs typeface="Playfair Display"/>
                <a:sym typeface="Playfair Display"/>
              </a:defRPr>
            </a:lvl4pPr>
            <a:lvl5pPr lvl="4" algn="r">
              <a:buNone/>
              <a:defRPr sz="1000">
                <a:solidFill>
                  <a:schemeClr val="dk2"/>
                </a:solidFill>
                <a:latin typeface="Playfair Display"/>
                <a:ea typeface="Playfair Display"/>
                <a:cs typeface="Playfair Display"/>
                <a:sym typeface="Playfair Display"/>
              </a:defRPr>
            </a:lvl5pPr>
            <a:lvl6pPr lvl="5" algn="r">
              <a:buNone/>
              <a:defRPr sz="1000">
                <a:solidFill>
                  <a:schemeClr val="dk2"/>
                </a:solidFill>
                <a:latin typeface="Playfair Display"/>
                <a:ea typeface="Playfair Display"/>
                <a:cs typeface="Playfair Display"/>
                <a:sym typeface="Playfair Display"/>
              </a:defRPr>
            </a:lvl6pPr>
            <a:lvl7pPr lvl="6" algn="r">
              <a:buNone/>
              <a:defRPr sz="1000">
                <a:solidFill>
                  <a:schemeClr val="dk2"/>
                </a:solidFill>
                <a:latin typeface="Playfair Display"/>
                <a:ea typeface="Playfair Display"/>
                <a:cs typeface="Playfair Display"/>
                <a:sym typeface="Playfair Display"/>
              </a:defRPr>
            </a:lvl7pPr>
            <a:lvl8pPr lvl="7" algn="r">
              <a:buNone/>
              <a:defRPr sz="1000">
                <a:solidFill>
                  <a:schemeClr val="dk2"/>
                </a:solidFill>
                <a:latin typeface="Playfair Display"/>
                <a:ea typeface="Playfair Display"/>
                <a:cs typeface="Playfair Display"/>
                <a:sym typeface="Playfair Display"/>
              </a:defRPr>
            </a:lvl8pPr>
            <a:lvl9pPr lvl="8" algn="r">
              <a:buNone/>
              <a:defRPr sz="1000">
                <a:solidFill>
                  <a:schemeClr val="dk2"/>
                </a:solidFill>
                <a:latin typeface="Playfair Display"/>
                <a:ea typeface="Playfair Display"/>
                <a:cs typeface="Playfair Display"/>
                <a:sym typeface="Playfair Display"/>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flippedtips.com/plegal/tips/bestsol.html" TargetMode="External"/><Relationship Id="rId3" Type="http://schemas.openxmlformats.org/officeDocument/2006/relationships/hyperlink" Target="https://flippedtips.com/plegal/tips/select.html" TargetMode="External"/><Relationship Id="rId7" Type="http://schemas.openxmlformats.org/officeDocument/2006/relationships/hyperlink" Target="https://flippedtips.com/plegal/tips/solutions.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hyperlink" Target="https://flippedtips.com/plegal/tips/existing.html" TargetMode="External"/><Relationship Id="rId5" Type="http://schemas.openxmlformats.org/officeDocument/2006/relationships/hyperlink" Target="https://flippedtips.com/plegal/tips/identify.html" TargetMode="External"/><Relationship Id="rId4" Type="http://schemas.openxmlformats.org/officeDocument/2006/relationships/hyperlink" Target="https://flippedtips.com/plegal/tips/gather.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edweek.org/leadership/why-america-has-a-youth-mental-health-crisis-and-how-schools-can-help/2023/10#:~:text=More%20and%20more%2C%20schools%20have,inconsistent%20funding%20have%20presented%20barriers%20."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hyperlink" Target="https://www.propublica.org/article/nyc-schools-kids-mental-health-special-education" TargetMode="External"/><Relationship Id="rId4" Type="http://schemas.openxmlformats.org/officeDocument/2006/relationships/hyperlink" Target="https://nypost.com/2022/08/18/nyc-schools-not-equipped-to-support-student-mental-health-audit/"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3"/>
          <p:cNvSpPr txBox="1">
            <a:spLocks noGrp="1"/>
          </p:cNvSpPr>
          <p:nvPr>
            <p:ph type="ctrTitle"/>
          </p:nvPr>
        </p:nvSpPr>
        <p:spPr>
          <a:xfrm>
            <a:off x="344250" y="1403850"/>
            <a:ext cx="8455500" cy="21468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Clr>
                <a:srgbClr val="000000"/>
              </a:buClr>
              <a:buSzPts val="891"/>
              <a:buFont typeface="Arial"/>
              <a:buNone/>
            </a:pPr>
            <a:r>
              <a:rPr lang="en" sz="5820">
                <a:latin typeface="Arial"/>
                <a:ea typeface="Arial"/>
                <a:cs typeface="Arial"/>
                <a:sym typeface="Arial"/>
              </a:rPr>
              <a:t>Lack of Mental Health Support in NYC Schools</a:t>
            </a:r>
            <a:endParaRPr sz="5820">
              <a:latin typeface="Arial"/>
              <a:ea typeface="Arial"/>
              <a:cs typeface="Arial"/>
              <a:sym typeface="Arial"/>
            </a:endParaRPr>
          </a:p>
        </p:txBody>
      </p:sp>
      <p:sp>
        <p:nvSpPr>
          <p:cNvPr id="59" name="Google Shape;59;p13"/>
          <p:cNvSpPr txBox="1">
            <a:spLocks noGrp="1"/>
          </p:cNvSpPr>
          <p:nvPr>
            <p:ph type="subTitle" idx="1"/>
          </p:nvPr>
        </p:nvSpPr>
        <p:spPr>
          <a:xfrm>
            <a:off x="344250" y="3550650"/>
            <a:ext cx="4910100" cy="5778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Christine Davis</a:t>
            </a:r>
            <a:endParaRPr/>
          </a:p>
        </p:txBody>
      </p:sp>
      <p:sp>
        <p:nvSpPr>
          <p:cNvPr id="60" name="Google Shape;60;p13"/>
          <p:cNvSpPr txBox="1"/>
          <p:nvPr/>
        </p:nvSpPr>
        <p:spPr>
          <a:xfrm>
            <a:off x="17362150" y="2890675"/>
            <a:ext cx="1845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Playfair Display"/>
              <a:ea typeface="Playfair Display"/>
              <a:cs typeface="Playfair Display"/>
              <a:sym typeface="Playfair Displa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4CCCC"/>
        </a:solidFill>
        <a:effectLst/>
      </p:bgPr>
    </p:bg>
    <p:spTree>
      <p:nvGrpSpPr>
        <p:cNvPr id="1" name="Shape 115"/>
        <p:cNvGrpSpPr/>
        <p:nvPr/>
      </p:nvGrpSpPr>
      <p:grpSpPr>
        <a:xfrm>
          <a:off x="0" y="0"/>
          <a:ext cx="0" cy="0"/>
          <a:chOff x="0" y="0"/>
          <a:chExt cx="0" cy="0"/>
        </a:xfrm>
      </p:grpSpPr>
      <p:sp>
        <p:nvSpPr>
          <p:cNvPr id="116" name="Google Shape;116;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3:</a:t>
            </a:r>
            <a:r>
              <a:rPr lang="en">
                <a:latin typeface="Arial"/>
                <a:ea typeface="Arial"/>
                <a:cs typeface="Arial"/>
                <a:sym typeface="Arial"/>
              </a:rPr>
              <a:t> What are the Causes?</a:t>
            </a:r>
            <a:endParaRPr>
              <a:latin typeface="Arial"/>
              <a:ea typeface="Arial"/>
              <a:cs typeface="Arial"/>
              <a:sym typeface="Arial"/>
            </a:endParaRPr>
          </a:p>
        </p:txBody>
      </p:sp>
      <p:sp>
        <p:nvSpPr>
          <p:cNvPr id="117" name="Google Shape;117;p22"/>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32500" lnSpcReduction="20000"/>
          </a:bodyPr>
          <a:lstStyle/>
          <a:p>
            <a:pPr marL="0" lvl="0" indent="0" algn="l" rtl="0">
              <a:spcBef>
                <a:spcPts val="0"/>
              </a:spcBef>
              <a:spcAft>
                <a:spcPts val="0"/>
              </a:spcAft>
              <a:buNone/>
            </a:pPr>
            <a:r>
              <a:rPr lang="en" sz="9300" i="1">
                <a:highlight>
                  <a:srgbClr val="FCE5CD"/>
                </a:highlight>
                <a:latin typeface="Arial"/>
                <a:ea typeface="Arial"/>
                <a:cs typeface="Arial"/>
                <a:sym typeface="Arial"/>
              </a:rPr>
              <a:t>Possible Answers:</a:t>
            </a:r>
            <a:endParaRPr sz="9300" i="1">
              <a:highlight>
                <a:srgbClr val="FCE5CD"/>
              </a:highlight>
              <a:latin typeface="Arial"/>
              <a:ea typeface="Arial"/>
              <a:cs typeface="Arial"/>
              <a:sym typeface="Arial"/>
            </a:endParaRPr>
          </a:p>
          <a:p>
            <a:pPr marL="457200" lvl="0" indent="-420528" algn="l" rtl="0">
              <a:spcBef>
                <a:spcPts val="1200"/>
              </a:spcBef>
              <a:spcAft>
                <a:spcPts val="0"/>
              </a:spcAft>
              <a:buSzPct val="100000"/>
              <a:buFont typeface="Arial"/>
              <a:buAutoNum type="arabicPeriod"/>
            </a:pPr>
            <a:r>
              <a:rPr lang="en" sz="9300" i="1">
                <a:highlight>
                  <a:srgbClr val="FCE5CD"/>
                </a:highlight>
                <a:latin typeface="Arial"/>
                <a:ea typeface="Arial"/>
                <a:cs typeface="Arial"/>
                <a:sym typeface="Arial"/>
              </a:rPr>
              <a:t>There aren’t any free resources in the community</a:t>
            </a:r>
            <a:endParaRPr sz="9300" i="1">
              <a:highlight>
                <a:srgbClr val="FCE5CD"/>
              </a:highlight>
              <a:latin typeface="Arial"/>
              <a:ea typeface="Arial"/>
              <a:cs typeface="Arial"/>
              <a:sym typeface="Arial"/>
            </a:endParaRPr>
          </a:p>
          <a:p>
            <a:pPr marL="457200" lvl="0" indent="-420528" algn="l" rtl="0">
              <a:spcBef>
                <a:spcPts val="0"/>
              </a:spcBef>
              <a:spcAft>
                <a:spcPts val="0"/>
              </a:spcAft>
              <a:buSzPct val="100000"/>
              <a:buFont typeface="Arial"/>
              <a:buAutoNum type="arabicPeriod"/>
            </a:pPr>
            <a:r>
              <a:rPr lang="en" sz="9300" i="1">
                <a:highlight>
                  <a:srgbClr val="FCE5CD"/>
                </a:highlight>
                <a:latin typeface="Arial"/>
                <a:ea typeface="Arial"/>
                <a:cs typeface="Arial"/>
                <a:sym typeface="Arial"/>
              </a:rPr>
              <a:t>The government doesn’t care to address the issue.</a:t>
            </a:r>
            <a:endParaRPr sz="9300" i="1">
              <a:highlight>
                <a:srgbClr val="FCE5CD"/>
              </a:highlight>
              <a:latin typeface="Arial"/>
              <a:ea typeface="Arial"/>
              <a:cs typeface="Arial"/>
              <a:sym typeface="Arial"/>
            </a:endParaRPr>
          </a:p>
          <a:p>
            <a:pPr marL="457200" lvl="0" indent="-420528" algn="l" rtl="0">
              <a:spcBef>
                <a:spcPts val="0"/>
              </a:spcBef>
              <a:spcAft>
                <a:spcPts val="0"/>
              </a:spcAft>
              <a:buSzPct val="100000"/>
              <a:buFont typeface="Arial"/>
              <a:buAutoNum type="arabicPeriod"/>
            </a:pPr>
            <a:r>
              <a:rPr lang="en" sz="9300" i="1">
                <a:highlight>
                  <a:srgbClr val="FCE5CD"/>
                </a:highlight>
                <a:latin typeface="Arial"/>
                <a:ea typeface="Arial"/>
                <a:cs typeface="Arial"/>
                <a:sym typeface="Arial"/>
              </a:rPr>
              <a:t>The connection to mental health and crime is overlooked.</a:t>
            </a:r>
            <a:endParaRPr sz="9300" i="1">
              <a:highlight>
                <a:srgbClr val="FCE5CD"/>
              </a:highlight>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CE5CD"/>
        </a:solidFill>
        <a:effectLst/>
      </p:bgPr>
    </p:bg>
    <p:spTree>
      <p:nvGrpSpPr>
        <p:cNvPr id="1" name="Shape 121"/>
        <p:cNvGrpSpPr/>
        <p:nvPr/>
      </p:nvGrpSpPr>
      <p:grpSpPr>
        <a:xfrm>
          <a:off x="0" y="0"/>
          <a:ext cx="0" cy="0"/>
          <a:chOff x="0" y="0"/>
          <a:chExt cx="0" cy="0"/>
        </a:xfrm>
      </p:grpSpPr>
      <p:sp>
        <p:nvSpPr>
          <p:cNvPr id="122" name="Google Shape;122;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4: </a:t>
            </a:r>
            <a:r>
              <a:rPr lang="en">
                <a:latin typeface="Arial"/>
                <a:ea typeface="Arial"/>
                <a:cs typeface="Arial"/>
                <a:sym typeface="Arial"/>
              </a:rPr>
              <a:t>What is the Existing Policy?</a:t>
            </a:r>
            <a:endParaRPr>
              <a:latin typeface="Arial"/>
              <a:ea typeface="Arial"/>
              <a:cs typeface="Arial"/>
              <a:sym typeface="Arial"/>
            </a:endParaRPr>
          </a:p>
        </p:txBody>
      </p:sp>
      <p:sp>
        <p:nvSpPr>
          <p:cNvPr id="123" name="Google Shape;123;p23"/>
          <p:cNvSpPr txBox="1">
            <a:spLocks noGrp="1"/>
          </p:cNvSpPr>
          <p:nvPr>
            <p:ph type="body" idx="1"/>
          </p:nvPr>
        </p:nvSpPr>
        <p:spPr>
          <a:xfrm>
            <a:off x="259625" y="1364675"/>
            <a:ext cx="8520600" cy="39021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9300" i="1">
                <a:highlight>
                  <a:srgbClr val="FCE5CD"/>
                </a:highlight>
                <a:latin typeface="Arial"/>
                <a:ea typeface="Arial"/>
                <a:cs typeface="Arial"/>
                <a:sym typeface="Arial"/>
              </a:rPr>
              <a:t>Existing Policy:</a:t>
            </a:r>
            <a:endParaRPr sz="9300" i="1">
              <a:highlight>
                <a:srgbClr val="FCE5CD"/>
              </a:highlight>
              <a:latin typeface="Arial"/>
              <a:ea typeface="Arial"/>
              <a:cs typeface="Arial"/>
              <a:sym typeface="Arial"/>
            </a:endParaRPr>
          </a:p>
          <a:p>
            <a:pPr marL="457200" lvl="0" indent="-330200" algn="l" rtl="0">
              <a:spcBef>
                <a:spcPts val="1200"/>
              </a:spcBef>
              <a:spcAft>
                <a:spcPts val="0"/>
              </a:spcAft>
              <a:buSzPct val="100000"/>
              <a:buFont typeface="Arial"/>
              <a:buAutoNum type="arabicPeriod"/>
            </a:pPr>
            <a:r>
              <a:rPr lang="en" sz="6400">
                <a:highlight>
                  <a:schemeClr val="lt1"/>
                </a:highlight>
                <a:latin typeface="Arial"/>
                <a:ea typeface="Arial"/>
                <a:cs typeface="Arial"/>
                <a:sym typeface="Arial"/>
              </a:rPr>
              <a:t>The Education Law mandates all schools to ensure that their health education programs recognize the multiple dimensions of health by including mental health and the relation of physical and mental health to enhance student understanding, attitudes, and behaviors that promote health, well-being, and human dignity.</a:t>
            </a:r>
            <a:endParaRPr sz="6400">
              <a:highlight>
                <a:schemeClr val="lt1"/>
              </a:highlight>
              <a:latin typeface="Arial"/>
              <a:ea typeface="Arial"/>
              <a:cs typeface="Arial"/>
              <a:sym typeface="Arial"/>
            </a:endParaRPr>
          </a:p>
          <a:p>
            <a:pPr marL="457200" lvl="0" indent="0" algn="l" rtl="0">
              <a:spcBef>
                <a:spcPts val="1200"/>
              </a:spcBef>
              <a:spcAft>
                <a:spcPts val="0"/>
              </a:spcAft>
              <a:buNone/>
            </a:pPr>
            <a:endParaRPr sz="6400">
              <a:highlight>
                <a:schemeClr val="lt1"/>
              </a:highlight>
              <a:latin typeface="Arial"/>
              <a:ea typeface="Arial"/>
              <a:cs typeface="Arial"/>
              <a:sym typeface="Arial"/>
            </a:endParaRPr>
          </a:p>
          <a:p>
            <a:pPr marL="457200" lvl="0" indent="-330200" algn="l" rtl="0">
              <a:spcBef>
                <a:spcPts val="1200"/>
              </a:spcBef>
              <a:spcAft>
                <a:spcPts val="0"/>
              </a:spcAft>
              <a:buSzPct val="100000"/>
              <a:buFont typeface="Arial"/>
              <a:buAutoNum type="arabicPeriod"/>
            </a:pPr>
            <a:r>
              <a:rPr lang="en" sz="6400">
                <a:highlight>
                  <a:schemeClr val="lt1"/>
                </a:highlight>
                <a:latin typeface="Arial"/>
                <a:ea typeface="Arial"/>
                <a:cs typeface="Arial"/>
                <a:sym typeface="Arial"/>
              </a:rPr>
              <a:t>The SAVE Act requires all districts to provide staff annual emergency response plan training with a component on mental health . School personnel are often the first to notice mental health problems, and, to support the mental health of a district's students.</a:t>
            </a:r>
            <a:endParaRPr sz="6400">
              <a:highlight>
                <a:schemeClr val="lt1"/>
              </a:highlight>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CE5CD"/>
        </a:solidFill>
        <a:effectLst/>
      </p:bgPr>
    </p:bg>
    <p:spTree>
      <p:nvGrpSpPr>
        <p:cNvPr id="1" name="Shape 127"/>
        <p:cNvGrpSpPr/>
        <p:nvPr/>
      </p:nvGrpSpPr>
      <p:grpSpPr>
        <a:xfrm>
          <a:off x="0" y="0"/>
          <a:ext cx="0" cy="0"/>
          <a:chOff x="0" y="0"/>
          <a:chExt cx="0" cy="0"/>
        </a:xfrm>
      </p:grpSpPr>
      <p:sp>
        <p:nvSpPr>
          <p:cNvPr id="128" name="Google Shape;128;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4: </a:t>
            </a:r>
            <a:r>
              <a:rPr lang="en">
                <a:latin typeface="Arial"/>
                <a:ea typeface="Arial"/>
                <a:cs typeface="Arial"/>
                <a:sym typeface="Arial"/>
              </a:rPr>
              <a:t>What are the advantages and disadvantages of an existing policy.</a:t>
            </a:r>
            <a:endParaRPr>
              <a:latin typeface="Arial"/>
              <a:ea typeface="Arial"/>
              <a:cs typeface="Arial"/>
              <a:sym typeface="Arial"/>
            </a:endParaRPr>
          </a:p>
          <a:p>
            <a:pPr marL="0" lvl="0" indent="0" algn="l" rtl="0">
              <a:spcBef>
                <a:spcPts val="0"/>
              </a:spcBef>
              <a:spcAft>
                <a:spcPts val="0"/>
              </a:spcAft>
              <a:buNone/>
            </a:pPr>
            <a:endParaRPr>
              <a:latin typeface="Arial"/>
              <a:ea typeface="Arial"/>
              <a:cs typeface="Arial"/>
              <a:sym typeface="Arial"/>
            </a:endParaRPr>
          </a:p>
        </p:txBody>
      </p:sp>
      <p:sp>
        <p:nvSpPr>
          <p:cNvPr id="129" name="Google Shape;129;p24"/>
          <p:cNvSpPr txBox="1">
            <a:spLocks noGrp="1"/>
          </p:cNvSpPr>
          <p:nvPr>
            <p:ph type="body" idx="1"/>
          </p:nvPr>
        </p:nvSpPr>
        <p:spPr>
          <a:xfrm>
            <a:off x="259625" y="1364675"/>
            <a:ext cx="8520600" cy="39021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9300" i="1">
                <a:highlight>
                  <a:srgbClr val="FCE5CD"/>
                </a:highlight>
                <a:latin typeface="Arial"/>
                <a:ea typeface="Arial"/>
                <a:cs typeface="Arial"/>
                <a:sym typeface="Arial"/>
              </a:rPr>
              <a:t>Existing Policy:</a:t>
            </a:r>
            <a:endParaRPr sz="9300" i="1">
              <a:highlight>
                <a:srgbClr val="FCE5CD"/>
              </a:highlight>
              <a:latin typeface="Arial"/>
              <a:ea typeface="Arial"/>
              <a:cs typeface="Arial"/>
              <a:sym typeface="Arial"/>
            </a:endParaRPr>
          </a:p>
          <a:p>
            <a:pPr marL="457200" lvl="0" indent="-330200" algn="l" rtl="0">
              <a:spcBef>
                <a:spcPts val="1200"/>
              </a:spcBef>
              <a:spcAft>
                <a:spcPts val="0"/>
              </a:spcAft>
              <a:buSzPct val="100000"/>
              <a:buFont typeface="Arial"/>
              <a:buAutoNum type="arabicPeriod"/>
            </a:pPr>
            <a:r>
              <a:rPr lang="en" sz="6400">
                <a:highlight>
                  <a:schemeClr val="lt1"/>
                </a:highlight>
                <a:latin typeface="Arial"/>
                <a:ea typeface="Arial"/>
                <a:cs typeface="Arial"/>
                <a:sym typeface="Arial"/>
              </a:rPr>
              <a:t>Advantages: In regards to the SAVE Act, there are personnel that are trained and equipped to identify mental health issues. </a:t>
            </a:r>
            <a:endParaRPr sz="6400">
              <a:highlight>
                <a:schemeClr val="lt1"/>
              </a:highlight>
              <a:latin typeface="Arial"/>
              <a:ea typeface="Arial"/>
              <a:cs typeface="Arial"/>
              <a:sym typeface="Arial"/>
            </a:endParaRPr>
          </a:p>
          <a:p>
            <a:pPr marL="457200" lvl="0" indent="0" algn="l" rtl="0">
              <a:spcBef>
                <a:spcPts val="1200"/>
              </a:spcBef>
              <a:spcAft>
                <a:spcPts val="0"/>
              </a:spcAft>
              <a:buNone/>
            </a:pPr>
            <a:endParaRPr sz="6400">
              <a:highlight>
                <a:schemeClr val="lt1"/>
              </a:highlight>
              <a:latin typeface="Arial"/>
              <a:ea typeface="Arial"/>
              <a:cs typeface="Arial"/>
              <a:sym typeface="Arial"/>
            </a:endParaRPr>
          </a:p>
          <a:p>
            <a:pPr marL="457200" lvl="0" indent="-330200" algn="l" rtl="0">
              <a:spcBef>
                <a:spcPts val="1200"/>
              </a:spcBef>
              <a:spcAft>
                <a:spcPts val="0"/>
              </a:spcAft>
              <a:buSzPct val="100000"/>
              <a:buFont typeface="Arial"/>
              <a:buAutoNum type="arabicPeriod"/>
            </a:pPr>
            <a:r>
              <a:rPr lang="en" sz="6400">
                <a:highlight>
                  <a:schemeClr val="lt1"/>
                </a:highlight>
                <a:latin typeface="Arial"/>
                <a:ea typeface="Arial"/>
                <a:cs typeface="Arial"/>
                <a:sym typeface="Arial"/>
              </a:rPr>
              <a:t>Disadvantages: It is not always easy to identify students who are struggling with their mental health. Also, people need to know how to deal and support others who suffer from mental health issues.</a:t>
            </a:r>
            <a:endParaRPr sz="6400">
              <a:highlight>
                <a:schemeClr val="lt1"/>
              </a:highlight>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33"/>
        <p:cNvGrpSpPr/>
        <p:nvPr/>
      </p:nvGrpSpPr>
      <p:grpSpPr>
        <a:xfrm>
          <a:off x="0" y="0"/>
          <a:ext cx="0" cy="0"/>
          <a:chOff x="0" y="0"/>
          <a:chExt cx="0" cy="0"/>
        </a:xfrm>
      </p:grpSpPr>
      <p:sp>
        <p:nvSpPr>
          <p:cNvPr id="134" name="Google Shape;134;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2"/>
              </a:buClr>
              <a:buSzPct val="34137"/>
              <a:buFont typeface="Arial"/>
              <a:buNone/>
            </a:pPr>
            <a:r>
              <a:rPr lang="en">
                <a:latin typeface="Arial"/>
                <a:ea typeface="Arial"/>
                <a:cs typeface="Arial"/>
                <a:sym typeface="Arial"/>
              </a:rPr>
              <a:t>PPA | </a:t>
            </a:r>
            <a:r>
              <a:rPr lang="en" b="1">
                <a:solidFill>
                  <a:srgbClr val="FF0000"/>
                </a:solidFill>
                <a:latin typeface="Arial"/>
                <a:ea typeface="Arial"/>
                <a:cs typeface="Arial"/>
                <a:sym typeface="Arial"/>
              </a:rPr>
              <a:t>Step 5:</a:t>
            </a:r>
            <a:r>
              <a:rPr lang="en">
                <a:latin typeface="Arial"/>
                <a:ea typeface="Arial"/>
                <a:cs typeface="Arial"/>
                <a:sym typeface="Arial"/>
              </a:rPr>
              <a:t> </a:t>
            </a:r>
            <a:r>
              <a:rPr lang="en" sz="3022">
                <a:latin typeface="Arial"/>
                <a:ea typeface="Arial"/>
                <a:cs typeface="Arial"/>
                <a:sym typeface="Arial"/>
              </a:rPr>
              <a:t>What policies can we create to correct the problem?</a:t>
            </a:r>
            <a:endParaRPr sz="3222">
              <a:latin typeface="Arial"/>
              <a:ea typeface="Arial"/>
              <a:cs typeface="Arial"/>
              <a:sym typeface="Arial"/>
            </a:endParaRPr>
          </a:p>
        </p:txBody>
      </p:sp>
      <p:sp>
        <p:nvSpPr>
          <p:cNvPr id="135" name="Google Shape;135;p25"/>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sz="3300">
              <a:highlight>
                <a:schemeClr val="dk1"/>
              </a:highlight>
              <a:latin typeface="Arial"/>
              <a:ea typeface="Arial"/>
              <a:cs typeface="Arial"/>
              <a:sym typeface="Arial"/>
            </a:endParaRPr>
          </a:p>
          <a:p>
            <a:pPr marL="0" lvl="0" indent="0" algn="l" rtl="0">
              <a:spcBef>
                <a:spcPts val="1200"/>
              </a:spcBef>
              <a:spcAft>
                <a:spcPts val="0"/>
              </a:spcAft>
              <a:buNone/>
            </a:pPr>
            <a:r>
              <a:rPr lang="en" sz="3300">
                <a:highlight>
                  <a:srgbClr val="D9EAD3"/>
                </a:highlight>
                <a:latin typeface="Arial"/>
                <a:ea typeface="Arial"/>
                <a:cs typeface="Arial"/>
                <a:sym typeface="Arial"/>
              </a:rPr>
              <a:t>Class Discussion (3 Mins)</a:t>
            </a:r>
            <a:endParaRPr sz="3300">
              <a:highlight>
                <a:srgbClr val="D9EAD3"/>
              </a:highlight>
              <a:latin typeface="Arial"/>
              <a:ea typeface="Arial"/>
              <a:cs typeface="Arial"/>
              <a:sym typeface="Arial"/>
            </a:endParaRPr>
          </a:p>
          <a:p>
            <a:pPr marL="0" lvl="0" indent="0" algn="l" rtl="0">
              <a:spcBef>
                <a:spcPts val="1200"/>
              </a:spcBef>
              <a:spcAft>
                <a:spcPts val="1200"/>
              </a:spcAft>
              <a:buNone/>
            </a:pPr>
            <a:r>
              <a:rPr lang="en" sz="4000">
                <a:latin typeface="Arial"/>
                <a:ea typeface="Arial"/>
                <a:cs typeface="Arial"/>
                <a:sym typeface="Arial"/>
              </a:rPr>
              <a:t>What can be done to </a:t>
            </a:r>
            <a:r>
              <a:rPr lang="en" sz="4000" b="1">
                <a:solidFill>
                  <a:srgbClr val="FF0000"/>
                </a:solidFill>
                <a:latin typeface="Arial"/>
                <a:ea typeface="Arial"/>
                <a:cs typeface="Arial"/>
                <a:sym typeface="Arial"/>
              </a:rPr>
              <a:t>PREVENT</a:t>
            </a:r>
            <a:r>
              <a:rPr lang="en" sz="4000">
                <a:latin typeface="Arial"/>
                <a:ea typeface="Arial"/>
                <a:cs typeface="Arial"/>
                <a:sym typeface="Arial"/>
              </a:rPr>
              <a:t> the lack of mental health support?</a:t>
            </a:r>
            <a:endParaRPr sz="4000">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139"/>
        <p:cNvGrpSpPr/>
        <p:nvPr/>
      </p:nvGrpSpPr>
      <p:grpSpPr>
        <a:xfrm>
          <a:off x="0" y="0"/>
          <a:ext cx="0" cy="0"/>
          <a:chOff x="0" y="0"/>
          <a:chExt cx="0" cy="0"/>
        </a:xfrm>
      </p:grpSpPr>
      <p:sp>
        <p:nvSpPr>
          <p:cNvPr id="140" name="Google Shape;140;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5:</a:t>
            </a:r>
            <a:r>
              <a:rPr lang="en">
                <a:latin typeface="Arial"/>
                <a:ea typeface="Arial"/>
                <a:cs typeface="Arial"/>
                <a:sym typeface="Arial"/>
              </a:rPr>
              <a:t> </a:t>
            </a:r>
            <a:r>
              <a:rPr lang="en" sz="3022">
                <a:latin typeface="Arial"/>
                <a:ea typeface="Arial"/>
                <a:cs typeface="Arial"/>
                <a:sym typeface="Arial"/>
              </a:rPr>
              <a:t>What policies can we create to correct the problem?</a:t>
            </a:r>
            <a:endParaRPr>
              <a:latin typeface="Arial"/>
              <a:ea typeface="Arial"/>
              <a:cs typeface="Arial"/>
              <a:sym typeface="Arial"/>
            </a:endParaRPr>
          </a:p>
        </p:txBody>
      </p:sp>
      <p:sp>
        <p:nvSpPr>
          <p:cNvPr id="141" name="Google Shape;141;p26"/>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40000" lnSpcReduction="20000"/>
          </a:bodyPr>
          <a:lstStyle/>
          <a:p>
            <a:pPr marL="0" lvl="0" indent="0" algn="l" rtl="0">
              <a:spcBef>
                <a:spcPts val="0"/>
              </a:spcBef>
              <a:spcAft>
                <a:spcPts val="0"/>
              </a:spcAft>
              <a:buNone/>
            </a:pPr>
            <a:endParaRPr sz="9300" i="1">
              <a:highlight>
                <a:srgbClr val="FCE5CD"/>
              </a:highlight>
              <a:latin typeface="Arial"/>
              <a:ea typeface="Arial"/>
              <a:cs typeface="Arial"/>
              <a:sym typeface="Arial"/>
            </a:endParaRPr>
          </a:p>
          <a:p>
            <a:pPr marL="0" lvl="0" indent="0" algn="l" rtl="0">
              <a:spcBef>
                <a:spcPts val="1200"/>
              </a:spcBef>
              <a:spcAft>
                <a:spcPts val="0"/>
              </a:spcAft>
              <a:buNone/>
            </a:pPr>
            <a:r>
              <a:rPr lang="en" sz="9300" i="1">
                <a:highlight>
                  <a:srgbClr val="FCE5CD"/>
                </a:highlight>
                <a:latin typeface="Arial"/>
                <a:ea typeface="Arial"/>
                <a:cs typeface="Arial"/>
                <a:sym typeface="Arial"/>
              </a:rPr>
              <a:t>Answer the following question:</a:t>
            </a:r>
            <a:endParaRPr sz="9300" i="1">
              <a:highlight>
                <a:srgbClr val="FCE5CD"/>
              </a:highlight>
              <a:latin typeface="Arial"/>
              <a:ea typeface="Arial"/>
              <a:cs typeface="Arial"/>
              <a:sym typeface="Arial"/>
            </a:endParaRPr>
          </a:p>
          <a:p>
            <a:pPr marL="0" lvl="0" indent="0" algn="l" rtl="0">
              <a:spcBef>
                <a:spcPts val="1200"/>
              </a:spcBef>
              <a:spcAft>
                <a:spcPts val="0"/>
              </a:spcAft>
              <a:buNone/>
            </a:pPr>
            <a:endParaRPr sz="9300" i="1">
              <a:highlight>
                <a:srgbClr val="D9EAD3"/>
              </a:highlight>
              <a:latin typeface="Arial"/>
              <a:ea typeface="Arial"/>
              <a:cs typeface="Arial"/>
              <a:sym typeface="Arial"/>
            </a:endParaRPr>
          </a:p>
          <a:p>
            <a:pPr marL="457200" lvl="0" indent="-464819" algn="l" rtl="0">
              <a:spcBef>
                <a:spcPts val="1200"/>
              </a:spcBef>
              <a:spcAft>
                <a:spcPts val="0"/>
              </a:spcAft>
              <a:buSzPct val="100000"/>
              <a:buFont typeface="Arial"/>
              <a:buAutoNum type="arabicPeriod"/>
            </a:pPr>
            <a:r>
              <a:rPr lang="en" sz="9300" i="1">
                <a:highlight>
                  <a:srgbClr val="D9EAD3"/>
                </a:highlight>
                <a:latin typeface="Arial"/>
                <a:ea typeface="Arial"/>
                <a:cs typeface="Arial"/>
                <a:sym typeface="Arial"/>
              </a:rPr>
              <a:t>What policy can we create?</a:t>
            </a:r>
            <a:endParaRPr sz="9300" i="1">
              <a:highlight>
                <a:srgbClr val="D9EAD3"/>
              </a:highlight>
              <a:latin typeface="Arial"/>
              <a:ea typeface="Arial"/>
              <a:cs typeface="Arial"/>
              <a:sym typeface="Arial"/>
            </a:endParaRPr>
          </a:p>
          <a:p>
            <a:pPr marL="0" lvl="0" indent="0" algn="l" rtl="0">
              <a:spcBef>
                <a:spcPts val="1200"/>
              </a:spcBef>
              <a:spcAft>
                <a:spcPts val="1200"/>
              </a:spcAft>
              <a:buNone/>
            </a:pPr>
            <a:r>
              <a:rPr lang="en" sz="9300" i="1">
                <a:highlight>
                  <a:srgbClr val="D9EAD3"/>
                </a:highlight>
                <a:latin typeface="Arial"/>
                <a:ea typeface="Arial"/>
                <a:cs typeface="Arial"/>
                <a:sym typeface="Arial"/>
              </a:rPr>
              <a:t>Provide 1 policy.</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D0E0E3"/>
        </a:solidFill>
        <a:effectLst/>
      </p:bgPr>
    </p:bg>
    <p:spTree>
      <p:nvGrpSpPr>
        <p:cNvPr id="1" name="Shape 145"/>
        <p:cNvGrpSpPr/>
        <p:nvPr/>
      </p:nvGrpSpPr>
      <p:grpSpPr>
        <a:xfrm>
          <a:off x="0" y="0"/>
          <a:ext cx="0" cy="0"/>
          <a:chOff x="0" y="0"/>
          <a:chExt cx="0" cy="0"/>
        </a:xfrm>
      </p:grpSpPr>
      <p:sp>
        <p:nvSpPr>
          <p:cNvPr id="146" name="Google Shape;146;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2"/>
              </a:buClr>
              <a:buSzPct val="36666"/>
              <a:buFont typeface="Arial"/>
              <a:buNone/>
            </a:pPr>
            <a:r>
              <a:rPr lang="en">
                <a:latin typeface="Arial"/>
                <a:ea typeface="Arial"/>
                <a:cs typeface="Arial"/>
                <a:sym typeface="Arial"/>
              </a:rPr>
              <a:t>PPA | </a:t>
            </a:r>
            <a:r>
              <a:rPr lang="en" b="1">
                <a:solidFill>
                  <a:srgbClr val="FF0000"/>
                </a:solidFill>
                <a:latin typeface="Arial"/>
                <a:ea typeface="Arial"/>
                <a:cs typeface="Arial"/>
                <a:sym typeface="Arial"/>
              </a:rPr>
              <a:t>Step 5:</a:t>
            </a:r>
            <a:r>
              <a:rPr lang="en">
                <a:latin typeface="Arial"/>
                <a:ea typeface="Arial"/>
                <a:cs typeface="Arial"/>
                <a:sym typeface="Arial"/>
              </a:rPr>
              <a:t> </a:t>
            </a:r>
            <a:r>
              <a:rPr lang="en" sz="3022">
                <a:latin typeface="Arial"/>
                <a:ea typeface="Arial"/>
                <a:cs typeface="Arial"/>
                <a:sym typeface="Arial"/>
              </a:rPr>
              <a:t>What policies can we create to correct the problem?</a:t>
            </a:r>
            <a:endParaRPr>
              <a:latin typeface="Arial"/>
              <a:ea typeface="Arial"/>
              <a:cs typeface="Arial"/>
              <a:sym typeface="Arial"/>
            </a:endParaRPr>
          </a:p>
        </p:txBody>
      </p:sp>
      <p:sp>
        <p:nvSpPr>
          <p:cNvPr id="147" name="Google Shape;147;p27"/>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9200">
                <a:highlight>
                  <a:schemeClr val="lt1"/>
                </a:highlight>
                <a:latin typeface="Arial"/>
                <a:ea typeface="Arial"/>
                <a:cs typeface="Arial"/>
                <a:sym typeface="Arial"/>
              </a:rPr>
              <a:t>There are many effective approaches to reducing the lack of mental health support.</a:t>
            </a:r>
            <a:endParaRPr sz="9200">
              <a:highlight>
                <a:schemeClr val="lt1"/>
              </a:highlight>
              <a:latin typeface="Arial"/>
              <a:ea typeface="Arial"/>
              <a:cs typeface="Arial"/>
              <a:sym typeface="Arial"/>
            </a:endParaRPr>
          </a:p>
          <a:p>
            <a:pPr marL="0" lvl="0" indent="0" algn="l" rtl="0">
              <a:spcBef>
                <a:spcPts val="1200"/>
              </a:spcBef>
              <a:spcAft>
                <a:spcPts val="0"/>
              </a:spcAft>
              <a:buNone/>
            </a:pPr>
            <a:r>
              <a:rPr lang="en" sz="9200">
                <a:highlight>
                  <a:schemeClr val="lt1"/>
                </a:highlight>
                <a:latin typeface="Arial"/>
                <a:ea typeface="Arial"/>
                <a:cs typeface="Arial"/>
                <a:sym typeface="Arial"/>
              </a:rPr>
              <a:t>It should be mandated that children can not graduate elementary, middle and high school without a sufficient number of schooling dedicated to mental health awareness. </a:t>
            </a:r>
            <a:endParaRPr sz="9200">
              <a:highlight>
                <a:schemeClr val="lt1"/>
              </a:highlight>
              <a:latin typeface="Arial"/>
              <a:ea typeface="Arial"/>
              <a:cs typeface="Arial"/>
              <a:sym typeface="Arial"/>
            </a:endParaRPr>
          </a:p>
          <a:p>
            <a:pPr marL="0" lvl="0" indent="0" algn="l" rtl="0">
              <a:spcBef>
                <a:spcPts val="1200"/>
              </a:spcBef>
              <a:spcAft>
                <a:spcPts val="0"/>
              </a:spcAft>
              <a:buNone/>
            </a:pPr>
            <a:r>
              <a:rPr lang="en" sz="9200">
                <a:highlight>
                  <a:schemeClr val="lt1"/>
                </a:highlight>
                <a:latin typeface="Arial"/>
                <a:ea typeface="Arial"/>
                <a:cs typeface="Arial"/>
                <a:sym typeface="Arial"/>
              </a:rPr>
              <a:t>Mental health should be just as important as NYS ELA and Math exams.</a:t>
            </a:r>
            <a:endParaRPr sz="9200">
              <a:highlight>
                <a:schemeClr val="lt1"/>
              </a:highlight>
              <a:latin typeface="Arial"/>
              <a:ea typeface="Arial"/>
              <a:cs typeface="Arial"/>
              <a:sym typeface="Arial"/>
            </a:endParaRPr>
          </a:p>
          <a:p>
            <a:pPr marL="0" lvl="0" indent="0" algn="l" rtl="0">
              <a:spcBef>
                <a:spcPts val="1200"/>
              </a:spcBef>
              <a:spcAft>
                <a:spcPts val="0"/>
              </a:spcAft>
              <a:buNone/>
            </a:pPr>
            <a:endParaRPr sz="9300" i="1">
              <a:highlight>
                <a:srgbClr val="FCE5CD"/>
              </a:highlight>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51"/>
        <p:cNvGrpSpPr/>
        <p:nvPr/>
      </p:nvGrpSpPr>
      <p:grpSpPr>
        <a:xfrm>
          <a:off x="0" y="0"/>
          <a:ext cx="0" cy="0"/>
          <a:chOff x="0" y="0"/>
          <a:chExt cx="0" cy="0"/>
        </a:xfrm>
      </p:grpSpPr>
      <p:sp>
        <p:nvSpPr>
          <p:cNvPr id="152" name="Google Shape;152;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2"/>
              </a:buClr>
              <a:buSzPct val="36666"/>
              <a:buFont typeface="Arial"/>
              <a:buNone/>
            </a:pPr>
            <a:r>
              <a:rPr lang="en">
                <a:latin typeface="Arial"/>
                <a:ea typeface="Arial"/>
                <a:cs typeface="Arial"/>
                <a:sym typeface="Arial"/>
              </a:rPr>
              <a:t>PPA | </a:t>
            </a:r>
            <a:r>
              <a:rPr lang="en" b="1">
                <a:solidFill>
                  <a:srgbClr val="FF0000"/>
                </a:solidFill>
                <a:latin typeface="Arial"/>
                <a:ea typeface="Arial"/>
                <a:cs typeface="Arial"/>
                <a:sym typeface="Arial"/>
              </a:rPr>
              <a:t>Step 5:</a:t>
            </a:r>
            <a:r>
              <a:rPr lang="en">
                <a:latin typeface="Arial"/>
                <a:ea typeface="Arial"/>
                <a:cs typeface="Arial"/>
                <a:sym typeface="Arial"/>
              </a:rPr>
              <a:t> </a:t>
            </a:r>
            <a:r>
              <a:rPr lang="en" sz="3022">
                <a:latin typeface="Arial"/>
                <a:ea typeface="Arial"/>
                <a:cs typeface="Arial"/>
                <a:sym typeface="Arial"/>
              </a:rPr>
              <a:t>What policies can we create to correct the problem?</a:t>
            </a:r>
            <a:endParaRPr>
              <a:latin typeface="Arial"/>
              <a:ea typeface="Arial"/>
              <a:cs typeface="Arial"/>
              <a:sym typeface="Arial"/>
            </a:endParaRPr>
          </a:p>
        </p:txBody>
      </p:sp>
      <p:sp>
        <p:nvSpPr>
          <p:cNvPr id="153" name="Google Shape;153;p28"/>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47500" lnSpcReduction="20000"/>
          </a:bodyPr>
          <a:lstStyle/>
          <a:p>
            <a:pPr marL="0" lvl="0" indent="0" algn="l" rtl="0">
              <a:spcBef>
                <a:spcPts val="0"/>
              </a:spcBef>
              <a:spcAft>
                <a:spcPts val="0"/>
              </a:spcAft>
              <a:buNone/>
            </a:pPr>
            <a:endParaRPr sz="9300" i="1">
              <a:highlight>
                <a:srgbClr val="FCE5CD"/>
              </a:highlight>
              <a:latin typeface="Arial"/>
              <a:ea typeface="Arial"/>
              <a:cs typeface="Arial"/>
              <a:sym typeface="Arial"/>
            </a:endParaRPr>
          </a:p>
          <a:p>
            <a:pPr marL="0" lvl="0" indent="0" algn="l" rtl="0">
              <a:spcBef>
                <a:spcPts val="1200"/>
              </a:spcBef>
              <a:spcAft>
                <a:spcPts val="0"/>
              </a:spcAft>
              <a:buNone/>
            </a:pPr>
            <a:r>
              <a:rPr lang="en" sz="9300" i="1">
                <a:highlight>
                  <a:srgbClr val="FCE5CD"/>
                </a:highlight>
                <a:latin typeface="Arial"/>
                <a:ea typeface="Arial"/>
                <a:cs typeface="Arial"/>
                <a:sym typeface="Arial"/>
              </a:rPr>
              <a:t>Chart student responses!</a:t>
            </a:r>
            <a:endParaRPr sz="9300" i="1">
              <a:highlight>
                <a:srgbClr val="FCE5CD"/>
              </a:highlight>
              <a:latin typeface="Arial"/>
              <a:ea typeface="Arial"/>
              <a:cs typeface="Arial"/>
              <a:sym typeface="Arial"/>
            </a:endParaRPr>
          </a:p>
          <a:p>
            <a:pPr marL="0" lvl="0" indent="0" algn="l" rtl="0">
              <a:spcBef>
                <a:spcPts val="1200"/>
              </a:spcBef>
              <a:spcAft>
                <a:spcPts val="0"/>
              </a:spcAft>
              <a:buNone/>
            </a:pPr>
            <a:endParaRPr sz="9300" i="1">
              <a:highlight>
                <a:srgbClr val="FCE5CD"/>
              </a:highlight>
              <a:latin typeface="Arial"/>
              <a:ea typeface="Arial"/>
              <a:cs typeface="Arial"/>
              <a:sym typeface="Arial"/>
            </a:endParaRPr>
          </a:p>
          <a:p>
            <a:pPr marL="457200" lvl="0" indent="-509111" algn="l" rtl="0">
              <a:spcBef>
                <a:spcPts val="1200"/>
              </a:spcBef>
              <a:spcAft>
                <a:spcPts val="0"/>
              </a:spcAft>
              <a:buSzPct val="100000"/>
              <a:buFont typeface="Arial"/>
              <a:buAutoNum type="arabicPeriod"/>
            </a:pPr>
            <a:endParaRPr sz="9300" i="1">
              <a:highlight>
                <a:srgbClr val="FCE5CD"/>
              </a:highlight>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D9D2E9"/>
        </a:solidFill>
        <a:effectLst/>
      </p:bgPr>
    </p:bg>
    <p:spTree>
      <p:nvGrpSpPr>
        <p:cNvPr id="1" name="Shape 157"/>
        <p:cNvGrpSpPr/>
        <p:nvPr/>
      </p:nvGrpSpPr>
      <p:grpSpPr>
        <a:xfrm>
          <a:off x="0" y="0"/>
          <a:ext cx="0" cy="0"/>
          <a:chOff x="0" y="0"/>
          <a:chExt cx="0" cy="0"/>
        </a:xfrm>
      </p:grpSpPr>
      <p:sp>
        <p:nvSpPr>
          <p:cNvPr id="158" name="Google Shape;158;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sz="2700">
                <a:latin typeface="Arial"/>
                <a:ea typeface="Arial"/>
                <a:cs typeface="Arial"/>
                <a:sym typeface="Arial"/>
              </a:rPr>
              <a:t>PPA | </a:t>
            </a:r>
            <a:r>
              <a:rPr lang="en" sz="2700" b="1">
                <a:solidFill>
                  <a:srgbClr val="FF0000"/>
                </a:solidFill>
                <a:latin typeface="Arial"/>
                <a:ea typeface="Arial"/>
                <a:cs typeface="Arial"/>
                <a:sym typeface="Arial"/>
              </a:rPr>
              <a:t>Step 5:</a:t>
            </a:r>
            <a:r>
              <a:rPr lang="en" sz="2700">
                <a:latin typeface="Arial"/>
                <a:ea typeface="Arial"/>
                <a:cs typeface="Arial"/>
                <a:sym typeface="Arial"/>
              </a:rPr>
              <a:t> How do we evaluate the policies we created?</a:t>
            </a:r>
            <a:endParaRPr sz="2700">
              <a:latin typeface="Arial"/>
              <a:ea typeface="Arial"/>
              <a:cs typeface="Arial"/>
              <a:sym typeface="Arial"/>
            </a:endParaRPr>
          </a:p>
          <a:p>
            <a:pPr marL="0" lvl="0" indent="0" algn="l" rtl="0">
              <a:spcBef>
                <a:spcPts val="0"/>
              </a:spcBef>
              <a:spcAft>
                <a:spcPts val="0"/>
              </a:spcAft>
              <a:buClr>
                <a:schemeClr val="dk2"/>
              </a:buClr>
              <a:buSzPts val="1100"/>
              <a:buFont typeface="Arial"/>
              <a:buNone/>
            </a:pPr>
            <a:endParaRPr sz="2700">
              <a:latin typeface="Arial"/>
              <a:ea typeface="Arial"/>
              <a:cs typeface="Arial"/>
              <a:sym typeface="Arial"/>
            </a:endParaRPr>
          </a:p>
        </p:txBody>
      </p:sp>
      <p:sp>
        <p:nvSpPr>
          <p:cNvPr id="159" name="Google Shape;159;p29"/>
          <p:cNvSpPr txBox="1">
            <a:spLocks noGrp="1"/>
          </p:cNvSpPr>
          <p:nvPr>
            <p:ph type="body" idx="1"/>
          </p:nvPr>
        </p:nvSpPr>
        <p:spPr>
          <a:xfrm>
            <a:off x="259625" y="1553500"/>
            <a:ext cx="8520600" cy="3322200"/>
          </a:xfrm>
          <a:prstGeom prst="rect">
            <a:avLst/>
          </a:prstGeom>
        </p:spPr>
        <p:txBody>
          <a:bodyPr spcFirstLastPara="1" wrap="square" lIns="91425" tIns="91425" rIns="91425" bIns="91425" anchor="t" anchorCtr="0">
            <a:normAutofit fontScale="32500"/>
          </a:bodyPr>
          <a:lstStyle/>
          <a:p>
            <a:pPr marL="0" lvl="0" indent="0" algn="l" rtl="0">
              <a:spcBef>
                <a:spcPts val="0"/>
              </a:spcBef>
              <a:spcAft>
                <a:spcPts val="0"/>
              </a:spcAft>
              <a:buNone/>
            </a:pPr>
            <a:r>
              <a:rPr lang="en" sz="6600" b="1">
                <a:latin typeface="Arial"/>
                <a:ea typeface="Arial"/>
                <a:cs typeface="Arial"/>
                <a:sym typeface="Arial"/>
              </a:rPr>
              <a:t>Feasibility: </a:t>
            </a:r>
            <a:endParaRPr sz="6600" b="1">
              <a:latin typeface="Arial"/>
              <a:ea typeface="Arial"/>
              <a:cs typeface="Arial"/>
              <a:sym typeface="Arial"/>
            </a:endParaRPr>
          </a:p>
          <a:p>
            <a:pPr marL="0" lvl="0" indent="0" algn="l" rtl="0">
              <a:spcBef>
                <a:spcPts val="1200"/>
              </a:spcBef>
              <a:spcAft>
                <a:spcPts val="0"/>
              </a:spcAft>
              <a:buNone/>
            </a:pPr>
            <a:r>
              <a:rPr lang="en" sz="6600">
                <a:latin typeface="Arial"/>
                <a:ea typeface="Arial"/>
                <a:cs typeface="Arial"/>
                <a:sym typeface="Arial"/>
              </a:rPr>
              <a:t>THINK: How </a:t>
            </a:r>
            <a:r>
              <a:rPr lang="en" sz="6600">
                <a:solidFill>
                  <a:srgbClr val="FF0000"/>
                </a:solidFill>
                <a:latin typeface="Arial"/>
                <a:ea typeface="Arial"/>
                <a:cs typeface="Arial"/>
                <a:sym typeface="Arial"/>
              </a:rPr>
              <a:t>easy</a:t>
            </a:r>
            <a:r>
              <a:rPr lang="en" sz="6600">
                <a:latin typeface="Arial"/>
                <a:ea typeface="Arial"/>
                <a:cs typeface="Arial"/>
                <a:sym typeface="Arial"/>
              </a:rPr>
              <a:t> it is to do something?</a:t>
            </a:r>
            <a:endParaRPr sz="6600">
              <a:latin typeface="Arial"/>
              <a:ea typeface="Arial"/>
              <a:cs typeface="Arial"/>
              <a:sym typeface="Arial"/>
            </a:endParaRPr>
          </a:p>
          <a:p>
            <a:pPr marL="0" lvl="0" indent="0" algn="l" rtl="0">
              <a:spcBef>
                <a:spcPts val="1200"/>
              </a:spcBef>
              <a:spcAft>
                <a:spcPts val="0"/>
              </a:spcAft>
              <a:buNone/>
            </a:pPr>
            <a:endParaRPr sz="6600">
              <a:latin typeface="Arial"/>
              <a:ea typeface="Arial"/>
              <a:cs typeface="Arial"/>
              <a:sym typeface="Arial"/>
            </a:endParaRPr>
          </a:p>
          <a:p>
            <a:pPr marL="0" lvl="0" indent="0" algn="l" rtl="0">
              <a:spcBef>
                <a:spcPts val="1200"/>
              </a:spcBef>
              <a:spcAft>
                <a:spcPts val="0"/>
              </a:spcAft>
              <a:buNone/>
            </a:pPr>
            <a:r>
              <a:rPr lang="en" sz="6600" b="1">
                <a:latin typeface="Arial"/>
                <a:ea typeface="Arial"/>
                <a:cs typeface="Arial"/>
                <a:sym typeface="Arial"/>
              </a:rPr>
              <a:t>Effectiveness: </a:t>
            </a:r>
            <a:endParaRPr sz="6600" b="1">
              <a:latin typeface="Arial"/>
              <a:ea typeface="Arial"/>
              <a:cs typeface="Arial"/>
              <a:sym typeface="Arial"/>
            </a:endParaRPr>
          </a:p>
          <a:p>
            <a:pPr marL="0" lvl="0" indent="0" algn="l" rtl="0">
              <a:spcBef>
                <a:spcPts val="1200"/>
              </a:spcBef>
              <a:spcAft>
                <a:spcPts val="0"/>
              </a:spcAft>
              <a:buNone/>
            </a:pPr>
            <a:r>
              <a:rPr lang="en" sz="6600">
                <a:latin typeface="Arial"/>
                <a:ea typeface="Arial"/>
                <a:cs typeface="Arial"/>
                <a:sym typeface="Arial"/>
              </a:rPr>
              <a:t>THINK: How good of a job it does at solving our problem.</a:t>
            </a:r>
            <a:endParaRPr sz="6600">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163"/>
        <p:cNvGrpSpPr/>
        <p:nvPr/>
      </p:nvGrpSpPr>
      <p:grpSpPr>
        <a:xfrm>
          <a:off x="0" y="0"/>
          <a:ext cx="0" cy="0"/>
          <a:chOff x="0" y="0"/>
          <a:chExt cx="0" cy="0"/>
        </a:xfrm>
      </p:grpSpPr>
      <p:sp>
        <p:nvSpPr>
          <p:cNvPr id="164" name="Google Shape;164;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sz="2700">
                <a:latin typeface="Arial"/>
                <a:ea typeface="Arial"/>
                <a:cs typeface="Arial"/>
                <a:sym typeface="Arial"/>
              </a:rPr>
              <a:t>PPA | </a:t>
            </a:r>
            <a:r>
              <a:rPr lang="en" sz="2700" b="1">
                <a:solidFill>
                  <a:srgbClr val="FF0000"/>
                </a:solidFill>
                <a:latin typeface="Arial"/>
                <a:ea typeface="Arial"/>
                <a:cs typeface="Arial"/>
                <a:sym typeface="Arial"/>
              </a:rPr>
              <a:t>Step 6:</a:t>
            </a:r>
            <a:r>
              <a:rPr lang="en" sz="2700">
                <a:latin typeface="Arial"/>
                <a:ea typeface="Arial"/>
                <a:cs typeface="Arial"/>
                <a:sym typeface="Arial"/>
              </a:rPr>
              <a:t> How do we evaluate the policies we created?</a:t>
            </a:r>
            <a:endParaRPr sz="2700">
              <a:latin typeface="Arial"/>
              <a:ea typeface="Arial"/>
              <a:cs typeface="Arial"/>
              <a:sym typeface="Arial"/>
            </a:endParaRPr>
          </a:p>
          <a:p>
            <a:pPr marL="0" lvl="0" indent="0" algn="l" rtl="0">
              <a:spcBef>
                <a:spcPts val="0"/>
              </a:spcBef>
              <a:spcAft>
                <a:spcPts val="0"/>
              </a:spcAft>
              <a:buNone/>
            </a:pPr>
            <a:endParaRPr>
              <a:latin typeface="Arial"/>
              <a:ea typeface="Arial"/>
              <a:cs typeface="Arial"/>
              <a:sym typeface="Arial"/>
            </a:endParaRPr>
          </a:p>
        </p:txBody>
      </p:sp>
      <p:sp>
        <p:nvSpPr>
          <p:cNvPr id="165" name="Google Shape;165;p30"/>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endParaRPr sz="14015">
              <a:latin typeface="Arial"/>
              <a:ea typeface="Arial"/>
              <a:cs typeface="Arial"/>
              <a:sym typeface="Arial"/>
            </a:endParaRPr>
          </a:p>
          <a:p>
            <a:pPr marL="0" lvl="0" indent="0" algn="l" rtl="0">
              <a:spcBef>
                <a:spcPts val="1200"/>
              </a:spcBef>
              <a:spcAft>
                <a:spcPts val="0"/>
              </a:spcAft>
              <a:buNone/>
            </a:pPr>
            <a:r>
              <a:rPr lang="en" sz="14015">
                <a:latin typeface="Arial"/>
                <a:ea typeface="Arial"/>
                <a:cs typeface="Arial"/>
                <a:sym typeface="Arial"/>
              </a:rPr>
              <a:t>Consider </a:t>
            </a:r>
            <a:r>
              <a:rPr lang="en" sz="14015" b="1">
                <a:solidFill>
                  <a:srgbClr val="FF0000"/>
                </a:solidFill>
                <a:highlight>
                  <a:srgbClr val="FFFFFF"/>
                </a:highlight>
                <a:latin typeface="Arial"/>
                <a:ea typeface="Arial"/>
                <a:cs typeface="Arial"/>
                <a:sym typeface="Arial"/>
              </a:rPr>
              <a:t>Feasibility</a:t>
            </a:r>
            <a:r>
              <a:rPr lang="en" sz="14015">
                <a:latin typeface="Arial"/>
                <a:ea typeface="Arial"/>
                <a:cs typeface="Arial"/>
                <a:sym typeface="Arial"/>
              </a:rPr>
              <a:t> and </a:t>
            </a:r>
            <a:r>
              <a:rPr lang="en" sz="14015" b="1">
                <a:solidFill>
                  <a:srgbClr val="FF0000"/>
                </a:solidFill>
                <a:highlight>
                  <a:srgbClr val="FFFFFF"/>
                </a:highlight>
                <a:latin typeface="Arial"/>
                <a:ea typeface="Arial"/>
                <a:cs typeface="Arial"/>
                <a:sym typeface="Arial"/>
              </a:rPr>
              <a:t>Effectiveness</a:t>
            </a:r>
            <a:r>
              <a:rPr lang="en" sz="14015">
                <a:latin typeface="Arial"/>
                <a:ea typeface="Arial"/>
                <a:cs typeface="Arial"/>
                <a:sym typeface="Arial"/>
              </a:rPr>
              <a:t> and create your own policy.</a:t>
            </a:r>
            <a:endParaRPr sz="14715">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pic>
        <p:nvPicPr>
          <p:cNvPr id="166" name="Google Shape;166;p30"/>
          <p:cNvPicPr preferRelativeResize="0"/>
          <p:nvPr/>
        </p:nvPicPr>
        <p:blipFill>
          <a:blip r:embed="rId3">
            <a:alphaModFix/>
          </a:blip>
          <a:stretch>
            <a:fillRect/>
          </a:stretch>
        </p:blipFill>
        <p:spPr>
          <a:xfrm>
            <a:off x="7489100" y="2934099"/>
            <a:ext cx="1654900" cy="22094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0"/>
        <p:cNvGrpSpPr/>
        <p:nvPr/>
      </p:nvGrpSpPr>
      <p:grpSpPr>
        <a:xfrm>
          <a:off x="0" y="0"/>
          <a:ext cx="0" cy="0"/>
          <a:chOff x="0" y="0"/>
          <a:chExt cx="0" cy="0"/>
        </a:xfrm>
      </p:grpSpPr>
      <p:sp>
        <p:nvSpPr>
          <p:cNvPr id="171" name="Google Shape;171;p31"/>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2"/>
              </a:buClr>
              <a:buSzPct val="36666"/>
              <a:buFont typeface="Arial"/>
              <a:buNone/>
            </a:pPr>
            <a:r>
              <a:rPr lang="en">
                <a:latin typeface="Arial"/>
                <a:ea typeface="Arial"/>
                <a:cs typeface="Arial"/>
                <a:sym typeface="Arial"/>
              </a:rPr>
              <a:t>PPA | </a:t>
            </a:r>
            <a:r>
              <a:rPr lang="en" b="1">
                <a:solidFill>
                  <a:srgbClr val="FF0000"/>
                </a:solidFill>
                <a:latin typeface="Arial"/>
                <a:ea typeface="Arial"/>
                <a:cs typeface="Arial"/>
                <a:sym typeface="Arial"/>
              </a:rPr>
              <a:t>Step 6:</a:t>
            </a:r>
            <a:r>
              <a:rPr lang="en">
                <a:latin typeface="Arial"/>
                <a:ea typeface="Arial"/>
                <a:cs typeface="Arial"/>
                <a:sym typeface="Arial"/>
              </a:rPr>
              <a:t> </a:t>
            </a:r>
            <a:r>
              <a:rPr lang="en" sz="3022">
                <a:latin typeface="Arial"/>
                <a:ea typeface="Arial"/>
                <a:cs typeface="Arial"/>
                <a:sym typeface="Arial"/>
              </a:rPr>
              <a:t>How do we evaluate the policies we created?</a:t>
            </a:r>
            <a:endParaRPr>
              <a:latin typeface="Arial"/>
              <a:ea typeface="Arial"/>
              <a:cs typeface="Arial"/>
              <a:sym typeface="Arial"/>
            </a:endParaRPr>
          </a:p>
        </p:txBody>
      </p:sp>
      <p:sp>
        <p:nvSpPr>
          <p:cNvPr id="172" name="Google Shape;172;p31"/>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47500" lnSpcReduction="20000"/>
          </a:bodyPr>
          <a:lstStyle/>
          <a:p>
            <a:pPr marL="0" lvl="0" indent="0" algn="l" rtl="0">
              <a:spcBef>
                <a:spcPts val="0"/>
              </a:spcBef>
              <a:spcAft>
                <a:spcPts val="0"/>
              </a:spcAft>
              <a:buNone/>
            </a:pPr>
            <a:endParaRPr sz="7300">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graphicFrame>
        <p:nvGraphicFramePr>
          <p:cNvPr id="173" name="Google Shape;173;p31"/>
          <p:cNvGraphicFramePr/>
          <p:nvPr/>
        </p:nvGraphicFramePr>
        <p:xfrm>
          <a:off x="-12" y="1010010"/>
          <a:ext cx="9235925" cy="4135340"/>
        </p:xfrm>
        <a:graphic>
          <a:graphicData uri="http://schemas.openxmlformats.org/drawingml/2006/table">
            <a:tbl>
              <a:tblPr>
                <a:noFill/>
                <a:tableStyleId>{EFEAE12C-33F0-4927-AD80-E8D6C51D819D}</a:tableStyleId>
              </a:tblPr>
              <a:tblGrid>
                <a:gridCol w="1420475">
                  <a:extLst>
                    <a:ext uri="{9D8B030D-6E8A-4147-A177-3AD203B41FA5}">
                      <a16:colId xmlns:a16="http://schemas.microsoft.com/office/drawing/2014/main" val="20000"/>
                    </a:ext>
                  </a:extLst>
                </a:gridCol>
                <a:gridCol w="2810875">
                  <a:extLst>
                    <a:ext uri="{9D8B030D-6E8A-4147-A177-3AD203B41FA5}">
                      <a16:colId xmlns:a16="http://schemas.microsoft.com/office/drawing/2014/main" val="20001"/>
                    </a:ext>
                  </a:extLst>
                </a:gridCol>
                <a:gridCol w="2642875">
                  <a:extLst>
                    <a:ext uri="{9D8B030D-6E8A-4147-A177-3AD203B41FA5}">
                      <a16:colId xmlns:a16="http://schemas.microsoft.com/office/drawing/2014/main" val="20002"/>
                    </a:ext>
                  </a:extLst>
                </a:gridCol>
                <a:gridCol w="2361700">
                  <a:extLst>
                    <a:ext uri="{9D8B030D-6E8A-4147-A177-3AD203B41FA5}">
                      <a16:colId xmlns:a16="http://schemas.microsoft.com/office/drawing/2014/main" val="20003"/>
                    </a:ext>
                  </a:extLst>
                </a:gridCol>
              </a:tblGrid>
              <a:tr h="380775">
                <a:tc>
                  <a:txBody>
                    <a:bodyPr/>
                    <a:lstStyle/>
                    <a:p>
                      <a:pPr marL="0" lvl="0" indent="0" algn="l"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r>
                        <a:rPr lang="en" sz="1300" b="1"/>
                        <a:t>High feasibility</a:t>
                      </a:r>
                      <a:endParaRPr sz="1300" b="1"/>
                    </a:p>
                  </a:txBody>
                  <a:tcPr marL="91425" marR="91425" marT="91425" marB="91425">
                    <a:solidFill>
                      <a:srgbClr val="D9EAD3"/>
                    </a:solidFill>
                  </a:tcPr>
                </a:tc>
                <a:tc>
                  <a:txBody>
                    <a:bodyPr/>
                    <a:lstStyle/>
                    <a:p>
                      <a:pPr marL="0" lvl="0" indent="0" algn="ctr" rtl="0">
                        <a:spcBef>
                          <a:spcPts val="0"/>
                        </a:spcBef>
                        <a:spcAft>
                          <a:spcPts val="0"/>
                        </a:spcAft>
                        <a:buNone/>
                      </a:pPr>
                      <a:r>
                        <a:rPr lang="en" sz="1300" b="1"/>
                        <a:t>Medium Feasibility</a:t>
                      </a:r>
                      <a:endParaRPr sz="1300" b="1"/>
                    </a:p>
                  </a:txBody>
                  <a:tcPr marL="91425" marR="91425" marT="91425" marB="91425">
                    <a:solidFill>
                      <a:srgbClr val="FFF2CC"/>
                    </a:solidFill>
                  </a:tcPr>
                </a:tc>
                <a:tc>
                  <a:txBody>
                    <a:bodyPr/>
                    <a:lstStyle/>
                    <a:p>
                      <a:pPr marL="0" lvl="0" indent="0" algn="ctr" rtl="0">
                        <a:spcBef>
                          <a:spcPts val="0"/>
                        </a:spcBef>
                        <a:spcAft>
                          <a:spcPts val="0"/>
                        </a:spcAft>
                        <a:buNone/>
                      </a:pPr>
                      <a:r>
                        <a:rPr lang="en" sz="1300" b="1"/>
                        <a:t>Low Feasibility</a:t>
                      </a:r>
                      <a:endParaRPr sz="1300" b="1"/>
                    </a:p>
                  </a:txBody>
                  <a:tcPr marL="91425" marR="91425" marT="91425" marB="91425">
                    <a:solidFill>
                      <a:srgbClr val="F4CCCC"/>
                    </a:solidFill>
                  </a:tcPr>
                </a:tc>
                <a:extLst>
                  <a:ext uri="{0D108BD9-81ED-4DB2-BD59-A6C34878D82A}">
                    <a16:rowId xmlns:a16="http://schemas.microsoft.com/office/drawing/2014/main" val="10000"/>
                  </a:ext>
                </a:extLst>
              </a:tr>
              <a:tr h="1862025">
                <a:tc>
                  <a:txBody>
                    <a:bodyPr/>
                    <a:lstStyle/>
                    <a:p>
                      <a:pPr marL="0" lvl="0" indent="0" algn="ctr" rtl="0">
                        <a:spcBef>
                          <a:spcPts val="0"/>
                        </a:spcBef>
                        <a:spcAft>
                          <a:spcPts val="0"/>
                        </a:spcAft>
                        <a:buNone/>
                      </a:pPr>
                      <a:r>
                        <a:rPr lang="en" sz="1300" b="1"/>
                        <a:t>High Effectiveness</a:t>
                      </a:r>
                      <a:endParaRPr sz="1300" b="1"/>
                    </a:p>
                  </a:txBody>
                  <a:tcPr marL="91425" marR="91425" marT="91425" marB="91425">
                    <a:solidFill>
                      <a:srgbClr val="D9EAD3"/>
                    </a:solidFill>
                  </a:tcPr>
                </a:tc>
                <a:tc>
                  <a:txBody>
                    <a:bodyPr/>
                    <a:lstStyle/>
                    <a:p>
                      <a:pPr marL="457200" lvl="0" indent="0" algn="l" rtl="0">
                        <a:spcBef>
                          <a:spcPts val="0"/>
                        </a:spcBef>
                        <a:spcAft>
                          <a:spcPts val="0"/>
                        </a:spcAft>
                        <a:buNone/>
                      </a:pPr>
                      <a:endParaRPr>
                        <a:solidFill>
                          <a:schemeClr val="dk2"/>
                        </a:solidFill>
                      </a:endParaRPr>
                    </a:p>
                  </a:txBody>
                  <a:tcPr marL="91425" marR="91425" marT="91425" marB="91425"/>
                </a:tc>
                <a:tc>
                  <a:txBody>
                    <a:bodyPr/>
                    <a:lstStyle/>
                    <a:p>
                      <a:pPr marL="0" lvl="0" indent="0" algn="l" rtl="0">
                        <a:spcBef>
                          <a:spcPts val="0"/>
                        </a:spcBef>
                        <a:spcAft>
                          <a:spcPts val="0"/>
                        </a:spcAft>
                        <a:buClr>
                          <a:schemeClr val="dk2"/>
                        </a:buClr>
                        <a:buSzPts val="1100"/>
                        <a:buFont typeface="Arial"/>
                        <a:buNone/>
                      </a:pPr>
                      <a:endParaRPr>
                        <a:solidFill>
                          <a:schemeClr val="dk2"/>
                        </a:solidFill>
                      </a:endParaRPr>
                    </a:p>
                  </a:txBody>
                  <a:tcPr marL="91425" marR="91425" marT="91425" marB="91425"/>
                </a:tc>
                <a:tc>
                  <a:txBody>
                    <a:bodyPr/>
                    <a:lstStyle/>
                    <a:p>
                      <a:pPr marL="0" lvl="0" indent="0" algn="l" rtl="0">
                        <a:spcBef>
                          <a:spcPts val="0"/>
                        </a:spcBef>
                        <a:spcAft>
                          <a:spcPts val="0"/>
                        </a:spcAft>
                        <a:buClr>
                          <a:schemeClr val="dk2"/>
                        </a:buClr>
                        <a:buSzPts val="1100"/>
                        <a:buFont typeface="Arial"/>
                        <a:buNone/>
                      </a:pPr>
                      <a:r>
                        <a:rPr lang="en">
                          <a:solidFill>
                            <a:schemeClr val="dk2"/>
                          </a:solidFill>
                        </a:rPr>
                        <a:t>The state mandates that all children must have a specific number of schooling regarding mental health in order to graduate. This is the level of seriousness that she be considered.</a:t>
                      </a:r>
                      <a:endParaRPr/>
                    </a:p>
                  </a:txBody>
                  <a:tcPr marL="91425" marR="91425" marT="91425" marB="91425"/>
                </a:tc>
                <a:extLst>
                  <a:ext uri="{0D108BD9-81ED-4DB2-BD59-A6C34878D82A}">
                    <a16:rowId xmlns:a16="http://schemas.microsoft.com/office/drawing/2014/main" val="10001"/>
                  </a:ext>
                </a:extLst>
              </a:tr>
              <a:tr h="1182650">
                <a:tc>
                  <a:txBody>
                    <a:bodyPr/>
                    <a:lstStyle/>
                    <a:p>
                      <a:pPr marL="0" lvl="0" indent="0" algn="ctr" rtl="0">
                        <a:spcBef>
                          <a:spcPts val="0"/>
                        </a:spcBef>
                        <a:spcAft>
                          <a:spcPts val="0"/>
                        </a:spcAft>
                        <a:buNone/>
                      </a:pPr>
                      <a:r>
                        <a:rPr lang="en" sz="1300" b="1"/>
                        <a:t>Medium Effectiveness</a:t>
                      </a:r>
                      <a:endParaRPr sz="1300" b="1"/>
                    </a:p>
                  </a:txBody>
                  <a:tcPr marL="91425" marR="91425" marT="91425" marB="91425">
                    <a:solidFill>
                      <a:srgbClr val="FFF2CC"/>
                    </a:solidFill>
                  </a:tcPr>
                </a:tc>
                <a:tc>
                  <a:txBody>
                    <a:bodyPr/>
                    <a:lstStyle/>
                    <a:p>
                      <a:pPr marL="0" lvl="0" indent="0" algn="l" rtl="0">
                        <a:spcBef>
                          <a:spcPts val="0"/>
                        </a:spcBef>
                        <a:spcAft>
                          <a:spcPts val="0"/>
                        </a:spcAft>
                        <a:buNone/>
                      </a:pPr>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All NYC students should be seen by a mental health professional at least once a month and be provided with supports.</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599750">
                <a:tc>
                  <a:txBody>
                    <a:bodyPr/>
                    <a:lstStyle/>
                    <a:p>
                      <a:pPr marL="0" lvl="0" indent="0" algn="ctr" rtl="0">
                        <a:spcBef>
                          <a:spcPts val="0"/>
                        </a:spcBef>
                        <a:spcAft>
                          <a:spcPts val="0"/>
                        </a:spcAft>
                        <a:buNone/>
                      </a:pPr>
                      <a:r>
                        <a:rPr lang="en" sz="1300" b="1"/>
                        <a:t>Low Effectiveness</a:t>
                      </a:r>
                      <a:endParaRPr sz="1300" b="1"/>
                    </a:p>
                  </a:txBody>
                  <a:tcPr marL="91425" marR="91425" marT="91425" marB="91425">
                    <a:solidFill>
                      <a:srgbClr val="F4CCCC"/>
                    </a:solidFill>
                  </a:tcPr>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6B8AF"/>
        </a:solidFill>
        <a:effectLst/>
      </p:bgPr>
    </p:bg>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Public Policy Analyst (PPA) | 6 Steps to Solve a Problem</a:t>
            </a:r>
            <a:endParaRPr>
              <a:latin typeface="Arial"/>
              <a:ea typeface="Arial"/>
              <a:cs typeface="Arial"/>
              <a:sym typeface="Arial"/>
            </a:endParaRPr>
          </a:p>
        </p:txBody>
      </p:sp>
      <p:sp>
        <p:nvSpPr>
          <p:cNvPr id="66" name="Google Shape;66;p14"/>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endParaRPr sz="2700">
              <a:latin typeface="Arial"/>
              <a:ea typeface="Arial"/>
              <a:cs typeface="Arial"/>
              <a:sym typeface="Arial"/>
            </a:endParaRPr>
          </a:p>
          <a:p>
            <a:pPr marL="0" lvl="0" indent="0" algn="l" rtl="0">
              <a:spcBef>
                <a:spcPts val="1200"/>
              </a:spcBef>
              <a:spcAft>
                <a:spcPts val="0"/>
              </a:spcAft>
              <a:buNone/>
            </a:pPr>
            <a:r>
              <a:rPr lang="en" sz="2700">
                <a:latin typeface="Arial"/>
                <a:ea typeface="Arial"/>
                <a:cs typeface="Arial"/>
                <a:sym typeface="Arial"/>
              </a:rPr>
              <a:t>There are always steps we can take to solve a problem. </a:t>
            </a:r>
            <a:endParaRPr sz="2700">
              <a:latin typeface="Arial"/>
              <a:ea typeface="Arial"/>
              <a:cs typeface="Arial"/>
              <a:sym typeface="Arial"/>
            </a:endParaRPr>
          </a:p>
          <a:p>
            <a:pPr marL="0" lvl="0" indent="0" algn="l" rtl="0">
              <a:spcBef>
                <a:spcPts val="1200"/>
              </a:spcBef>
              <a:spcAft>
                <a:spcPts val="0"/>
              </a:spcAft>
              <a:buNone/>
            </a:pPr>
            <a:endParaRPr sz="2700">
              <a:latin typeface="Arial"/>
              <a:ea typeface="Arial"/>
              <a:cs typeface="Arial"/>
              <a:sym typeface="Arial"/>
            </a:endParaRPr>
          </a:p>
          <a:p>
            <a:pPr marL="0" lvl="0" indent="0" algn="l" rtl="0">
              <a:spcBef>
                <a:spcPts val="1200"/>
              </a:spcBef>
              <a:spcAft>
                <a:spcPts val="0"/>
              </a:spcAft>
              <a:buNone/>
            </a:pPr>
            <a:r>
              <a:rPr lang="en" sz="2700">
                <a:highlight>
                  <a:srgbClr val="D0E0E3"/>
                </a:highlight>
                <a:latin typeface="Arial"/>
                <a:ea typeface="Arial"/>
                <a:cs typeface="Arial"/>
                <a:sym typeface="Arial"/>
              </a:rPr>
              <a:t>The PPA provides us with steps to take to solve problems we identify in our class, schools, and community. </a:t>
            </a:r>
            <a:endParaRPr sz="2700">
              <a:highlight>
                <a:srgbClr val="D0E0E3"/>
              </a:highlight>
              <a:latin typeface="Arial"/>
              <a:ea typeface="Arial"/>
              <a:cs typeface="Arial"/>
              <a:sym typeface="Arial"/>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CE5CD"/>
        </a:solidFill>
        <a:effectLst/>
      </p:bgPr>
    </p:bg>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445025"/>
            <a:ext cx="8520600" cy="572700"/>
          </a:xfrm>
          <a:prstGeom prst="rect">
            <a:avLst/>
          </a:prstGeom>
          <a:effectLst>
            <a:outerShdw blurRad="57150" dist="19050" dir="5400000" algn="bl" rotWithShape="0">
              <a:srgbClr val="000000">
                <a:alpha val="50000"/>
              </a:srgbClr>
            </a:outerShdw>
          </a:effectLst>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Introduction (PPA) | Steps 1-6</a:t>
            </a:r>
            <a:endParaRPr>
              <a:highlight>
                <a:schemeClr val="lt1"/>
              </a:highlight>
              <a:latin typeface="Arial"/>
              <a:ea typeface="Arial"/>
              <a:cs typeface="Arial"/>
              <a:sym typeface="Arial"/>
            </a:endParaRPr>
          </a:p>
          <a:p>
            <a:pPr marL="0" lvl="0" indent="0" algn="l" rtl="0">
              <a:spcBef>
                <a:spcPts val="0"/>
              </a:spcBef>
              <a:spcAft>
                <a:spcPts val="0"/>
              </a:spcAft>
              <a:buNone/>
            </a:pPr>
            <a:endParaRPr>
              <a:latin typeface="Arial"/>
              <a:ea typeface="Arial"/>
              <a:cs typeface="Arial"/>
              <a:sym typeface="Arial"/>
            </a:endParaRPr>
          </a:p>
        </p:txBody>
      </p:sp>
      <p:sp>
        <p:nvSpPr>
          <p:cNvPr id="72" name="Google Shape;72;p15"/>
          <p:cNvSpPr txBox="1">
            <a:spLocks noGrp="1"/>
          </p:cNvSpPr>
          <p:nvPr>
            <p:ph type="body" idx="1"/>
          </p:nvPr>
        </p:nvSpPr>
        <p:spPr>
          <a:xfrm>
            <a:off x="129100" y="1234075"/>
            <a:ext cx="9015000" cy="33348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3"/>
              </a:rPr>
              <a:t>What is the problem?</a:t>
            </a:r>
            <a:endParaRPr sz="2800">
              <a:latin typeface="Arial"/>
              <a:ea typeface="Arial"/>
              <a:cs typeface="Arial"/>
              <a:sym typeface="Arial"/>
            </a:endParaRPr>
          </a:p>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4"/>
              </a:rPr>
              <a:t>What is the evidence?</a:t>
            </a:r>
            <a:endParaRPr sz="2800">
              <a:latin typeface="Arial"/>
              <a:ea typeface="Arial"/>
              <a:cs typeface="Arial"/>
              <a:sym typeface="Arial"/>
            </a:endParaRPr>
          </a:p>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5"/>
              </a:rPr>
              <a:t>What are the causes?</a:t>
            </a:r>
            <a:endParaRPr sz="2800">
              <a:latin typeface="Arial"/>
              <a:ea typeface="Arial"/>
              <a:cs typeface="Arial"/>
              <a:sym typeface="Arial"/>
            </a:endParaRPr>
          </a:p>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6"/>
              </a:rPr>
              <a:t>What is the existing policy?</a:t>
            </a:r>
            <a:endParaRPr sz="2800">
              <a:latin typeface="Arial"/>
              <a:ea typeface="Arial"/>
              <a:cs typeface="Arial"/>
              <a:sym typeface="Arial"/>
            </a:endParaRPr>
          </a:p>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7"/>
              </a:rPr>
              <a:t>What policies can we create to correct the problem?</a:t>
            </a:r>
            <a:endParaRPr sz="2800">
              <a:latin typeface="Arial"/>
              <a:ea typeface="Arial"/>
              <a:cs typeface="Arial"/>
              <a:sym typeface="Arial"/>
            </a:endParaRPr>
          </a:p>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8"/>
              </a:rPr>
              <a:t>What is the </a:t>
            </a:r>
            <a:r>
              <a:rPr lang="en" sz="2800" i="1" u="sng">
                <a:solidFill>
                  <a:schemeClr val="hlink"/>
                </a:solidFill>
                <a:latin typeface="Arial"/>
                <a:ea typeface="Arial"/>
                <a:cs typeface="Arial"/>
                <a:sym typeface="Arial"/>
                <a:hlinkClick r:id="rId8"/>
              </a:rPr>
              <a:t>BEST</a:t>
            </a:r>
            <a:r>
              <a:rPr lang="en" sz="2800" u="sng">
                <a:solidFill>
                  <a:schemeClr val="hlink"/>
                </a:solidFill>
                <a:latin typeface="Arial"/>
                <a:ea typeface="Arial"/>
                <a:cs typeface="Arial"/>
                <a:sym typeface="Arial"/>
                <a:hlinkClick r:id="rId8"/>
              </a:rPr>
              <a:t> policy to correct the problem?</a:t>
            </a:r>
            <a:endParaRPr sz="28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1:</a:t>
            </a:r>
            <a:r>
              <a:rPr lang="en">
                <a:latin typeface="Arial"/>
                <a:ea typeface="Arial"/>
                <a:cs typeface="Arial"/>
                <a:sym typeface="Arial"/>
              </a:rPr>
              <a:t> What is the Problem?</a:t>
            </a:r>
            <a:endParaRPr>
              <a:latin typeface="Arial"/>
              <a:ea typeface="Arial"/>
              <a:cs typeface="Arial"/>
              <a:sym typeface="Arial"/>
            </a:endParaRPr>
          </a:p>
        </p:txBody>
      </p:sp>
      <p:sp>
        <p:nvSpPr>
          <p:cNvPr id="78" name="Google Shape;78;p16"/>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300">
                <a:highlight>
                  <a:srgbClr val="FFF2CC"/>
                </a:highlight>
                <a:latin typeface="Arial"/>
                <a:ea typeface="Arial"/>
                <a:cs typeface="Arial"/>
                <a:sym typeface="Arial"/>
              </a:rPr>
              <a:t>We will be working as a team to go through the stages of the PPA to try to solve the problem of:</a:t>
            </a:r>
            <a:endParaRPr sz="2300">
              <a:highlight>
                <a:srgbClr val="FFF2CC"/>
              </a:highlight>
              <a:latin typeface="Arial"/>
              <a:ea typeface="Arial"/>
              <a:cs typeface="Arial"/>
              <a:sym typeface="Arial"/>
            </a:endParaRPr>
          </a:p>
          <a:p>
            <a:pPr marL="0" lvl="0" indent="0" algn="l" rtl="0">
              <a:spcBef>
                <a:spcPts val="1200"/>
              </a:spcBef>
              <a:spcAft>
                <a:spcPts val="0"/>
              </a:spcAft>
              <a:buNone/>
            </a:pPr>
            <a:endParaRPr/>
          </a:p>
          <a:p>
            <a:pPr marL="0" lvl="0" indent="0" algn="ctr" rtl="0">
              <a:spcBef>
                <a:spcPts val="1200"/>
              </a:spcBef>
              <a:spcAft>
                <a:spcPts val="1200"/>
              </a:spcAft>
              <a:buNone/>
            </a:pPr>
            <a:r>
              <a:rPr lang="en" sz="2500" b="1">
                <a:highlight>
                  <a:srgbClr val="D9EAD3"/>
                </a:highlight>
                <a:latin typeface="Arial"/>
                <a:ea typeface="Arial"/>
                <a:cs typeface="Arial"/>
                <a:sym typeface="Arial"/>
              </a:rPr>
              <a:t>Lack of Mental Health Curriculum and Support</a:t>
            </a:r>
            <a:endParaRPr sz="2500" b="1">
              <a:highlight>
                <a:srgbClr val="D9EAD3"/>
              </a:highlight>
              <a:latin typeface="Arial"/>
              <a:ea typeface="Arial"/>
              <a:cs typeface="Arial"/>
              <a:sym typeface="Arial"/>
            </a:endParaRPr>
          </a:p>
        </p:txBody>
      </p:sp>
      <p:pic>
        <p:nvPicPr>
          <p:cNvPr id="79" name="Google Shape;79;p16"/>
          <p:cNvPicPr preferRelativeResize="0"/>
          <p:nvPr/>
        </p:nvPicPr>
        <p:blipFill>
          <a:blip r:embed="rId3">
            <a:alphaModFix/>
          </a:blip>
          <a:stretch>
            <a:fillRect/>
          </a:stretch>
        </p:blipFill>
        <p:spPr>
          <a:xfrm>
            <a:off x="3241048" y="3276375"/>
            <a:ext cx="2661915" cy="18671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1: </a:t>
            </a:r>
            <a:endParaRPr b="1">
              <a:solidFill>
                <a:srgbClr val="FF0000"/>
              </a:solidFill>
              <a:latin typeface="Arial"/>
              <a:ea typeface="Arial"/>
              <a:cs typeface="Arial"/>
              <a:sym typeface="Arial"/>
            </a:endParaRPr>
          </a:p>
          <a:p>
            <a:pPr marL="0" lvl="0" indent="0" algn="l" rtl="0">
              <a:spcBef>
                <a:spcPts val="0"/>
              </a:spcBef>
              <a:spcAft>
                <a:spcPts val="0"/>
              </a:spcAft>
              <a:buNone/>
            </a:pPr>
            <a:r>
              <a:rPr lang="en">
                <a:latin typeface="Arial"/>
                <a:ea typeface="Arial"/>
                <a:cs typeface="Arial"/>
                <a:sym typeface="Arial"/>
              </a:rPr>
              <a:t>What is a Mental Health Curriculum ?</a:t>
            </a:r>
            <a:endParaRPr>
              <a:latin typeface="Arial"/>
              <a:ea typeface="Arial"/>
              <a:cs typeface="Arial"/>
              <a:sym typeface="Arial"/>
            </a:endParaRPr>
          </a:p>
          <a:p>
            <a:pPr marL="0" lvl="0" indent="0" algn="l" rtl="0">
              <a:spcBef>
                <a:spcPts val="0"/>
              </a:spcBef>
              <a:spcAft>
                <a:spcPts val="0"/>
              </a:spcAft>
              <a:buNone/>
            </a:pPr>
            <a:r>
              <a:rPr lang="en">
                <a:latin typeface="Arial"/>
                <a:ea typeface="Arial"/>
                <a:cs typeface="Arial"/>
                <a:sym typeface="Arial"/>
              </a:rPr>
              <a:t>What is a Mental Health Support ?</a:t>
            </a:r>
            <a:endParaRPr>
              <a:latin typeface="Arial"/>
              <a:ea typeface="Arial"/>
              <a:cs typeface="Arial"/>
              <a:sym typeface="Arial"/>
            </a:endParaRPr>
          </a:p>
        </p:txBody>
      </p:sp>
      <p:sp>
        <p:nvSpPr>
          <p:cNvPr id="85" name="Google Shape;85;p17"/>
          <p:cNvSpPr txBox="1">
            <a:spLocks noGrp="1"/>
          </p:cNvSpPr>
          <p:nvPr>
            <p:ph type="body" idx="1"/>
          </p:nvPr>
        </p:nvSpPr>
        <p:spPr>
          <a:xfrm>
            <a:off x="259625" y="1935375"/>
            <a:ext cx="8520600" cy="2940300"/>
          </a:xfrm>
          <a:prstGeom prst="rect">
            <a:avLst/>
          </a:prstGeom>
        </p:spPr>
        <p:txBody>
          <a:bodyPr spcFirstLastPara="1" wrap="square" lIns="91425" tIns="91425" rIns="91425" bIns="91425" anchor="t" anchorCtr="0">
            <a:normAutofit fontScale="25000" lnSpcReduction="10000"/>
          </a:bodyPr>
          <a:lstStyle/>
          <a:p>
            <a:pPr marL="0" lvl="0" indent="0" algn="l" rtl="0">
              <a:spcBef>
                <a:spcPts val="0"/>
              </a:spcBef>
              <a:spcAft>
                <a:spcPts val="0"/>
              </a:spcAft>
              <a:buNone/>
            </a:pPr>
            <a:r>
              <a:rPr lang="en" sz="6400">
                <a:solidFill>
                  <a:srgbClr val="1B1B1B"/>
                </a:solidFill>
                <a:highlight>
                  <a:srgbClr val="FFFFFF"/>
                </a:highlight>
                <a:latin typeface="Arial"/>
                <a:ea typeface="Arial"/>
                <a:cs typeface="Arial"/>
                <a:sym typeface="Arial"/>
              </a:rPr>
              <a:t>Define Mental Health support</a:t>
            </a:r>
            <a:r>
              <a:rPr lang="en" sz="6400" b="1">
                <a:solidFill>
                  <a:srgbClr val="1B1B1B"/>
                </a:solidFill>
                <a:highlight>
                  <a:srgbClr val="FFFFFF"/>
                </a:highlight>
                <a:latin typeface="Arial"/>
                <a:ea typeface="Arial"/>
                <a:cs typeface="Arial"/>
                <a:sym typeface="Arial"/>
              </a:rPr>
              <a:t>:</a:t>
            </a:r>
            <a:endParaRPr sz="6400" b="1">
              <a:solidFill>
                <a:srgbClr val="1B1B1B"/>
              </a:solidFill>
              <a:highlight>
                <a:srgbClr val="FFFFFF"/>
              </a:highlight>
              <a:latin typeface="Arial"/>
              <a:ea typeface="Arial"/>
              <a:cs typeface="Arial"/>
              <a:sym typeface="Arial"/>
            </a:endParaRPr>
          </a:p>
          <a:p>
            <a:pPr marL="0" lvl="0" indent="0" algn="l" rtl="0">
              <a:spcBef>
                <a:spcPts val="1200"/>
              </a:spcBef>
              <a:spcAft>
                <a:spcPts val="0"/>
              </a:spcAft>
              <a:buNone/>
            </a:pPr>
            <a:r>
              <a:rPr lang="en" sz="6400">
                <a:highlight>
                  <a:schemeClr val="lt1"/>
                </a:highlight>
                <a:latin typeface="Arial"/>
                <a:ea typeface="Arial"/>
                <a:cs typeface="Arial"/>
                <a:sym typeface="Arial"/>
              </a:rPr>
              <a:t>Mental Health support is </a:t>
            </a:r>
            <a:r>
              <a:rPr lang="en" sz="6000">
                <a:highlight>
                  <a:schemeClr val="lt1"/>
                </a:highlight>
                <a:latin typeface="Arial"/>
                <a:ea typeface="Arial"/>
                <a:cs typeface="Arial"/>
                <a:sym typeface="Arial"/>
              </a:rPr>
              <a:t>any type of local or outside support that aims to protect and promote psychosocial well-being and/or prevent or treat mental health conditions.</a:t>
            </a:r>
            <a:endParaRPr sz="6400">
              <a:highlight>
                <a:schemeClr val="lt1"/>
              </a:highlight>
              <a:latin typeface="Arial"/>
              <a:ea typeface="Arial"/>
              <a:cs typeface="Arial"/>
              <a:sym typeface="Arial"/>
            </a:endParaRPr>
          </a:p>
          <a:p>
            <a:pPr marL="0" lvl="0" indent="0" algn="l" rtl="0">
              <a:spcBef>
                <a:spcPts val="1200"/>
              </a:spcBef>
              <a:spcAft>
                <a:spcPts val="0"/>
              </a:spcAft>
              <a:buNone/>
            </a:pPr>
            <a:r>
              <a:rPr lang="en" sz="6400">
                <a:latin typeface="Arial"/>
                <a:ea typeface="Arial"/>
                <a:cs typeface="Arial"/>
                <a:sym typeface="Arial"/>
              </a:rPr>
              <a:t>How do you think people are being support to sustain positive mental health?</a:t>
            </a:r>
            <a:endParaRPr sz="6400">
              <a:latin typeface="Arial"/>
              <a:ea typeface="Arial"/>
              <a:cs typeface="Arial"/>
              <a:sym typeface="Arial"/>
            </a:endParaRPr>
          </a:p>
          <a:p>
            <a:pPr marL="0" lvl="0" indent="0" algn="l" rtl="0">
              <a:spcBef>
                <a:spcPts val="1200"/>
              </a:spcBef>
              <a:spcAft>
                <a:spcPts val="0"/>
              </a:spcAft>
              <a:buNone/>
            </a:pPr>
            <a:r>
              <a:rPr lang="en" sz="7433">
                <a:latin typeface="Arial"/>
                <a:ea typeface="Arial"/>
                <a:cs typeface="Arial"/>
                <a:sym typeface="Arial"/>
              </a:rPr>
              <a:t>1.</a:t>
            </a:r>
            <a:endParaRPr sz="7433">
              <a:latin typeface="Arial"/>
              <a:ea typeface="Arial"/>
              <a:cs typeface="Arial"/>
              <a:sym typeface="Arial"/>
            </a:endParaRPr>
          </a:p>
          <a:p>
            <a:pPr marL="0" lvl="0" indent="0" algn="l" rtl="0">
              <a:spcBef>
                <a:spcPts val="1200"/>
              </a:spcBef>
              <a:spcAft>
                <a:spcPts val="0"/>
              </a:spcAft>
              <a:buNone/>
            </a:pPr>
            <a:r>
              <a:rPr lang="en" sz="7433">
                <a:latin typeface="Arial"/>
                <a:ea typeface="Arial"/>
                <a:cs typeface="Arial"/>
                <a:sym typeface="Arial"/>
              </a:rPr>
              <a:t>2.</a:t>
            </a:r>
            <a:endParaRPr sz="7433">
              <a:latin typeface="Arial"/>
              <a:ea typeface="Arial"/>
              <a:cs typeface="Arial"/>
              <a:sym typeface="Arial"/>
            </a:endParaRPr>
          </a:p>
          <a:p>
            <a:pPr marL="0" lvl="0" indent="0" algn="l" rtl="0">
              <a:spcBef>
                <a:spcPts val="1200"/>
              </a:spcBef>
              <a:spcAft>
                <a:spcPts val="1200"/>
              </a:spcAft>
              <a:buNone/>
            </a:pPr>
            <a:r>
              <a:rPr lang="en" sz="7433">
                <a:latin typeface="Arial"/>
                <a:ea typeface="Arial"/>
                <a:cs typeface="Arial"/>
                <a:sym typeface="Arial"/>
              </a:rPr>
              <a:t>3.</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0E0E3"/>
        </a:solidFill>
        <a:effectLst/>
      </p:bgPr>
    </p:bg>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2:</a:t>
            </a:r>
            <a:r>
              <a:rPr lang="en">
                <a:latin typeface="Arial"/>
                <a:ea typeface="Arial"/>
                <a:cs typeface="Arial"/>
                <a:sym typeface="Arial"/>
              </a:rPr>
              <a:t> What is the Evidence?</a:t>
            </a:r>
            <a:endParaRPr>
              <a:latin typeface="Arial"/>
              <a:ea typeface="Arial"/>
              <a:cs typeface="Arial"/>
              <a:sym typeface="Arial"/>
            </a:endParaRPr>
          </a:p>
        </p:txBody>
      </p:sp>
      <p:sp>
        <p:nvSpPr>
          <p:cNvPr id="91" name="Google Shape;91;p18"/>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a:bodyPr>
          <a:lstStyle/>
          <a:p>
            <a:pPr marL="0" lvl="0" indent="0" algn="l" rtl="0">
              <a:spcBef>
                <a:spcPts val="0"/>
              </a:spcBef>
              <a:spcAft>
                <a:spcPts val="0"/>
              </a:spcAft>
              <a:buNone/>
            </a:pPr>
            <a:r>
              <a:rPr lang="en" sz="7433">
                <a:latin typeface="Arial"/>
                <a:ea typeface="Arial"/>
                <a:cs typeface="Arial"/>
                <a:sym typeface="Arial"/>
              </a:rPr>
              <a:t>How do we know that there is a lack of Mental Health support in NYC Schools?</a:t>
            </a:r>
            <a:endParaRPr sz="7433">
              <a:latin typeface="Arial"/>
              <a:ea typeface="Arial"/>
              <a:cs typeface="Arial"/>
              <a:sym typeface="Arial"/>
            </a:endParaRPr>
          </a:p>
          <a:p>
            <a:pPr marL="0" lvl="0" indent="0" algn="l" rtl="0">
              <a:spcBef>
                <a:spcPts val="1200"/>
              </a:spcBef>
              <a:spcAft>
                <a:spcPts val="0"/>
              </a:spcAft>
              <a:buNone/>
            </a:pPr>
            <a:r>
              <a:rPr lang="en" sz="9200" i="1">
                <a:highlight>
                  <a:srgbClr val="F0E68C"/>
                </a:highlight>
                <a:latin typeface="Arial"/>
                <a:ea typeface="Arial"/>
                <a:cs typeface="Arial"/>
                <a:sym typeface="Arial"/>
              </a:rPr>
              <a:t>Locate at least three different types of evidence to support the existence of your problem (statistics, articles by experts, case studies, ect)</a:t>
            </a:r>
            <a:endParaRPr sz="9200" i="1">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pic>
        <p:nvPicPr>
          <p:cNvPr id="92" name="Google Shape;92;p18"/>
          <p:cNvPicPr preferRelativeResize="0"/>
          <p:nvPr/>
        </p:nvPicPr>
        <p:blipFill>
          <a:blip r:embed="rId3">
            <a:alphaModFix/>
          </a:blip>
          <a:stretch>
            <a:fillRect/>
          </a:stretch>
        </p:blipFill>
        <p:spPr>
          <a:xfrm>
            <a:off x="6132225" y="2972424"/>
            <a:ext cx="2928800" cy="20913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2:</a:t>
            </a:r>
            <a:r>
              <a:rPr lang="en">
                <a:latin typeface="Arial"/>
                <a:ea typeface="Arial"/>
                <a:cs typeface="Arial"/>
                <a:sym typeface="Arial"/>
              </a:rPr>
              <a:t> What is the Evidence?</a:t>
            </a:r>
            <a:endParaRPr>
              <a:latin typeface="Arial"/>
              <a:ea typeface="Arial"/>
              <a:cs typeface="Arial"/>
              <a:sym typeface="Arial"/>
            </a:endParaRPr>
          </a:p>
        </p:txBody>
      </p:sp>
      <p:sp>
        <p:nvSpPr>
          <p:cNvPr id="98" name="Google Shape;98;p19"/>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32500" lnSpcReduction="20000"/>
          </a:bodyPr>
          <a:lstStyle/>
          <a:p>
            <a:pPr marL="0" lvl="0" indent="0" algn="l" rtl="0">
              <a:spcBef>
                <a:spcPts val="0"/>
              </a:spcBef>
              <a:spcAft>
                <a:spcPts val="0"/>
              </a:spcAft>
              <a:buNone/>
            </a:pPr>
            <a:r>
              <a:rPr lang="en" sz="8300">
                <a:highlight>
                  <a:srgbClr val="00FFFF"/>
                </a:highlight>
                <a:latin typeface="Arial"/>
                <a:ea typeface="Arial"/>
                <a:cs typeface="Arial"/>
                <a:sym typeface="Arial"/>
              </a:rPr>
              <a:t>Statistics:</a:t>
            </a:r>
            <a:endParaRPr sz="8300">
              <a:highlight>
                <a:srgbClr val="00FFFF"/>
              </a:highlight>
              <a:latin typeface="Arial"/>
              <a:ea typeface="Arial"/>
              <a:cs typeface="Arial"/>
              <a:sym typeface="Arial"/>
            </a:endParaRPr>
          </a:p>
          <a:p>
            <a:pPr marL="0" lvl="0" indent="0" algn="l" rtl="0">
              <a:spcBef>
                <a:spcPts val="1200"/>
              </a:spcBef>
              <a:spcAft>
                <a:spcPts val="0"/>
              </a:spcAft>
              <a:buNone/>
            </a:pPr>
            <a:r>
              <a:rPr lang="en" sz="5923">
                <a:highlight>
                  <a:schemeClr val="lt1"/>
                </a:highlight>
                <a:latin typeface="Arial"/>
                <a:ea typeface="Arial"/>
                <a:cs typeface="Arial"/>
                <a:sym typeface="Arial"/>
              </a:rPr>
              <a:t>“New York State, like the rest of the nation, is experiencing a youth mental health crisis. According to the CDC Youth Risk Behavior Survey, from 2011 to 2021, the rates of youth who persistently felt sad or hopeless increased from 21 percent to 29 percent for teen boys, and from 36 percent to 57 percent for teen girls.” - Putting Youth Mental Health First.</a:t>
            </a:r>
            <a:endParaRPr sz="12723" i="1">
              <a:highlight>
                <a:schemeClr val="lt1"/>
              </a:highlight>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9D2E9"/>
        </a:solidFill>
        <a:effectLst/>
      </p:bgPr>
    </p:bg>
    <p:spTree>
      <p:nvGrpSpPr>
        <p:cNvPr id="1" name="Shape 102"/>
        <p:cNvGrpSpPr/>
        <p:nvPr/>
      </p:nvGrpSpPr>
      <p:grpSpPr>
        <a:xfrm>
          <a:off x="0" y="0"/>
          <a:ext cx="0" cy="0"/>
          <a:chOff x="0" y="0"/>
          <a:chExt cx="0" cy="0"/>
        </a:xfrm>
      </p:grpSpPr>
      <p:sp>
        <p:nvSpPr>
          <p:cNvPr id="103" name="Google Shape;103;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2:</a:t>
            </a:r>
            <a:r>
              <a:rPr lang="en">
                <a:latin typeface="Arial"/>
                <a:ea typeface="Arial"/>
                <a:cs typeface="Arial"/>
                <a:sym typeface="Arial"/>
              </a:rPr>
              <a:t> What is the Evidence?</a:t>
            </a:r>
            <a:endParaRPr>
              <a:latin typeface="Arial"/>
              <a:ea typeface="Arial"/>
              <a:cs typeface="Arial"/>
              <a:sym typeface="Arial"/>
            </a:endParaRPr>
          </a:p>
        </p:txBody>
      </p:sp>
      <p:sp>
        <p:nvSpPr>
          <p:cNvPr id="104" name="Google Shape;104;p20"/>
          <p:cNvSpPr txBox="1">
            <a:spLocks noGrp="1"/>
          </p:cNvSpPr>
          <p:nvPr>
            <p:ph type="body" idx="1"/>
          </p:nvPr>
        </p:nvSpPr>
        <p:spPr>
          <a:xfrm>
            <a:off x="259625" y="1364675"/>
            <a:ext cx="8520600" cy="37134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8300">
                <a:highlight>
                  <a:srgbClr val="00FFFF"/>
                </a:highlight>
                <a:latin typeface="Arial"/>
                <a:ea typeface="Arial"/>
                <a:cs typeface="Arial"/>
                <a:sym typeface="Arial"/>
              </a:rPr>
              <a:t>Articles:</a:t>
            </a:r>
            <a:endParaRPr sz="8300">
              <a:highlight>
                <a:srgbClr val="00FFFF"/>
              </a:highlight>
              <a:latin typeface="Arial"/>
              <a:ea typeface="Arial"/>
              <a:cs typeface="Arial"/>
              <a:sym typeface="Arial"/>
            </a:endParaRPr>
          </a:p>
          <a:p>
            <a:pPr marL="0" lvl="0" indent="0" algn="l" rtl="0">
              <a:spcBef>
                <a:spcPts val="1200"/>
              </a:spcBef>
              <a:spcAft>
                <a:spcPts val="0"/>
              </a:spcAft>
              <a:buNone/>
            </a:pPr>
            <a:endParaRPr sz="8300">
              <a:highlight>
                <a:srgbClr val="D9D2E9"/>
              </a:highlight>
              <a:latin typeface="Arial"/>
              <a:ea typeface="Arial"/>
              <a:cs typeface="Arial"/>
              <a:sym typeface="Arial"/>
            </a:endParaRPr>
          </a:p>
          <a:p>
            <a:pPr marL="457200" lvl="0" indent="-360362" algn="l" rtl="0">
              <a:spcBef>
                <a:spcPts val="1200"/>
              </a:spcBef>
              <a:spcAft>
                <a:spcPts val="0"/>
              </a:spcAft>
              <a:buSzPct val="100000"/>
              <a:buFont typeface="Arial"/>
              <a:buAutoNum type="arabicPeriod"/>
            </a:pPr>
            <a:r>
              <a:rPr lang="en" sz="8300" u="sng">
                <a:solidFill>
                  <a:schemeClr val="hlink"/>
                </a:solidFill>
                <a:highlight>
                  <a:srgbClr val="D9D2E9"/>
                </a:highlight>
                <a:latin typeface="Arial"/>
                <a:ea typeface="Arial"/>
                <a:cs typeface="Arial"/>
                <a:sym typeface="Arial"/>
                <a:hlinkClick r:id="rId3"/>
              </a:rPr>
              <a:t>Why America Has a Youth Mental Health Crisis, and How Schools Can Help?</a:t>
            </a:r>
            <a:endParaRPr sz="8300">
              <a:highlight>
                <a:srgbClr val="D9D2E9"/>
              </a:highlight>
              <a:latin typeface="Arial"/>
              <a:ea typeface="Arial"/>
              <a:cs typeface="Arial"/>
              <a:sym typeface="Arial"/>
            </a:endParaRPr>
          </a:p>
          <a:p>
            <a:pPr marL="457200" lvl="0" indent="-360362" algn="l" rtl="0">
              <a:spcBef>
                <a:spcPts val="0"/>
              </a:spcBef>
              <a:spcAft>
                <a:spcPts val="0"/>
              </a:spcAft>
              <a:buSzPct val="100000"/>
              <a:buFont typeface="Arial"/>
              <a:buAutoNum type="arabicPeriod"/>
            </a:pPr>
            <a:r>
              <a:rPr lang="en" sz="8300" u="sng">
                <a:solidFill>
                  <a:schemeClr val="hlink"/>
                </a:solidFill>
                <a:highlight>
                  <a:srgbClr val="D9D2E9"/>
                </a:highlight>
                <a:latin typeface="Arial"/>
                <a:ea typeface="Arial"/>
                <a:cs typeface="Arial"/>
                <a:sym typeface="Arial"/>
                <a:hlinkClick r:id="rId4"/>
              </a:rPr>
              <a:t>NYC schools ‘not equipped’ to support student mental health, state audit finds</a:t>
            </a:r>
            <a:endParaRPr sz="8300">
              <a:highlight>
                <a:srgbClr val="D9D2E9"/>
              </a:highlight>
              <a:latin typeface="Arial"/>
              <a:ea typeface="Arial"/>
              <a:cs typeface="Arial"/>
              <a:sym typeface="Arial"/>
            </a:endParaRPr>
          </a:p>
          <a:p>
            <a:pPr marL="457200" lvl="0" indent="-360362" algn="l" rtl="0">
              <a:spcBef>
                <a:spcPts val="0"/>
              </a:spcBef>
              <a:spcAft>
                <a:spcPts val="0"/>
              </a:spcAft>
              <a:buSzPct val="100000"/>
              <a:buFont typeface="Arial"/>
              <a:buAutoNum type="arabicPeriod"/>
            </a:pPr>
            <a:r>
              <a:rPr lang="en" sz="8300" u="sng">
                <a:solidFill>
                  <a:schemeClr val="hlink"/>
                </a:solidFill>
                <a:highlight>
                  <a:srgbClr val="D9D2E9"/>
                </a:highlight>
                <a:latin typeface="Arial"/>
                <a:ea typeface="Arial"/>
                <a:cs typeface="Arial"/>
                <a:sym typeface="Arial"/>
                <a:hlinkClick r:id="rId5"/>
              </a:rPr>
              <a:t>Public Schools Are NYC’s Main Youth Mental Health System. Where Kids Land Often Depends on What Their Parents Can Pay.</a:t>
            </a:r>
            <a:endParaRPr sz="8300">
              <a:highlight>
                <a:srgbClr val="D9D2E9"/>
              </a:highlight>
              <a:latin typeface="Arial"/>
              <a:ea typeface="Arial"/>
              <a:cs typeface="Arial"/>
              <a:sym typeface="Arial"/>
            </a:endParaRPr>
          </a:p>
          <a:p>
            <a:pPr marL="0" lvl="0" indent="0" algn="l" rtl="0">
              <a:lnSpc>
                <a:spcPct val="100000"/>
              </a:lnSpc>
              <a:spcBef>
                <a:spcPts val="1200"/>
              </a:spcBef>
              <a:spcAft>
                <a:spcPts val="0"/>
              </a:spcAft>
              <a:buNone/>
            </a:pPr>
            <a:endParaRPr sz="7200">
              <a:solidFill>
                <a:srgbClr val="111111"/>
              </a:solidFill>
              <a:highlight>
                <a:srgbClr val="FFF2CC"/>
              </a:highlight>
              <a:latin typeface="Arial"/>
              <a:ea typeface="Arial"/>
              <a:cs typeface="Arial"/>
              <a:sym typeface="Arial"/>
            </a:endParaRPr>
          </a:p>
          <a:p>
            <a:pPr marL="0" lvl="0" indent="0" algn="l" rtl="0">
              <a:lnSpc>
                <a:spcPct val="100000"/>
              </a:lnSpc>
              <a:spcBef>
                <a:spcPts val="1200"/>
              </a:spcBef>
              <a:spcAft>
                <a:spcPts val="0"/>
              </a:spcAft>
              <a:buClr>
                <a:schemeClr val="dk2"/>
              </a:buClr>
              <a:buSzPts val="275"/>
              <a:buFont typeface="Arial"/>
              <a:buNone/>
            </a:pPr>
            <a:endParaRPr sz="7200">
              <a:highlight>
                <a:schemeClr val="lt1"/>
              </a:highlight>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108"/>
        <p:cNvGrpSpPr/>
        <p:nvPr/>
      </p:nvGrpSpPr>
      <p:grpSpPr>
        <a:xfrm>
          <a:off x="0" y="0"/>
          <a:ext cx="0" cy="0"/>
          <a:chOff x="0" y="0"/>
          <a:chExt cx="0" cy="0"/>
        </a:xfrm>
      </p:grpSpPr>
      <p:sp>
        <p:nvSpPr>
          <p:cNvPr id="109" name="Google Shape;109;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3:</a:t>
            </a:r>
            <a:r>
              <a:rPr lang="en">
                <a:latin typeface="Arial"/>
                <a:ea typeface="Arial"/>
                <a:cs typeface="Arial"/>
                <a:sym typeface="Arial"/>
              </a:rPr>
              <a:t> What are the Causes?</a:t>
            </a:r>
            <a:endParaRPr>
              <a:latin typeface="Arial"/>
              <a:ea typeface="Arial"/>
              <a:cs typeface="Arial"/>
              <a:sym typeface="Arial"/>
            </a:endParaRPr>
          </a:p>
        </p:txBody>
      </p:sp>
      <p:sp>
        <p:nvSpPr>
          <p:cNvPr id="110" name="Google Shape;110;p21"/>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lnSpcReduction="10000"/>
          </a:bodyPr>
          <a:lstStyle/>
          <a:p>
            <a:pPr marL="0" lvl="0" indent="0" algn="l" rtl="0">
              <a:spcBef>
                <a:spcPts val="0"/>
              </a:spcBef>
              <a:spcAft>
                <a:spcPts val="0"/>
              </a:spcAft>
              <a:buNone/>
            </a:pPr>
            <a:r>
              <a:rPr lang="en" sz="14083">
                <a:latin typeface="Arial"/>
                <a:ea typeface="Arial"/>
                <a:cs typeface="Arial"/>
                <a:sym typeface="Arial"/>
              </a:rPr>
              <a:t>What do you believe may </a:t>
            </a:r>
            <a:r>
              <a:rPr lang="en" sz="14083" b="1">
                <a:solidFill>
                  <a:srgbClr val="FF0000"/>
                </a:solidFill>
                <a:latin typeface="Arial"/>
                <a:ea typeface="Arial"/>
                <a:cs typeface="Arial"/>
                <a:sym typeface="Arial"/>
              </a:rPr>
              <a:t>cause</a:t>
            </a:r>
            <a:r>
              <a:rPr lang="en" sz="14083">
                <a:latin typeface="Arial"/>
                <a:ea typeface="Arial"/>
                <a:cs typeface="Arial"/>
                <a:sym typeface="Arial"/>
              </a:rPr>
              <a:t> a lack of mental health support?</a:t>
            </a:r>
            <a:endParaRPr sz="14083">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pic>
        <p:nvPicPr>
          <p:cNvPr id="111" name="Google Shape;111;p21"/>
          <p:cNvPicPr preferRelativeResize="0"/>
          <p:nvPr/>
        </p:nvPicPr>
        <p:blipFill>
          <a:blip r:embed="rId3">
            <a:alphaModFix/>
          </a:blip>
          <a:stretch>
            <a:fillRect/>
          </a:stretch>
        </p:blipFill>
        <p:spPr>
          <a:xfrm>
            <a:off x="359213" y="2857238"/>
            <a:ext cx="2619375" cy="1743075"/>
          </a:xfrm>
          <a:prstGeom prst="rect">
            <a:avLst/>
          </a:prstGeom>
          <a:noFill/>
          <a:ln>
            <a:noFill/>
          </a:ln>
        </p:spPr>
      </p:pic>
    </p:spTree>
  </p:cSld>
  <p:clrMapOvr>
    <a:masterClrMapping/>
  </p:clrMapOvr>
</p:sld>
</file>

<file path=ppt/theme/theme1.xml><?xml version="1.0" encoding="utf-8"?>
<a:theme xmlns:a="http://schemas.openxmlformats.org/drawingml/2006/main"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1AFD1"/>
      </a:accent4>
      <a:accent5>
        <a:srgbClr val="0F9D58"/>
      </a:accent5>
      <a:accent6>
        <a:srgbClr val="9C27B0"/>
      </a:accent6>
      <a:hlink>
        <a:srgbClr val="0F9D58"/>
      </a:hlink>
      <a:folHlink>
        <a:srgbClr val="0F9D5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971</Words>
  <Application>Microsoft Office PowerPoint</Application>
  <PresentationFormat>On-screen Show (16:9)</PresentationFormat>
  <Paragraphs>130</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Montserrat</vt:lpstr>
      <vt:lpstr>Oswald</vt:lpstr>
      <vt:lpstr>Playfair Display</vt:lpstr>
      <vt:lpstr>Pop</vt:lpstr>
      <vt:lpstr>Lack of Mental Health Support in NYC Schools</vt:lpstr>
      <vt:lpstr>Public Policy Analyst (PPA) | 6 Steps to Solve a Problem</vt:lpstr>
      <vt:lpstr>Introduction (PPA) | Steps 1-6 </vt:lpstr>
      <vt:lpstr>PPA | Step 1: What is the Problem?</vt:lpstr>
      <vt:lpstr>PPA | Step 1:  What is a Mental Health Curriculum ? What is a Mental Health Support ?</vt:lpstr>
      <vt:lpstr>PPA | Step 2: What is the Evidence?</vt:lpstr>
      <vt:lpstr>PPA | Step 2: What is the Evidence?</vt:lpstr>
      <vt:lpstr>PPA | Step 2: What is the Evidence?</vt:lpstr>
      <vt:lpstr>PPA | Step 3: What are the Causes?</vt:lpstr>
      <vt:lpstr>PPA | Step 3: What are the Causes?</vt:lpstr>
      <vt:lpstr>PPA | Step 4: What is the Existing Policy?</vt:lpstr>
      <vt:lpstr>PPA | Step 4: What are the advantages and disadvantages of an existing policy. </vt:lpstr>
      <vt:lpstr>PPA | Step 5: What policies can we create to correct the problem?</vt:lpstr>
      <vt:lpstr>PPA | Step 5: What policies can we create to correct the problem?</vt:lpstr>
      <vt:lpstr>PPA | Step 5: What policies can we create to correct the problem?</vt:lpstr>
      <vt:lpstr>PPA | Step 5: What policies can we create to correct the problem?</vt:lpstr>
      <vt:lpstr>PPA | Step 5: How do we evaluate the policies we created? </vt:lpstr>
      <vt:lpstr>PPA | Step 6: How do we evaluate the policies we created? </vt:lpstr>
      <vt:lpstr>PPA | Step 6: How do we evaluate the policies we created?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Lack of Mental Health Support in NYC Schools</dc:title>
  <cp:lastModifiedBy>Joseph Montecalvo</cp:lastModifiedBy>
  <cp:revision>1</cp:revision>
  <dcterms:modified xsi:type="dcterms:W3CDTF">2024-02-17T01:05:13Z</dcterms:modified>
</cp:coreProperties>
</file>