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8" r:id="rId20"/>
  </p:sldIdLst>
  <p:sldSz cx="9144000" cy="5143500" type="screen16x9"/>
  <p:notesSz cx="6858000" cy="9144000"/>
  <p:embeddedFontLst>
    <p:embeddedFont>
      <p:font typeface="Montserrat" panose="00000500000000000000" pitchFamily="2" charset="0"/>
      <p:regular r:id="rId22"/>
      <p:bold r:id="rId23"/>
      <p:italic r:id="rId24"/>
      <p:boldItalic r:id="rId25"/>
    </p:embeddedFont>
    <p:embeddedFont>
      <p:font typeface="Oswald" panose="00000500000000000000" pitchFamily="2" charset="0"/>
      <p:regular r:id="rId26"/>
      <p:bold r:id="rId27"/>
    </p:embeddedFont>
    <p:embeddedFont>
      <p:font typeface="Playfair Display" panose="00000500000000000000" pitchFamily="2" charset="0"/>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Carroll" initials="" lastIdx="12" clrIdx="0"/>
  <p:cmAuthor id="1" name="Christine Davis"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61935A0-CF48-43DC-B206-59C2F095EA38}">
  <a:tblStyle styleId="{A61935A0-CF48-43DC-B206-59C2F095EA3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1" d="100"/>
          <a:sy n="111" d="100"/>
        </p:scale>
        <p:origin x="78" y="2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notesMaster" Target="notesMasters/notesMaster1.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font" Target="fonts/font7.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font" Target="fonts/font9.fntdata"/><Relationship Id="rId35" Type="http://schemas.openxmlformats.org/officeDocument/2006/relationships/theme" Target="theme/theme1.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2-11-16T23:40:41.645" idx="3">
    <p:pos x="6000" y="0"/>
    <p:text>Incomplete-check PPA step 2 online on the PPA website</p:text>
  </p:cm>
  <p:cm authorId="0" dt="2023-01-23T23:49:09.042" idx="4">
    <p:pos x="163" y="859"/>
    <p:text>Okay to give the task to the students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18febffe88d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18febffe88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18febffe88d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18febffe88d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18febffe88d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18febffe88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18febffe88d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18febffe88d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18febffe88d_0_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18febffe88d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18febffe88d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18febffe88d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18febffe88d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18febffe88d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18febffe88d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18febffe88d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18febffe88d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18febffe88d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18febffe88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18febffe88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948d4fdd74_0_1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948d4fdd74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948d4fdd74_0_1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948d4fdd74_0_1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948d4fdd74_0_1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948d4fdd74_0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948d4fdd74_0_1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948d4fdd74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8febffe88d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18febffe88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fc1290b79c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1fc1290b79c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1fc1290b79c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1fc1290b79c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18febffe88d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18febffe88d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4286250" y="0"/>
            <a:ext cx="723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4358475" y="0"/>
            <a:ext cx="38532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44250" y="1403850"/>
            <a:ext cx="8455500" cy="2146800"/>
          </a:xfrm>
          <a:prstGeom prst="rect">
            <a:avLst/>
          </a:prstGeom>
          <a:solidFill>
            <a:srgbClr val="FFFFFF"/>
          </a:solidFill>
        </p:spPr>
        <p:txBody>
          <a:bodyPr spcFirstLastPara="1" wrap="square" lIns="91425" tIns="91425" rIns="91425" bIns="91425" anchor="ctr" anchorCtr="0">
            <a:normAutofit/>
          </a:bodyPr>
          <a:lstStyle>
            <a:lvl1pPr lvl="0" algn="ctr">
              <a:spcBef>
                <a:spcPts val="0"/>
              </a:spcBef>
              <a:spcAft>
                <a:spcPts val="0"/>
              </a:spcAft>
              <a:buSzPts val="6800"/>
              <a:buFont typeface="Playfair Display"/>
              <a:buNone/>
              <a:defRPr sz="6800" b="1">
                <a:latin typeface="Playfair Display"/>
                <a:ea typeface="Playfair Display"/>
                <a:cs typeface="Playfair Display"/>
                <a:sym typeface="Playfair Display"/>
              </a:defRPr>
            </a:lvl1pPr>
            <a:lvl2pPr lvl="1" algn="ctr">
              <a:spcBef>
                <a:spcPts val="0"/>
              </a:spcBef>
              <a:spcAft>
                <a:spcPts val="0"/>
              </a:spcAft>
              <a:buSzPts val="6800"/>
              <a:buFont typeface="Playfair Display"/>
              <a:buNone/>
              <a:defRPr sz="6800" b="1">
                <a:latin typeface="Playfair Display"/>
                <a:ea typeface="Playfair Display"/>
                <a:cs typeface="Playfair Display"/>
                <a:sym typeface="Playfair Display"/>
              </a:defRPr>
            </a:lvl2pPr>
            <a:lvl3pPr lvl="2" algn="ctr">
              <a:spcBef>
                <a:spcPts val="0"/>
              </a:spcBef>
              <a:spcAft>
                <a:spcPts val="0"/>
              </a:spcAft>
              <a:buSzPts val="6800"/>
              <a:buFont typeface="Playfair Display"/>
              <a:buNone/>
              <a:defRPr sz="6800" b="1">
                <a:latin typeface="Playfair Display"/>
                <a:ea typeface="Playfair Display"/>
                <a:cs typeface="Playfair Display"/>
                <a:sym typeface="Playfair Display"/>
              </a:defRPr>
            </a:lvl3pPr>
            <a:lvl4pPr lvl="3" algn="ctr">
              <a:spcBef>
                <a:spcPts val="0"/>
              </a:spcBef>
              <a:spcAft>
                <a:spcPts val="0"/>
              </a:spcAft>
              <a:buSzPts val="6800"/>
              <a:buFont typeface="Playfair Display"/>
              <a:buNone/>
              <a:defRPr sz="6800" b="1">
                <a:latin typeface="Playfair Display"/>
                <a:ea typeface="Playfair Display"/>
                <a:cs typeface="Playfair Display"/>
                <a:sym typeface="Playfair Display"/>
              </a:defRPr>
            </a:lvl4pPr>
            <a:lvl5pPr lvl="4" algn="ctr">
              <a:spcBef>
                <a:spcPts val="0"/>
              </a:spcBef>
              <a:spcAft>
                <a:spcPts val="0"/>
              </a:spcAft>
              <a:buSzPts val="6800"/>
              <a:buFont typeface="Playfair Display"/>
              <a:buNone/>
              <a:defRPr sz="6800" b="1">
                <a:latin typeface="Playfair Display"/>
                <a:ea typeface="Playfair Display"/>
                <a:cs typeface="Playfair Display"/>
                <a:sym typeface="Playfair Display"/>
              </a:defRPr>
            </a:lvl5pPr>
            <a:lvl6pPr lvl="5" algn="ctr">
              <a:spcBef>
                <a:spcPts val="0"/>
              </a:spcBef>
              <a:spcAft>
                <a:spcPts val="0"/>
              </a:spcAft>
              <a:buSzPts val="6800"/>
              <a:buFont typeface="Playfair Display"/>
              <a:buNone/>
              <a:defRPr sz="6800" b="1">
                <a:latin typeface="Playfair Display"/>
                <a:ea typeface="Playfair Display"/>
                <a:cs typeface="Playfair Display"/>
                <a:sym typeface="Playfair Display"/>
              </a:defRPr>
            </a:lvl6pPr>
            <a:lvl7pPr lvl="6" algn="ctr">
              <a:spcBef>
                <a:spcPts val="0"/>
              </a:spcBef>
              <a:spcAft>
                <a:spcPts val="0"/>
              </a:spcAft>
              <a:buSzPts val="6800"/>
              <a:buFont typeface="Playfair Display"/>
              <a:buNone/>
              <a:defRPr sz="6800" b="1">
                <a:latin typeface="Playfair Display"/>
                <a:ea typeface="Playfair Display"/>
                <a:cs typeface="Playfair Display"/>
                <a:sym typeface="Playfair Display"/>
              </a:defRPr>
            </a:lvl7pPr>
            <a:lvl8pPr lvl="7" algn="ctr">
              <a:spcBef>
                <a:spcPts val="0"/>
              </a:spcBef>
              <a:spcAft>
                <a:spcPts val="0"/>
              </a:spcAft>
              <a:buSzPts val="6800"/>
              <a:buFont typeface="Playfair Display"/>
              <a:buNone/>
              <a:defRPr sz="6800" b="1">
                <a:latin typeface="Playfair Display"/>
                <a:ea typeface="Playfair Display"/>
                <a:cs typeface="Playfair Display"/>
                <a:sym typeface="Playfair Display"/>
              </a:defRPr>
            </a:lvl8pPr>
            <a:lvl9pPr lvl="8" algn="ctr">
              <a:spcBef>
                <a:spcPts val="0"/>
              </a:spcBef>
              <a:spcAft>
                <a:spcPts val="0"/>
              </a:spcAft>
              <a:buSzPts val="6800"/>
              <a:buFont typeface="Playfair Display"/>
              <a:buNone/>
              <a:defRPr sz="6800" b="1">
                <a:latin typeface="Playfair Display"/>
                <a:ea typeface="Playfair Display"/>
                <a:cs typeface="Playfair Display"/>
                <a:sym typeface="Playfair Display"/>
              </a:defRPr>
            </a:lvl9pPr>
          </a:lstStyle>
          <a:p>
            <a:endParaRPr/>
          </a:p>
        </p:txBody>
      </p:sp>
      <p:sp>
        <p:nvSpPr>
          <p:cNvPr id="13" name="Google Shape;13;p2"/>
          <p:cNvSpPr txBox="1">
            <a:spLocks noGrp="1"/>
          </p:cNvSpPr>
          <p:nvPr>
            <p:ph type="subTitle" idx="1"/>
          </p:nvPr>
        </p:nvSpPr>
        <p:spPr>
          <a:xfrm>
            <a:off x="344250" y="3550650"/>
            <a:ext cx="4910100" cy="577800"/>
          </a:xfrm>
          <a:prstGeom prst="rect">
            <a:avLst/>
          </a:prstGeom>
          <a:solidFill>
            <a:schemeClr val="dk2"/>
          </a:solidFill>
        </p:spPr>
        <p:txBody>
          <a:bodyPr spcFirstLastPara="1" wrap="square" lIns="91425" tIns="91425" rIns="91425" bIns="91425" anchor="ctr" anchorCtr="0">
            <a:normAutofit/>
          </a:bodyPr>
          <a:lstStyle>
            <a:lvl1pPr lvl="0">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9pPr>
          </a:lstStyle>
          <a:p>
            <a:endParaRPr/>
          </a:p>
        </p:txBody>
      </p:sp>
      <p:sp>
        <p:nvSpPr>
          <p:cNvPr id="14" name="Google Shape;14;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txBox="1">
            <a:spLocks noGrp="1"/>
          </p:cNvSpPr>
          <p:nvPr>
            <p:ph type="title" hasCustomPrompt="1"/>
          </p:nvPr>
        </p:nvSpPr>
        <p:spPr>
          <a:xfrm>
            <a:off x="311700" y="999925"/>
            <a:ext cx="8520600" cy="2146200"/>
          </a:xfrm>
          <a:prstGeom prst="rect">
            <a:avLst/>
          </a:prstGeom>
        </p:spPr>
        <p:txBody>
          <a:bodyPr spcFirstLastPara="1" wrap="square" lIns="91425" tIns="91425" rIns="91425" bIns="91425" anchor="b" anchorCtr="0">
            <a:normAutofit/>
          </a:bodyPr>
          <a:lstStyle>
            <a:lvl1pPr lvl="0" algn="ctr">
              <a:spcBef>
                <a:spcPts val="0"/>
              </a:spcBef>
              <a:spcAft>
                <a:spcPts val="0"/>
              </a:spcAft>
              <a:buSzPts val="14000"/>
              <a:buFont typeface="Montserrat"/>
              <a:buNone/>
              <a:defRPr sz="14000">
                <a:latin typeface="Montserrat"/>
                <a:ea typeface="Montserrat"/>
                <a:cs typeface="Montserrat"/>
                <a:sym typeface="Montserrat"/>
              </a:defRPr>
            </a:lvl1pPr>
            <a:lvl2pPr lvl="1" algn="ctr">
              <a:spcBef>
                <a:spcPts val="0"/>
              </a:spcBef>
              <a:spcAft>
                <a:spcPts val="0"/>
              </a:spcAft>
              <a:buSzPts val="14000"/>
              <a:buFont typeface="Montserrat"/>
              <a:buNone/>
              <a:defRPr sz="14000">
                <a:latin typeface="Montserrat"/>
                <a:ea typeface="Montserrat"/>
                <a:cs typeface="Montserrat"/>
                <a:sym typeface="Montserrat"/>
              </a:defRPr>
            </a:lvl2pPr>
            <a:lvl3pPr lvl="2" algn="ctr">
              <a:spcBef>
                <a:spcPts val="0"/>
              </a:spcBef>
              <a:spcAft>
                <a:spcPts val="0"/>
              </a:spcAft>
              <a:buSzPts val="14000"/>
              <a:buFont typeface="Montserrat"/>
              <a:buNone/>
              <a:defRPr sz="14000">
                <a:latin typeface="Montserrat"/>
                <a:ea typeface="Montserrat"/>
                <a:cs typeface="Montserrat"/>
                <a:sym typeface="Montserrat"/>
              </a:defRPr>
            </a:lvl3pPr>
            <a:lvl4pPr lvl="3" algn="ctr">
              <a:spcBef>
                <a:spcPts val="0"/>
              </a:spcBef>
              <a:spcAft>
                <a:spcPts val="0"/>
              </a:spcAft>
              <a:buSzPts val="14000"/>
              <a:buFont typeface="Montserrat"/>
              <a:buNone/>
              <a:defRPr sz="14000">
                <a:latin typeface="Montserrat"/>
                <a:ea typeface="Montserrat"/>
                <a:cs typeface="Montserrat"/>
                <a:sym typeface="Montserrat"/>
              </a:defRPr>
            </a:lvl4pPr>
            <a:lvl5pPr lvl="4" algn="ctr">
              <a:spcBef>
                <a:spcPts val="0"/>
              </a:spcBef>
              <a:spcAft>
                <a:spcPts val="0"/>
              </a:spcAft>
              <a:buSzPts val="14000"/>
              <a:buFont typeface="Montserrat"/>
              <a:buNone/>
              <a:defRPr sz="14000">
                <a:latin typeface="Montserrat"/>
                <a:ea typeface="Montserrat"/>
                <a:cs typeface="Montserrat"/>
                <a:sym typeface="Montserrat"/>
              </a:defRPr>
            </a:lvl5pPr>
            <a:lvl6pPr lvl="5" algn="ctr">
              <a:spcBef>
                <a:spcPts val="0"/>
              </a:spcBef>
              <a:spcAft>
                <a:spcPts val="0"/>
              </a:spcAft>
              <a:buSzPts val="14000"/>
              <a:buFont typeface="Montserrat"/>
              <a:buNone/>
              <a:defRPr sz="14000">
                <a:latin typeface="Montserrat"/>
                <a:ea typeface="Montserrat"/>
                <a:cs typeface="Montserrat"/>
                <a:sym typeface="Montserrat"/>
              </a:defRPr>
            </a:lvl6pPr>
            <a:lvl7pPr lvl="6" algn="ctr">
              <a:spcBef>
                <a:spcPts val="0"/>
              </a:spcBef>
              <a:spcAft>
                <a:spcPts val="0"/>
              </a:spcAft>
              <a:buSzPts val="14000"/>
              <a:buFont typeface="Montserrat"/>
              <a:buNone/>
              <a:defRPr sz="14000">
                <a:latin typeface="Montserrat"/>
                <a:ea typeface="Montserrat"/>
                <a:cs typeface="Montserrat"/>
                <a:sym typeface="Montserrat"/>
              </a:defRPr>
            </a:lvl7pPr>
            <a:lvl8pPr lvl="7" algn="ctr">
              <a:spcBef>
                <a:spcPts val="0"/>
              </a:spcBef>
              <a:spcAft>
                <a:spcPts val="0"/>
              </a:spcAft>
              <a:buSzPts val="14000"/>
              <a:buFont typeface="Montserrat"/>
              <a:buNone/>
              <a:defRPr sz="14000">
                <a:latin typeface="Montserrat"/>
                <a:ea typeface="Montserrat"/>
                <a:cs typeface="Montserrat"/>
                <a:sym typeface="Montserrat"/>
              </a:defRPr>
            </a:lvl8pPr>
            <a:lvl9pPr lvl="8" algn="ctr">
              <a:spcBef>
                <a:spcPts val="0"/>
              </a:spcBef>
              <a:spcAft>
                <a:spcPts val="0"/>
              </a:spcAft>
              <a:buSzPts val="14000"/>
              <a:buFont typeface="Montserrat"/>
              <a:buNone/>
              <a:defRPr sz="14000">
                <a:latin typeface="Montserrat"/>
                <a:ea typeface="Montserrat"/>
                <a:cs typeface="Montserrat"/>
                <a:sym typeface="Montserrat"/>
              </a:defRPr>
            </a:lvl9pPr>
          </a:lstStyle>
          <a:p>
            <a:r>
              <a:t>xx%</a:t>
            </a:r>
          </a:p>
        </p:txBody>
      </p:sp>
      <p:sp>
        <p:nvSpPr>
          <p:cNvPr id="50" name="Google Shape;50;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highlight>
                  <a:schemeClr val="dk1"/>
                </a:highlight>
              </a:defRPr>
            </a:lvl1pPr>
            <a:lvl2pPr marL="914400" lvl="1" indent="-317500" algn="ctr">
              <a:spcBef>
                <a:spcPts val="0"/>
              </a:spcBef>
              <a:spcAft>
                <a:spcPts val="0"/>
              </a:spcAft>
              <a:buSzPts val="1400"/>
              <a:buChar char="○"/>
              <a:defRPr>
                <a:highlight>
                  <a:schemeClr val="dk1"/>
                </a:highlight>
              </a:defRPr>
            </a:lvl2pPr>
            <a:lvl3pPr marL="1371600" lvl="2" indent="-317500" algn="ctr">
              <a:spcBef>
                <a:spcPts val="0"/>
              </a:spcBef>
              <a:spcAft>
                <a:spcPts val="0"/>
              </a:spcAft>
              <a:buSzPts val="1400"/>
              <a:buChar char="■"/>
              <a:defRPr>
                <a:highlight>
                  <a:schemeClr val="dk1"/>
                </a:highlight>
              </a:defRPr>
            </a:lvl3pPr>
            <a:lvl4pPr marL="1828800" lvl="3" indent="-317500" algn="ctr">
              <a:spcBef>
                <a:spcPts val="0"/>
              </a:spcBef>
              <a:spcAft>
                <a:spcPts val="0"/>
              </a:spcAft>
              <a:buSzPts val="1400"/>
              <a:buChar char="●"/>
              <a:defRPr>
                <a:highlight>
                  <a:schemeClr val="dk1"/>
                </a:highlight>
              </a:defRPr>
            </a:lvl4pPr>
            <a:lvl5pPr marL="2286000" lvl="4" indent="-317500" algn="ctr">
              <a:spcBef>
                <a:spcPts val="0"/>
              </a:spcBef>
              <a:spcAft>
                <a:spcPts val="0"/>
              </a:spcAft>
              <a:buSzPts val="1400"/>
              <a:buChar char="○"/>
              <a:defRPr>
                <a:highlight>
                  <a:schemeClr val="dk1"/>
                </a:highlight>
              </a:defRPr>
            </a:lvl5pPr>
            <a:lvl6pPr marL="2743200" lvl="5" indent="-317500" algn="ctr">
              <a:spcBef>
                <a:spcPts val="0"/>
              </a:spcBef>
              <a:spcAft>
                <a:spcPts val="0"/>
              </a:spcAft>
              <a:buSzPts val="1400"/>
              <a:buChar char="■"/>
              <a:defRPr>
                <a:highlight>
                  <a:schemeClr val="dk1"/>
                </a:highlight>
              </a:defRPr>
            </a:lvl6pPr>
            <a:lvl7pPr marL="3200400" lvl="6" indent="-317500" algn="ctr">
              <a:spcBef>
                <a:spcPts val="0"/>
              </a:spcBef>
              <a:spcAft>
                <a:spcPts val="0"/>
              </a:spcAft>
              <a:buSzPts val="1400"/>
              <a:buChar char="●"/>
              <a:defRPr>
                <a:highlight>
                  <a:schemeClr val="dk1"/>
                </a:highlight>
              </a:defRPr>
            </a:lvl7pPr>
            <a:lvl8pPr marL="3657600" lvl="7" indent="-317500" algn="ctr">
              <a:spcBef>
                <a:spcPts val="0"/>
              </a:spcBef>
              <a:spcAft>
                <a:spcPts val="0"/>
              </a:spcAft>
              <a:buSzPts val="1400"/>
              <a:buChar char="○"/>
              <a:defRPr>
                <a:highlight>
                  <a:schemeClr val="dk1"/>
                </a:highlight>
              </a:defRPr>
            </a:lvl8pPr>
            <a:lvl9pPr marL="4114800" lvl="8" indent="-317500" algn="ctr">
              <a:spcBef>
                <a:spcPts val="0"/>
              </a:spcBef>
              <a:spcAft>
                <a:spcPts val="0"/>
              </a:spcAft>
              <a:buSzPts val="1400"/>
              <a:buChar char="■"/>
              <a:defRPr>
                <a:highlight>
                  <a:schemeClr val="dk1"/>
                </a:highlight>
              </a:defRPr>
            </a:lvl9pPr>
          </a:lstStyle>
          <a:p>
            <a:endParaRPr/>
          </a:p>
        </p:txBody>
      </p:sp>
      <p:sp>
        <p:nvSpPr>
          <p:cNvPr id="51" name="Google Shape;51;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4"/>
        </a:solidFill>
        <a:effectLst/>
      </p:bgPr>
    </p:bg>
    <p:spTree>
      <p:nvGrpSpPr>
        <p:cNvPr id="1" name="Shape 15"/>
        <p:cNvGrpSpPr/>
        <p:nvPr/>
      </p:nvGrpSpPr>
      <p:grpSpPr>
        <a:xfrm>
          <a:off x="0" y="0"/>
          <a:ext cx="0" cy="0"/>
          <a:chOff x="0" y="0"/>
          <a:chExt cx="0" cy="0"/>
        </a:xfrm>
      </p:grpSpPr>
      <p:sp>
        <p:nvSpPr>
          <p:cNvPr id="16" name="Google Shape;16;p3"/>
          <p:cNvSpPr/>
          <p:nvPr/>
        </p:nvSpPr>
        <p:spPr>
          <a:xfrm rot="5400000">
            <a:off x="4550700" y="-498600"/>
            <a:ext cx="42600" cy="8455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txBox="1">
            <a:spLocks noGrp="1"/>
          </p:cNvSpPr>
          <p:nvPr>
            <p:ph type="title"/>
          </p:nvPr>
        </p:nvSpPr>
        <p:spPr>
          <a:xfrm>
            <a:off x="344250" y="1403850"/>
            <a:ext cx="8455500" cy="2146800"/>
          </a:xfrm>
          <a:prstGeom prst="rect">
            <a:avLst/>
          </a:prstGeom>
          <a:solidFill>
            <a:srgbClr val="FFFFFF"/>
          </a:solidFill>
        </p:spPr>
        <p:txBody>
          <a:bodyPr spcFirstLastPara="1" wrap="square" lIns="91425" tIns="91425" rIns="91425" bIns="91425" anchor="ctr" anchorCtr="0">
            <a:normAutofit/>
          </a:bodyPr>
          <a:lstStyle>
            <a:lvl1pPr lvl="0" algn="ctr">
              <a:spcBef>
                <a:spcPts val="0"/>
              </a:spcBef>
              <a:spcAft>
                <a:spcPts val="0"/>
              </a:spcAft>
              <a:buSzPts val="4800"/>
              <a:buFont typeface="Playfair Display"/>
              <a:buNone/>
              <a:defRPr sz="4800" b="1">
                <a:latin typeface="Playfair Display"/>
                <a:ea typeface="Playfair Display"/>
                <a:cs typeface="Playfair Display"/>
                <a:sym typeface="Playfair Display"/>
              </a:defRPr>
            </a:lvl1pPr>
            <a:lvl2pPr lvl="1" algn="ctr">
              <a:spcBef>
                <a:spcPts val="0"/>
              </a:spcBef>
              <a:spcAft>
                <a:spcPts val="0"/>
              </a:spcAft>
              <a:buSzPts val="4800"/>
              <a:buFont typeface="Playfair Display"/>
              <a:buNone/>
              <a:defRPr sz="4800" b="1">
                <a:latin typeface="Playfair Display"/>
                <a:ea typeface="Playfair Display"/>
                <a:cs typeface="Playfair Display"/>
                <a:sym typeface="Playfair Display"/>
              </a:defRPr>
            </a:lvl2pPr>
            <a:lvl3pPr lvl="2" algn="ctr">
              <a:spcBef>
                <a:spcPts val="0"/>
              </a:spcBef>
              <a:spcAft>
                <a:spcPts val="0"/>
              </a:spcAft>
              <a:buSzPts val="4800"/>
              <a:buFont typeface="Playfair Display"/>
              <a:buNone/>
              <a:defRPr sz="4800" b="1">
                <a:latin typeface="Playfair Display"/>
                <a:ea typeface="Playfair Display"/>
                <a:cs typeface="Playfair Display"/>
                <a:sym typeface="Playfair Display"/>
              </a:defRPr>
            </a:lvl3pPr>
            <a:lvl4pPr lvl="3" algn="ctr">
              <a:spcBef>
                <a:spcPts val="0"/>
              </a:spcBef>
              <a:spcAft>
                <a:spcPts val="0"/>
              </a:spcAft>
              <a:buSzPts val="4800"/>
              <a:buFont typeface="Playfair Display"/>
              <a:buNone/>
              <a:defRPr sz="4800" b="1">
                <a:latin typeface="Playfair Display"/>
                <a:ea typeface="Playfair Display"/>
                <a:cs typeface="Playfair Display"/>
                <a:sym typeface="Playfair Display"/>
              </a:defRPr>
            </a:lvl4pPr>
            <a:lvl5pPr lvl="4" algn="ctr">
              <a:spcBef>
                <a:spcPts val="0"/>
              </a:spcBef>
              <a:spcAft>
                <a:spcPts val="0"/>
              </a:spcAft>
              <a:buSzPts val="4800"/>
              <a:buFont typeface="Playfair Display"/>
              <a:buNone/>
              <a:defRPr sz="4800" b="1">
                <a:latin typeface="Playfair Display"/>
                <a:ea typeface="Playfair Display"/>
                <a:cs typeface="Playfair Display"/>
                <a:sym typeface="Playfair Display"/>
              </a:defRPr>
            </a:lvl5pPr>
            <a:lvl6pPr lvl="5" algn="ctr">
              <a:spcBef>
                <a:spcPts val="0"/>
              </a:spcBef>
              <a:spcAft>
                <a:spcPts val="0"/>
              </a:spcAft>
              <a:buSzPts val="4800"/>
              <a:buFont typeface="Playfair Display"/>
              <a:buNone/>
              <a:defRPr sz="4800" b="1">
                <a:latin typeface="Playfair Display"/>
                <a:ea typeface="Playfair Display"/>
                <a:cs typeface="Playfair Display"/>
                <a:sym typeface="Playfair Display"/>
              </a:defRPr>
            </a:lvl6pPr>
            <a:lvl7pPr lvl="6" algn="ctr">
              <a:spcBef>
                <a:spcPts val="0"/>
              </a:spcBef>
              <a:spcAft>
                <a:spcPts val="0"/>
              </a:spcAft>
              <a:buSzPts val="4800"/>
              <a:buFont typeface="Playfair Display"/>
              <a:buNone/>
              <a:defRPr sz="4800" b="1">
                <a:latin typeface="Playfair Display"/>
                <a:ea typeface="Playfair Display"/>
                <a:cs typeface="Playfair Display"/>
                <a:sym typeface="Playfair Display"/>
              </a:defRPr>
            </a:lvl7pPr>
            <a:lvl8pPr lvl="7" algn="ctr">
              <a:spcBef>
                <a:spcPts val="0"/>
              </a:spcBef>
              <a:spcAft>
                <a:spcPts val="0"/>
              </a:spcAft>
              <a:buSzPts val="4800"/>
              <a:buFont typeface="Playfair Display"/>
              <a:buNone/>
              <a:defRPr sz="4800" b="1">
                <a:latin typeface="Playfair Display"/>
                <a:ea typeface="Playfair Display"/>
                <a:cs typeface="Playfair Display"/>
                <a:sym typeface="Playfair Display"/>
              </a:defRPr>
            </a:lvl8pPr>
            <a:lvl9pPr lvl="8" algn="ctr">
              <a:spcBef>
                <a:spcPts val="0"/>
              </a:spcBef>
              <a:spcAft>
                <a:spcPts val="0"/>
              </a:spcAft>
              <a:buSzPts val="4800"/>
              <a:buFont typeface="Playfair Display"/>
              <a:buNone/>
              <a:defRPr sz="4800" b="1">
                <a:latin typeface="Playfair Display"/>
                <a:ea typeface="Playfair Display"/>
                <a:cs typeface="Playfair Display"/>
                <a:sym typeface="Playfair Display"/>
              </a:defRPr>
            </a:lvl9pPr>
          </a:lstStyle>
          <a:p>
            <a:endParaRPr/>
          </a:p>
        </p:txBody>
      </p:sp>
      <p:sp>
        <p:nvSpPr>
          <p:cNvPr id="18" name="Google Shape;18;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1" name="Google Shape;21;p4"/>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2" name="Google Shape;22;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5" name="Google Shape;25;p5"/>
          <p:cNvSpPr txBox="1">
            <a:spLocks noGrp="1"/>
          </p:cNvSpPr>
          <p:nvPr>
            <p:ph type="body" idx="1"/>
          </p:nvPr>
        </p:nvSpPr>
        <p:spPr>
          <a:xfrm>
            <a:off x="311700" y="1234050"/>
            <a:ext cx="3999900" cy="33348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6" name="Google Shape;26;p5"/>
          <p:cNvSpPr txBox="1">
            <a:spLocks noGrp="1"/>
          </p:cNvSpPr>
          <p:nvPr>
            <p:ph type="body" idx="2"/>
          </p:nvPr>
        </p:nvSpPr>
        <p:spPr>
          <a:xfrm>
            <a:off x="4832400" y="1234050"/>
            <a:ext cx="3999900" cy="33348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7" name="Google Shape;27;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0" name="Google Shape;30;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1pPr>
            <a:lvl2pPr lvl="1">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2pPr>
            <a:lvl3pPr lvl="2">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3pPr>
            <a:lvl4pPr lvl="3">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4pPr>
            <a:lvl5pPr lvl="4">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5pPr>
            <a:lvl6pPr lvl="5">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6pPr>
            <a:lvl7pPr lvl="6">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7pPr>
            <a:lvl8pPr lvl="7">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8pPr>
            <a:lvl9pPr lvl="8">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9pPr>
          </a:lstStyle>
          <a:p>
            <a:endParaRPr/>
          </a:p>
        </p:txBody>
      </p:sp>
      <p:sp>
        <p:nvSpPr>
          <p:cNvPr id="37" name="Google Shape;37;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0" name="Google Shape;40;p9"/>
          <p:cNvCxnSpPr/>
          <p:nvPr/>
        </p:nvCxnSpPr>
        <p:spPr>
          <a:xfrm>
            <a:off x="5029675" y="4495500"/>
            <a:ext cx="468300" cy="0"/>
          </a:xfrm>
          <a:prstGeom prst="straightConnector1">
            <a:avLst/>
          </a:prstGeom>
          <a:noFill/>
          <a:ln w="19050" cap="flat" cmpd="sng">
            <a:solidFill>
              <a:schemeClr val="dk2"/>
            </a:solidFill>
            <a:prstDash val="solid"/>
            <a:round/>
            <a:headEnd type="none" w="sm" len="sm"/>
            <a:tailEnd type="none" w="sm" len="sm"/>
          </a:ln>
        </p:spPr>
      </p:cxnSp>
      <p:sp>
        <p:nvSpPr>
          <p:cNvPr id="41" name="Google Shape;41;p9"/>
          <p:cNvSpPr txBox="1">
            <a:spLocks noGrp="1"/>
          </p:cNvSpPr>
          <p:nvPr>
            <p:ph type="title"/>
          </p:nvPr>
        </p:nvSpPr>
        <p:spPr>
          <a:xfrm>
            <a:off x="265500" y="1081675"/>
            <a:ext cx="4045200" cy="17862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9"/>
          <p:cNvSpPr txBox="1">
            <a:spLocks noGrp="1"/>
          </p:cNvSpPr>
          <p:nvPr>
            <p:ph type="subTitle" idx="1"/>
          </p:nvPr>
        </p:nvSpPr>
        <p:spPr>
          <a:xfrm>
            <a:off x="265500" y="29214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highlight>
                  <a:schemeClr val="lt1"/>
                </a:highlight>
              </a:defRPr>
            </a:lvl1pPr>
            <a:lvl2pPr marL="914400" lvl="1" indent="-317500">
              <a:spcBef>
                <a:spcPts val="0"/>
              </a:spcBef>
              <a:spcAft>
                <a:spcPts val="0"/>
              </a:spcAft>
              <a:buSzPts val="1400"/>
              <a:buChar char="○"/>
              <a:defRPr>
                <a:highlight>
                  <a:schemeClr val="lt1"/>
                </a:highlight>
              </a:defRPr>
            </a:lvl2pPr>
            <a:lvl3pPr marL="1371600" lvl="2" indent="-317500">
              <a:spcBef>
                <a:spcPts val="0"/>
              </a:spcBef>
              <a:spcAft>
                <a:spcPts val="0"/>
              </a:spcAft>
              <a:buSzPts val="1400"/>
              <a:buChar char="■"/>
              <a:defRPr>
                <a:highlight>
                  <a:schemeClr val="lt1"/>
                </a:highlight>
              </a:defRPr>
            </a:lvl3pPr>
            <a:lvl4pPr marL="1828800" lvl="3" indent="-317500">
              <a:spcBef>
                <a:spcPts val="0"/>
              </a:spcBef>
              <a:spcAft>
                <a:spcPts val="0"/>
              </a:spcAft>
              <a:buSzPts val="1400"/>
              <a:buChar char="●"/>
              <a:defRPr>
                <a:highlight>
                  <a:schemeClr val="lt1"/>
                </a:highlight>
              </a:defRPr>
            </a:lvl4pPr>
            <a:lvl5pPr marL="2286000" lvl="4" indent="-317500">
              <a:spcBef>
                <a:spcPts val="0"/>
              </a:spcBef>
              <a:spcAft>
                <a:spcPts val="0"/>
              </a:spcAft>
              <a:buSzPts val="1400"/>
              <a:buChar char="○"/>
              <a:defRPr>
                <a:highlight>
                  <a:schemeClr val="lt1"/>
                </a:highlight>
              </a:defRPr>
            </a:lvl5pPr>
            <a:lvl6pPr marL="2743200" lvl="5" indent="-317500">
              <a:spcBef>
                <a:spcPts val="0"/>
              </a:spcBef>
              <a:spcAft>
                <a:spcPts val="0"/>
              </a:spcAft>
              <a:buSzPts val="1400"/>
              <a:buChar char="■"/>
              <a:defRPr>
                <a:highlight>
                  <a:schemeClr val="lt1"/>
                </a:highlight>
              </a:defRPr>
            </a:lvl6pPr>
            <a:lvl7pPr marL="3200400" lvl="6" indent="-317500">
              <a:spcBef>
                <a:spcPts val="0"/>
              </a:spcBef>
              <a:spcAft>
                <a:spcPts val="0"/>
              </a:spcAft>
              <a:buSzPts val="1400"/>
              <a:buChar char="●"/>
              <a:defRPr>
                <a:highlight>
                  <a:schemeClr val="lt1"/>
                </a:highlight>
              </a:defRPr>
            </a:lvl7pPr>
            <a:lvl8pPr marL="3657600" lvl="7" indent="-317500">
              <a:spcBef>
                <a:spcPts val="0"/>
              </a:spcBef>
              <a:spcAft>
                <a:spcPts val="0"/>
              </a:spcAft>
              <a:buSzPts val="1400"/>
              <a:buChar char="○"/>
              <a:defRPr>
                <a:highlight>
                  <a:schemeClr val="lt1"/>
                </a:highlight>
              </a:defRPr>
            </a:lvl8pPr>
            <a:lvl9pPr marL="4114800" lvl="8" indent="-317500">
              <a:spcBef>
                <a:spcPts val="0"/>
              </a:spcBef>
              <a:spcAft>
                <a:spcPts val="0"/>
              </a:spcAft>
              <a:buSzPts val="1400"/>
              <a:buChar char="■"/>
              <a:defRPr>
                <a:highlight>
                  <a:schemeClr val="lt1"/>
                </a:highlight>
              </a:defRPr>
            </a:lvl9pPr>
          </a:lstStyle>
          <a:p>
            <a:endParaRPr/>
          </a:p>
        </p:txBody>
      </p:sp>
      <p:sp>
        <p:nvSpPr>
          <p:cNvPr id="44" name="Google Shape;44;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highlight>
                  <a:schemeClr val="dk1"/>
                </a:highlight>
              </a:defRPr>
            </a:lvl1pPr>
          </a:lstStyle>
          <a:p>
            <a:endParaRPr/>
          </a:p>
        </p:txBody>
      </p:sp>
      <p:sp>
        <p:nvSpPr>
          <p:cNvPr id="47" name="Google Shape;47;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op">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234075"/>
            <a:ext cx="8520600" cy="33348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Playfair Display"/>
              <a:buChar char="●"/>
              <a:defRPr sz="1800">
                <a:solidFill>
                  <a:schemeClr val="dk2"/>
                </a:solidFill>
                <a:latin typeface="Playfair Display"/>
                <a:ea typeface="Playfair Display"/>
                <a:cs typeface="Playfair Display"/>
                <a:sym typeface="Playfair Display"/>
              </a:defRPr>
            </a:lvl1pPr>
            <a:lvl2pPr marL="914400" lvl="1"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2pPr>
            <a:lvl3pPr marL="1371600" lvl="2"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3pPr>
            <a:lvl4pPr marL="1828800" lvl="3"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4pPr>
            <a:lvl5pPr marL="2286000" lvl="4"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5pPr>
            <a:lvl6pPr marL="2743200" lvl="5"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6pPr>
            <a:lvl7pPr marL="3200400" lvl="6"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7pPr>
            <a:lvl8pPr marL="3657600" lvl="7"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8pPr>
            <a:lvl9pPr marL="4114800" lvl="8"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Playfair Display"/>
                <a:ea typeface="Playfair Display"/>
                <a:cs typeface="Playfair Display"/>
                <a:sym typeface="Playfair Display"/>
              </a:defRPr>
            </a:lvl1pPr>
            <a:lvl2pPr lvl="1" algn="r">
              <a:buNone/>
              <a:defRPr sz="1000">
                <a:solidFill>
                  <a:schemeClr val="dk2"/>
                </a:solidFill>
                <a:latin typeface="Playfair Display"/>
                <a:ea typeface="Playfair Display"/>
                <a:cs typeface="Playfair Display"/>
                <a:sym typeface="Playfair Display"/>
              </a:defRPr>
            </a:lvl2pPr>
            <a:lvl3pPr lvl="2" algn="r">
              <a:buNone/>
              <a:defRPr sz="1000">
                <a:solidFill>
                  <a:schemeClr val="dk2"/>
                </a:solidFill>
                <a:latin typeface="Playfair Display"/>
                <a:ea typeface="Playfair Display"/>
                <a:cs typeface="Playfair Display"/>
                <a:sym typeface="Playfair Display"/>
              </a:defRPr>
            </a:lvl3pPr>
            <a:lvl4pPr lvl="3" algn="r">
              <a:buNone/>
              <a:defRPr sz="1000">
                <a:solidFill>
                  <a:schemeClr val="dk2"/>
                </a:solidFill>
                <a:latin typeface="Playfair Display"/>
                <a:ea typeface="Playfair Display"/>
                <a:cs typeface="Playfair Display"/>
                <a:sym typeface="Playfair Display"/>
              </a:defRPr>
            </a:lvl4pPr>
            <a:lvl5pPr lvl="4" algn="r">
              <a:buNone/>
              <a:defRPr sz="1000">
                <a:solidFill>
                  <a:schemeClr val="dk2"/>
                </a:solidFill>
                <a:latin typeface="Playfair Display"/>
                <a:ea typeface="Playfair Display"/>
                <a:cs typeface="Playfair Display"/>
                <a:sym typeface="Playfair Display"/>
              </a:defRPr>
            </a:lvl5pPr>
            <a:lvl6pPr lvl="5" algn="r">
              <a:buNone/>
              <a:defRPr sz="1000">
                <a:solidFill>
                  <a:schemeClr val="dk2"/>
                </a:solidFill>
                <a:latin typeface="Playfair Display"/>
                <a:ea typeface="Playfair Display"/>
                <a:cs typeface="Playfair Display"/>
                <a:sym typeface="Playfair Display"/>
              </a:defRPr>
            </a:lvl6pPr>
            <a:lvl7pPr lvl="6" algn="r">
              <a:buNone/>
              <a:defRPr sz="1000">
                <a:solidFill>
                  <a:schemeClr val="dk2"/>
                </a:solidFill>
                <a:latin typeface="Playfair Display"/>
                <a:ea typeface="Playfair Display"/>
                <a:cs typeface="Playfair Display"/>
                <a:sym typeface="Playfair Display"/>
              </a:defRPr>
            </a:lvl7pPr>
            <a:lvl8pPr lvl="7" algn="r">
              <a:buNone/>
              <a:defRPr sz="1000">
                <a:solidFill>
                  <a:schemeClr val="dk2"/>
                </a:solidFill>
                <a:latin typeface="Playfair Display"/>
                <a:ea typeface="Playfair Display"/>
                <a:cs typeface="Playfair Display"/>
                <a:sym typeface="Playfair Display"/>
              </a:defRPr>
            </a:lvl8pPr>
            <a:lvl9pPr lvl="8" algn="r">
              <a:buNone/>
              <a:defRPr sz="1000">
                <a:solidFill>
                  <a:schemeClr val="dk2"/>
                </a:solidFill>
                <a:latin typeface="Playfair Display"/>
                <a:ea typeface="Playfair Display"/>
                <a:cs typeface="Playfair Display"/>
                <a:sym typeface="Playfair Display"/>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hyperlink" Target="https://flippedtips.com/plegal/tips/bestsol.html" TargetMode="External"/><Relationship Id="rId3" Type="http://schemas.openxmlformats.org/officeDocument/2006/relationships/hyperlink" Target="https://flippedtips.com/plegal/tips/select.html" TargetMode="External"/><Relationship Id="rId7" Type="http://schemas.openxmlformats.org/officeDocument/2006/relationships/hyperlink" Target="https://flippedtips.com/plegal/tips/solutions.htm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hyperlink" Target="https://flippedtips.com/plegal/tips/existing.html" TargetMode="External"/><Relationship Id="rId5" Type="http://schemas.openxmlformats.org/officeDocument/2006/relationships/hyperlink" Target="https://flippedtips.com/plegal/tips/identify.html" TargetMode="External"/><Relationship Id="rId4" Type="http://schemas.openxmlformats.org/officeDocument/2006/relationships/hyperlink" Target="https://flippedtips.com/plegal/tips/gather.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3"/>
          <p:cNvSpPr txBox="1">
            <a:spLocks noGrp="1"/>
          </p:cNvSpPr>
          <p:nvPr>
            <p:ph type="ctrTitle"/>
          </p:nvPr>
        </p:nvSpPr>
        <p:spPr>
          <a:xfrm>
            <a:off x="344250" y="1403850"/>
            <a:ext cx="8455500" cy="2146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SzPts val="990"/>
              <a:buNone/>
            </a:pPr>
            <a:r>
              <a:rPr lang="en" sz="5820">
                <a:latin typeface="Arial"/>
                <a:ea typeface="Arial"/>
                <a:cs typeface="Arial"/>
                <a:sym typeface="Arial"/>
              </a:rPr>
              <a:t>Violent Crimes in Harlem</a:t>
            </a:r>
            <a:endParaRPr sz="5820">
              <a:latin typeface="Arial"/>
              <a:ea typeface="Arial"/>
              <a:cs typeface="Arial"/>
              <a:sym typeface="Arial"/>
            </a:endParaRPr>
          </a:p>
        </p:txBody>
      </p:sp>
      <p:sp>
        <p:nvSpPr>
          <p:cNvPr id="59" name="Google Shape;59;p13"/>
          <p:cNvSpPr txBox="1">
            <a:spLocks noGrp="1"/>
          </p:cNvSpPr>
          <p:nvPr>
            <p:ph type="subTitle" idx="1"/>
          </p:nvPr>
        </p:nvSpPr>
        <p:spPr>
          <a:xfrm>
            <a:off x="344250" y="3550650"/>
            <a:ext cx="4910100" cy="5778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Christine Davis</a:t>
            </a:r>
            <a:endParaRPr/>
          </a:p>
        </p:txBody>
      </p:sp>
      <p:sp>
        <p:nvSpPr>
          <p:cNvPr id="60" name="Google Shape;60;p13"/>
          <p:cNvSpPr txBox="1"/>
          <p:nvPr/>
        </p:nvSpPr>
        <p:spPr>
          <a:xfrm>
            <a:off x="17362150" y="2890675"/>
            <a:ext cx="1845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Playfair Display"/>
              <a:ea typeface="Playfair Display"/>
              <a:cs typeface="Playfair Display"/>
              <a:sym typeface="Playfair Display"/>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3:</a:t>
            </a:r>
            <a:r>
              <a:rPr lang="en">
                <a:latin typeface="Arial"/>
                <a:ea typeface="Arial"/>
                <a:cs typeface="Arial"/>
                <a:sym typeface="Arial"/>
              </a:rPr>
              <a:t> What are the Causes?</a:t>
            </a:r>
            <a:endParaRPr>
              <a:latin typeface="Arial"/>
              <a:ea typeface="Arial"/>
              <a:cs typeface="Arial"/>
              <a:sym typeface="Arial"/>
            </a:endParaRPr>
          </a:p>
        </p:txBody>
      </p:sp>
      <p:sp>
        <p:nvSpPr>
          <p:cNvPr id="114" name="Google Shape;114;p22"/>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9300" i="1">
                <a:highlight>
                  <a:srgbClr val="FCE5CD"/>
                </a:highlight>
                <a:latin typeface="Arial"/>
                <a:ea typeface="Arial"/>
                <a:cs typeface="Arial"/>
                <a:sym typeface="Arial"/>
              </a:rPr>
              <a:t>Possible Answers:</a:t>
            </a:r>
            <a:endParaRPr sz="9300" i="1">
              <a:highlight>
                <a:srgbClr val="FCE5CD"/>
              </a:highlight>
              <a:latin typeface="Arial"/>
              <a:ea typeface="Arial"/>
              <a:cs typeface="Arial"/>
              <a:sym typeface="Arial"/>
            </a:endParaRPr>
          </a:p>
          <a:p>
            <a:pPr marL="457200" lvl="0" indent="-376237" algn="l" rtl="0">
              <a:spcBef>
                <a:spcPts val="1200"/>
              </a:spcBef>
              <a:spcAft>
                <a:spcPts val="0"/>
              </a:spcAft>
              <a:buSzPct val="100000"/>
              <a:buFont typeface="Arial"/>
              <a:buAutoNum type="arabicPeriod"/>
            </a:pPr>
            <a:r>
              <a:rPr lang="en" sz="9300">
                <a:latin typeface="Arial"/>
                <a:ea typeface="Arial"/>
                <a:cs typeface="Arial"/>
                <a:sym typeface="Arial"/>
              </a:rPr>
              <a:t>Poverty</a:t>
            </a:r>
            <a:endParaRPr sz="9300">
              <a:latin typeface="Arial"/>
              <a:ea typeface="Arial"/>
              <a:cs typeface="Arial"/>
              <a:sym typeface="Arial"/>
            </a:endParaRPr>
          </a:p>
          <a:p>
            <a:pPr marL="457200" lvl="0" indent="-376237" algn="l" rtl="0">
              <a:spcBef>
                <a:spcPts val="0"/>
              </a:spcBef>
              <a:spcAft>
                <a:spcPts val="0"/>
              </a:spcAft>
              <a:buSzPct val="100000"/>
              <a:buFont typeface="Arial"/>
              <a:buAutoNum type="arabicPeriod"/>
            </a:pPr>
            <a:r>
              <a:rPr lang="en" sz="9300">
                <a:latin typeface="Arial"/>
                <a:ea typeface="Arial"/>
                <a:cs typeface="Arial"/>
                <a:sym typeface="Arial"/>
              </a:rPr>
              <a:t>Unchecked Trauma</a:t>
            </a:r>
            <a:endParaRPr sz="9300">
              <a:latin typeface="Arial"/>
              <a:ea typeface="Arial"/>
              <a:cs typeface="Arial"/>
              <a:sym typeface="Arial"/>
            </a:endParaRPr>
          </a:p>
          <a:p>
            <a:pPr marL="457200" lvl="0" indent="-376237" algn="l" rtl="0">
              <a:spcBef>
                <a:spcPts val="0"/>
              </a:spcBef>
              <a:spcAft>
                <a:spcPts val="0"/>
              </a:spcAft>
              <a:buSzPct val="100000"/>
              <a:buFont typeface="Arial"/>
              <a:buAutoNum type="arabicPeriod"/>
            </a:pPr>
            <a:r>
              <a:rPr lang="en" sz="9300">
                <a:latin typeface="Arial"/>
                <a:ea typeface="Arial"/>
                <a:cs typeface="Arial"/>
                <a:sym typeface="Arial"/>
              </a:rPr>
              <a:t>Poor education</a:t>
            </a:r>
            <a:endParaRPr sz="9300">
              <a:latin typeface="Arial"/>
              <a:ea typeface="Arial"/>
              <a:cs typeface="Arial"/>
              <a:sym typeface="Arial"/>
            </a:endParaRPr>
          </a:p>
          <a:p>
            <a:pPr marL="457200" lvl="0" indent="-376237" algn="l" rtl="0">
              <a:spcBef>
                <a:spcPts val="0"/>
              </a:spcBef>
              <a:spcAft>
                <a:spcPts val="0"/>
              </a:spcAft>
              <a:buSzPct val="100000"/>
              <a:buFont typeface="Arial"/>
              <a:buAutoNum type="arabicPeriod"/>
            </a:pPr>
            <a:r>
              <a:rPr lang="en" sz="9300">
                <a:latin typeface="Arial"/>
                <a:ea typeface="Arial"/>
                <a:cs typeface="Arial"/>
                <a:sym typeface="Arial"/>
              </a:rPr>
              <a:t>Poor home setting</a:t>
            </a:r>
            <a:endParaRPr sz="9300">
              <a:latin typeface="Arial"/>
              <a:ea typeface="Arial"/>
              <a:cs typeface="Arial"/>
              <a:sym typeface="Arial"/>
            </a:endParaRPr>
          </a:p>
          <a:p>
            <a:pPr marL="457200" lvl="0" indent="-376237" algn="l" rtl="0">
              <a:spcBef>
                <a:spcPts val="0"/>
              </a:spcBef>
              <a:spcAft>
                <a:spcPts val="0"/>
              </a:spcAft>
              <a:buSzPct val="100000"/>
              <a:buFont typeface="Arial"/>
              <a:buAutoNum type="arabicPeriod"/>
            </a:pPr>
            <a:r>
              <a:rPr lang="en" sz="9300">
                <a:latin typeface="Arial"/>
                <a:ea typeface="Arial"/>
                <a:cs typeface="Arial"/>
                <a:sym typeface="Arial"/>
              </a:rPr>
              <a:t>Low value of self and care for others</a:t>
            </a:r>
            <a:endParaRPr sz="9300">
              <a:latin typeface="Arial"/>
              <a:ea typeface="Arial"/>
              <a:cs typeface="Arial"/>
              <a:sym typeface="Arial"/>
            </a:endParaRPr>
          </a:p>
          <a:p>
            <a:pPr marL="457200" lvl="0" indent="-376237" algn="l" rtl="0">
              <a:spcBef>
                <a:spcPts val="0"/>
              </a:spcBef>
              <a:spcAft>
                <a:spcPts val="0"/>
              </a:spcAft>
              <a:buSzPct val="100000"/>
              <a:buFont typeface="Arial"/>
              <a:buAutoNum type="arabicPeriod"/>
            </a:pPr>
            <a:r>
              <a:rPr lang="en" sz="9300">
                <a:latin typeface="Arial"/>
                <a:ea typeface="Arial"/>
                <a:cs typeface="Arial"/>
                <a:sym typeface="Arial"/>
              </a:rPr>
              <a:t>Jealousy</a:t>
            </a:r>
            <a:endParaRPr sz="9300">
              <a:latin typeface="Arial"/>
              <a:ea typeface="Arial"/>
              <a:cs typeface="Arial"/>
              <a:sym typeface="Arial"/>
            </a:endParaRPr>
          </a:p>
          <a:p>
            <a:pPr marL="457200" lvl="0" indent="-376237" algn="l" rtl="0">
              <a:spcBef>
                <a:spcPts val="0"/>
              </a:spcBef>
              <a:spcAft>
                <a:spcPts val="0"/>
              </a:spcAft>
              <a:buSzPct val="100000"/>
              <a:buFont typeface="Arial"/>
              <a:buAutoNum type="arabicPeriod"/>
            </a:pPr>
            <a:r>
              <a:rPr lang="en" sz="9300">
                <a:latin typeface="Arial"/>
                <a:ea typeface="Arial"/>
                <a:cs typeface="Arial"/>
                <a:sym typeface="Arial"/>
              </a:rPr>
              <a:t>Homelessness</a:t>
            </a:r>
            <a:endParaRPr sz="9300">
              <a:latin typeface="Arial"/>
              <a:ea typeface="Arial"/>
              <a:cs typeface="Arial"/>
              <a:sym typeface="Arial"/>
            </a:endParaRPr>
          </a:p>
          <a:p>
            <a:pPr marL="457200" lvl="0" indent="-376237" algn="l" rtl="0">
              <a:spcBef>
                <a:spcPts val="0"/>
              </a:spcBef>
              <a:spcAft>
                <a:spcPts val="0"/>
              </a:spcAft>
              <a:buSzPct val="100000"/>
              <a:buFont typeface="Arial"/>
              <a:buAutoNum type="arabicPeriod"/>
            </a:pPr>
            <a:r>
              <a:rPr lang="en" sz="9300">
                <a:latin typeface="Arial"/>
                <a:ea typeface="Arial"/>
                <a:cs typeface="Arial"/>
                <a:sym typeface="Arial"/>
              </a:rPr>
              <a:t>Access to guns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4: </a:t>
            </a:r>
            <a:r>
              <a:rPr lang="en">
                <a:latin typeface="Arial"/>
                <a:ea typeface="Arial"/>
                <a:cs typeface="Arial"/>
                <a:sym typeface="Arial"/>
              </a:rPr>
              <a:t>What is the Existing Policy?</a:t>
            </a:r>
            <a:endParaRPr>
              <a:latin typeface="Arial"/>
              <a:ea typeface="Arial"/>
              <a:cs typeface="Arial"/>
              <a:sym typeface="Arial"/>
            </a:endParaRPr>
          </a:p>
        </p:txBody>
      </p:sp>
      <p:sp>
        <p:nvSpPr>
          <p:cNvPr id="120" name="Google Shape;120;p23"/>
          <p:cNvSpPr txBox="1">
            <a:spLocks noGrp="1"/>
          </p:cNvSpPr>
          <p:nvPr>
            <p:ph type="body" idx="1"/>
          </p:nvPr>
        </p:nvSpPr>
        <p:spPr>
          <a:xfrm>
            <a:off x="259625" y="1364675"/>
            <a:ext cx="8520600" cy="39021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9300" i="1">
                <a:highlight>
                  <a:srgbClr val="FCE5CD"/>
                </a:highlight>
                <a:latin typeface="Arial"/>
                <a:ea typeface="Arial"/>
                <a:cs typeface="Arial"/>
                <a:sym typeface="Arial"/>
              </a:rPr>
              <a:t>Existing Policy:</a:t>
            </a:r>
            <a:endParaRPr sz="9300" i="1">
              <a:highlight>
                <a:srgbClr val="FCE5CD"/>
              </a:highlight>
              <a:latin typeface="Arial"/>
              <a:ea typeface="Arial"/>
              <a:cs typeface="Arial"/>
              <a:sym typeface="Arial"/>
            </a:endParaRPr>
          </a:p>
          <a:p>
            <a:pPr marL="457200" lvl="0" indent="-342900" algn="l" rtl="0">
              <a:spcBef>
                <a:spcPts val="1200"/>
              </a:spcBef>
              <a:spcAft>
                <a:spcPts val="0"/>
              </a:spcAft>
              <a:buClr>
                <a:srgbClr val="333333"/>
              </a:buClr>
              <a:buSzPct val="100000"/>
              <a:buFont typeface="Arial"/>
              <a:buAutoNum type="arabicPeriod"/>
            </a:pPr>
            <a:r>
              <a:rPr lang="en" sz="7200" i="1">
                <a:solidFill>
                  <a:srgbClr val="333333"/>
                </a:solidFill>
                <a:highlight>
                  <a:srgbClr val="D9EAD3"/>
                </a:highlight>
                <a:latin typeface="Arial"/>
                <a:ea typeface="Arial"/>
                <a:cs typeface="Arial"/>
                <a:sym typeface="Arial"/>
              </a:rPr>
              <a:t>Intro 518-A Requires MOCJ and NYPD to Produce Annual Report on Illegal Gun Trafficking Into New York City</a:t>
            </a:r>
            <a:endParaRPr sz="7200" i="1">
              <a:solidFill>
                <a:srgbClr val="333333"/>
              </a:solidFill>
              <a:highlight>
                <a:srgbClr val="D9EAD3"/>
              </a:highlight>
              <a:latin typeface="Arial"/>
              <a:ea typeface="Arial"/>
              <a:cs typeface="Arial"/>
              <a:sym typeface="Arial"/>
            </a:endParaRPr>
          </a:p>
          <a:p>
            <a:pPr marL="457200" lvl="0" indent="0" algn="l" rtl="0">
              <a:spcBef>
                <a:spcPts val="1200"/>
              </a:spcBef>
              <a:spcAft>
                <a:spcPts val="0"/>
              </a:spcAft>
              <a:buNone/>
            </a:pPr>
            <a:endParaRPr sz="7200" i="1">
              <a:solidFill>
                <a:srgbClr val="333333"/>
              </a:solidFill>
              <a:highlight>
                <a:srgbClr val="D9EAD3"/>
              </a:highlight>
              <a:latin typeface="Arial"/>
              <a:ea typeface="Arial"/>
              <a:cs typeface="Arial"/>
              <a:sym typeface="Arial"/>
            </a:endParaRPr>
          </a:p>
          <a:p>
            <a:pPr marL="457200" lvl="0" indent="-342900" algn="l" rtl="0">
              <a:spcBef>
                <a:spcPts val="1200"/>
              </a:spcBef>
              <a:spcAft>
                <a:spcPts val="0"/>
              </a:spcAft>
              <a:buClr>
                <a:srgbClr val="333333"/>
              </a:buClr>
              <a:buSzPct val="100000"/>
              <a:buFont typeface="Arial"/>
              <a:buAutoNum type="arabicPeriod"/>
            </a:pPr>
            <a:r>
              <a:rPr lang="en" sz="7200" i="1">
                <a:solidFill>
                  <a:srgbClr val="333333"/>
                </a:solidFill>
                <a:highlight>
                  <a:srgbClr val="D9EAD3"/>
                </a:highlight>
                <a:latin typeface="Arial"/>
                <a:ea typeface="Arial"/>
                <a:cs typeface="Arial"/>
                <a:sym typeface="Arial"/>
              </a:rPr>
              <a:t>Intro 602-A Designates Boundaries of Times Square as Sensitive Location, in Accordance with New State Regulations Governing Concealed Carry</a:t>
            </a:r>
            <a:endParaRPr sz="8300">
              <a:solidFill>
                <a:srgbClr val="333333"/>
              </a:solidFill>
              <a:highlight>
                <a:srgbClr val="D9EAD3"/>
              </a:highlight>
              <a:latin typeface="Arial"/>
              <a:ea typeface="Arial"/>
              <a:cs typeface="Arial"/>
              <a:sym typeface="Arial"/>
            </a:endParaRPr>
          </a:p>
          <a:p>
            <a:pPr marL="0" lvl="0" indent="0" algn="l" rtl="0">
              <a:spcBef>
                <a:spcPts val="1200"/>
              </a:spcBef>
              <a:spcAft>
                <a:spcPts val="0"/>
              </a:spcAft>
              <a:buNone/>
            </a:pPr>
            <a:r>
              <a:rPr lang="en" sz="8300">
                <a:solidFill>
                  <a:srgbClr val="333333"/>
                </a:solidFill>
                <a:highlight>
                  <a:srgbClr val="FFFFFF"/>
                </a:highlight>
                <a:latin typeface="Arial"/>
                <a:ea typeface="Arial"/>
                <a:cs typeface="Arial"/>
                <a:sym typeface="Arial"/>
              </a:rPr>
              <a:t>The first of the bills helps to track data from illegal gun trafficking within New York City, while the second bill designates the new boundaries of the Times Square sensitive location, which prohibits the concealed carrying of firearms within the sensitive zone, even by permit.</a:t>
            </a:r>
            <a:endParaRPr sz="8300">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2"/>
              </a:buClr>
              <a:buSzPct val="34137"/>
              <a:buFont typeface="Arial"/>
              <a:buNone/>
            </a:pPr>
            <a:r>
              <a:rPr lang="en">
                <a:latin typeface="Arial"/>
                <a:ea typeface="Arial"/>
                <a:cs typeface="Arial"/>
                <a:sym typeface="Arial"/>
              </a:rPr>
              <a:t>PPA | </a:t>
            </a:r>
            <a:r>
              <a:rPr lang="en" b="1">
                <a:solidFill>
                  <a:srgbClr val="FF0000"/>
                </a:solidFill>
                <a:latin typeface="Arial"/>
                <a:ea typeface="Arial"/>
                <a:cs typeface="Arial"/>
                <a:sym typeface="Arial"/>
              </a:rPr>
              <a:t>Step 5:</a:t>
            </a:r>
            <a:r>
              <a:rPr lang="en">
                <a:latin typeface="Arial"/>
                <a:ea typeface="Arial"/>
                <a:cs typeface="Arial"/>
                <a:sym typeface="Arial"/>
              </a:rPr>
              <a:t> </a:t>
            </a:r>
            <a:r>
              <a:rPr lang="en" sz="3022">
                <a:latin typeface="Arial"/>
                <a:ea typeface="Arial"/>
                <a:cs typeface="Arial"/>
                <a:sym typeface="Arial"/>
              </a:rPr>
              <a:t>What policies can we create to correct the problem?</a:t>
            </a:r>
            <a:endParaRPr sz="3222">
              <a:latin typeface="Arial"/>
              <a:ea typeface="Arial"/>
              <a:cs typeface="Arial"/>
              <a:sym typeface="Arial"/>
            </a:endParaRPr>
          </a:p>
        </p:txBody>
      </p:sp>
      <p:sp>
        <p:nvSpPr>
          <p:cNvPr id="126" name="Google Shape;126;p24"/>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endParaRPr sz="3300">
              <a:highlight>
                <a:schemeClr val="dk1"/>
              </a:highlight>
              <a:latin typeface="Arial"/>
              <a:ea typeface="Arial"/>
              <a:cs typeface="Arial"/>
              <a:sym typeface="Arial"/>
            </a:endParaRPr>
          </a:p>
          <a:p>
            <a:pPr marL="0" lvl="0" indent="0" algn="l" rtl="0">
              <a:spcBef>
                <a:spcPts val="1200"/>
              </a:spcBef>
              <a:spcAft>
                <a:spcPts val="0"/>
              </a:spcAft>
              <a:buNone/>
            </a:pPr>
            <a:r>
              <a:rPr lang="en" sz="3300">
                <a:highlight>
                  <a:srgbClr val="D9EAD3"/>
                </a:highlight>
                <a:latin typeface="Arial"/>
                <a:ea typeface="Arial"/>
                <a:cs typeface="Arial"/>
                <a:sym typeface="Arial"/>
              </a:rPr>
              <a:t>Class Discussion (3 Mins)</a:t>
            </a:r>
            <a:endParaRPr sz="3300">
              <a:highlight>
                <a:srgbClr val="D9EAD3"/>
              </a:highlight>
              <a:latin typeface="Arial"/>
              <a:ea typeface="Arial"/>
              <a:cs typeface="Arial"/>
              <a:sym typeface="Arial"/>
            </a:endParaRPr>
          </a:p>
          <a:p>
            <a:pPr marL="0" lvl="0" indent="0" algn="l" rtl="0">
              <a:spcBef>
                <a:spcPts val="1200"/>
              </a:spcBef>
              <a:spcAft>
                <a:spcPts val="1200"/>
              </a:spcAft>
              <a:buNone/>
            </a:pPr>
            <a:r>
              <a:rPr lang="en" sz="4000">
                <a:latin typeface="Arial"/>
                <a:ea typeface="Arial"/>
                <a:cs typeface="Arial"/>
                <a:sym typeface="Arial"/>
              </a:rPr>
              <a:t>What can be done to </a:t>
            </a:r>
            <a:r>
              <a:rPr lang="en" sz="4000" b="1">
                <a:solidFill>
                  <a:srgbClr val="FF0000"/>
                </a:solidFill>
                <a:latin typeface="Arial"/>
                <a:ea typeface="Arial"/>
                <a:cs typeface="Arial"/>
                <a:sym typeface="Arial"/>
              </a:rPr>
              <a:t>PREVENT</a:t>
            </a:r>
            <a:r>
              <a:rPr lang="en" sz="4000">
                <a:latin typeface="Arial"/>
                <a:ea typeface="Arial"/>
                <a:cs typeface="Arial"/>
                <a:sym typeface="Arial"/>
              </a:rPr>
              <a:t> violent crimes from occuring in Harlem?</a:t>
            </a:r>
            <a:endParaRPr sz="4000">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5:</a:t>
            </a:r>
            <a:r>
              <a:rPr lang="en">
                <a:latin typeface="Arial"/>
                <a:ea typeface="Arial"/>
                <a:cs typeface="Arial"/>
                <a:sym typeface="Arial"/>
              </a:rPr>
              <a:t> </a:t>
            </a:r>
            <a:r>
              <a:rPr lang="en" sz="3022">
                <a:latin typeface="Arial"/>
                <a:ea typeface="Arial"/>
                <a:cs typeface="Arial"/>
                <a:sym typeface="Arial"/>
              </a:rPr>
              <a:t>What policies can we create to correct the problem?</a:t>
            </a:r>
            <a:endParaRPr>
              <a:latin typeface="Arial"/>
              <a:ea typeface="Arial"/>
              <a:cs typeface="Arial"/>
              <a:sym typeface="Arial"/>
            </a:endParaRPr>
          </a:p>
        </p:txBody>
      </p:sp>
      <p:sp>
        <p:nvSpPr>
          <p:cNvPr id="132" name="Google Shape;132;p25"/>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40000" lnSpcReduction="20000"/>
          </a:bodyPr>
          <a:lstStyle/>
          <a:p>
            <a:pPr marL="0" lvl="0" indent="0" algn="l" rtl="0">
              <a:spcBef>
                <a:spcPts val="0"/>
              </a:spcBef>
              <a:spcAft>
                <a:spcPts val="0"/>
              </a:spcAft>
              <a:buNone/>
            </a:pPr>
            <a:endParaRPr sz="9300" i="1">
              <a:highlight>
                <a:srgbClr val="FCE5CD"/>
              </a:highlight>
              <a:latin typeface="Arial"/>
              <a:ea typeface="Arial"/>
              <a:cs typeface="Arial"/>
              <a:sym typeface="Arial"/>
            </a:endParaRPr>
          </a:p>
          <a:p>
            <a:pPr marL="0" lvl="0" indent="0" algn="l" rtl="0">
              <a:spcBef>
                <a:spcPts val="1200"/>
              </a:spcBef>
              <a:spcAft>
                <a:spcPts val="0"/>
              </a:spcAft>
              <a:buNone/>
            </a:pPr>
            <a:r>
              <a:rPr lang="en" sz="9300" i="1">
                <a:highlight>
                  <a:srgbClr val="FCE5CD"/>
                </a:highlight>
                <a:latin typeface="Arial"/>
                <a:ea typeface="Arial"/>
                <a:cs typeface="Arial"/>
                <a:sym typeface="Arial"/>
              </a:rPr>
              <a:t>Answer the following question:</a:t>
            </a:r>
            <a:endParaRPr sz="9300" i="1">
              <a:highlight>
                <a:srgbClr val="FCE5CD"/>
              </a:highlight>
              <a:latin typeface="Arial"/>
              <a:ea typeface="Arial"/>
              <a:cs typeface="Arial"/>
              <a:sym typeface="Arial"/>
            </a:endParaRPr>
          </a:p>
          <a:p>
            <a:pPr marL="0" lvl="0" indent="0" algn="l" rtl="0">
              <a:spcBef>
                <a:spcPts val="1200"/>
              </a:spcBef>
              <a:spcAft>
                <a:spcPts val="0"/>
              </a:spcAft>
              <a:buNone/>
            </a:pPr>
            <a:endParaRPr sz="9300" i="1">
              <a:highlight>
                <a:srgbClr val="D9EAD3"/>
              </a:highlight>
              <a:latin typeface="Arial"/>
              <a:ea typeface="Arial"/>
              <a:cs typeface="Arial"/>
              <a:sym typeface="Arial"/>
            </a:endParaRPr>
          </a:p>
          <a:p>
            <a:pPr marL="457200" lvl="0" indent="-464819" algn="l" rtl="0">
              <a:spcBef>
                <a:spcPts val="1200"/>
              </a:spcBef>
              <a:spcAft>
                <a:spcPts val="0"/>
              </a:spcAft>
              <a:buSzPct val="100000"/>
              <a:buFont typeface="Arial"/>
              <a:buAutoNum type="arabicPeriod"/>
            </a:pPr>
            <a:r>
              <a:rPr lang="en" sz="9300" i="1">
                <a:highlight>
                  <a:srgbClr val="D9EAD3"/>
                </a:highlight>
                <a:latin typeface="Arial"/>
                <a:ea typeface="Arial"/>
                <a:cs typeface="Arial"/>
                <a:sym typeface="Arial"/>
              </a:rPr>
              <a:t>What policy can we create?</a:t>
            </a:r>
            <a:endParaRPr sz="9300" i="1">
              <a:highlight>
                <a:srgbClr val="D9EAD3"/>
              </a:highlight>
              <a:latin typeface="Arial"/>
              <a:ea typeface="Arial"/>
              <a:cs typeface="Arial"/>
              <a:sym typeface="Arial"/>
            </a:endParaRPr>
          </a:p>
          <a:p>
            <a:pPr marL="0" lvl="0" indent="0" algn="l" rtl="0">
              <a:spcBef>
                <a:spcPts val="1200"/>
              </a:spcBef>
              <a:spcAft>
                <a:spcPts val="1200"/>
              </a:spcAft>
              <a:buNone/>
            </a:pPr>
            <a:r>
              <a:rPr lang="en" sz="9300" i="1">
                <a:highlight>
                  <a:srgbClr val="D9EAD3"/>
                </a:highlight>
                <a:latin typeface="Arial"/>
                <a:ea typeface="Arial"/>
                <a:cs typeface="Arial"/>
                <a:sym typeface="Arial"/>
              </a:rPr>
              <a:t>Provide 1 policy.</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2"/>
              </a:buClr>
              <a:buSzPct val="36666"/>
              <a:buFont typeface="Arial"/>
              <a:buNone/>
            </a:pPr>
            <a:r>
              <a:rPr lang="en">
                <a:latin typeface="Arial"/>
                <a:ea typeface="Arial"/>
                <a:cs typeface="Arial"/>
                <a:sym typeface="Arial"/>
              </a:rPr>
              <a:t>PPA | </a:t>
            </a:r>
            <a:r>
              <a:rPr lang="en" b="1">
                <a:solidFill>
                  <a:srgbClr val="FF0000"/>
                </a:solidFill>
                <a:latin typeface="Arial"/>
                <a:ea typeface="Arial"/>
                <a:cs typeface="Arial"/>
                <a:sym typeface="Arial"/>
              </a:rPr>
              <a:t>Step 5:</a:t>
            </a:r>
            <a:r>
              <a:rPr lang="en">
                <a:latin typeface="Arial"/>
                <a:ea typeface="Arial"/>
                <a:cs typeface="Arial"/>
                <a:sym typeface="Arial"/>
              </a:rPr>
              <a:t> </a:t>
            </a:r>
            <a:r>
              <a:rPr lang="en" sz="3022">
                <a:latin typeface="Arial"/>
                <a:ea typeface="Arial"/>
                <a:cs typeface="Arial"/>
                <a:sym typeface="Arial"/>
              </a:rPr>
              <a:t>What policies can we create to correct the problem?</a:t>
            </a:r>
            <a:endParaRPr>
              <a:latin typeface="Arial"/>
              <a:ea typeface="Arial"/>
              <a:cs typeface="Arial"/>
              <a:sym typeface="Arial"/>
            </a:endParaRPr>
          </a:p>
        </p:txBody>
      </p:sp>
      <p:sp>
        <p:nvSpPr>
          <p:cNvPr id="138" name="Google Shape;138;p26"/>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25000"/>
          </a:bodyPr>
          <a:lstStyle/>
          <a:p>
            <a:pPr marL="0" lvl="0" indent="0" algn="l" rtl="0">
              <a:spcBef>
                <a:spcPts val="0"/>
              </a:spcBef>
              <a:spcAft>
                <a:spcPts val="0"/>
              </a:spcAft>
              <a:buNone/>
            </a:pPr>
            <a:r>
              <a:rPr lang="en" sz="9200">
                <a:highlight>
                  <a:schemeClr val="lt1"/>
                </a:highlight>
                <a:latin typeface="Arial"/>
                <a:ea typeface="Arial"/>
                <a:cs typeface="Arial"/>
                <a:sym typeface="Arial"/>
              </a:rPr>
              <a:t>There are many effective approaches to reducing violent crimes in Harlem. </a:t>
            </a:r>
            <a:endParaRPr sz="9200">
              <a:highlight>
                <a:schemeClr val="lt1"/>
              </a:highlight>
              <a:latin typeface="Arial"/>
              <a:ea typeface="Arial"/>
              <a:cs typeface="Arial"/>
              <a:sym typeface="Arial"/>
            </a:endParaRPr>
          </a:p>
          <a:p>
            <a:pPr marL="457200" lvl="0" indent="-374650" algn="l" rtl="0">
              <a:spcBef>
                <a:spcPts val="1200"/>
              </a:spcBef>
              <a:spcAft>
                <a:spcPts val="0"/>
              </a:spcAft>
              <a:buSzPct val="100000"/>
              <a:buFont typeface="Arial"/>
              <a:buAutoNum type="arabicPeriod"/>
            </a:pPr>
            <a:r>
              <a:rPr lang="en" sz="9200" b="1">
                <a:highlight>
                  <a:schemeClr val="lt1"/>
                </a:highlight>
                <a:latin typeface="Arial"/>
                <a:ea typeface="Arial"/>
                <a:cs typeface="Arial"/>
                <a:sym typeface="Arial"/>
              </a:rPr>
              <a:t>Investments in housing, health care, jobs programs, education, after school programs, gun control, environmental design, and violence interruption programs.</a:t>
            </a:r>
            <a:endParaRPr sz="9300" i="1">
              <a:highlight>
                <a:srgbClr val="FCE5CD"/>
              </a:highlight>
              <a:latin typeface="Arial"/>
              <a:ea typeface="Arial"/>
              <a:cs typeface="Arial"/>
              <a:sym typeface="Arial"/>
            </a:endParaRPr>
          </a:p>
          <a:p>
            <a:pPr marL="0" lvl="0" indent="0" algn="l" rtl="0">
              <a:spcBef>
                <a:spcPts val="1200"/>
              </a:spcBef>
              <a:spcAft>
                <a:spcPts val="12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2"/>
              </a:buClr>
              <a:buSzPct val="36666"/>
              <a:buFont typeface="Arial"/>
              <a:buNone/>
            </a:pPr>
            <a:r>
              <a:rPr lang="en">
                <a:latin typeface="Arial"/>
                <a:ea typeface="Arial"/>
                <a:cs typeface="Arial"/>
                <a:sym typeface="Arial"/>
              </a:rPr>
              <a:t>PPA | </a:t>
            </a:r>
            <a:r>
              <a:rPr lang="en" b="1">
                <a:solidFill>
                  <a:srgbClr val="FF0000"/>
                </a:solidFill>
                <a:latin typeface="Arial"/>
                <a:ea typeface="Arial"/>
                <a:cs typeface="Arial"/>
                <a:sym typeface="Arial"/>
              </a:rPr>
              <a:t>Step 5:</a:t>
            </a:r>
            <a:r>
              <a:rPr lang="en">
                <a:latin typeface="Arial"/>
                <a:ea typeface="Arial"/>
                <a:cs typeface="Arial"/>
                <a:sym typeface="Arial"/>
              </a:rPr>
              <a:t> </a:t>
            </a:r>
            <a:r>
              <a:rPr lang="en" sz="3022">
                <a:latin typeface="Arial"/>
                <a:ea typeface="Arial"/>
                <a:cs typeface="Arial"/>
                <a:sym typeface="Arial"/>
              </a:rPr>
              <a:t>What policies can we create to correct the problem?</a:t>
            </a:r>
            <a:endParaRPr>
              <a:latin typeface="Arial"/>
              <a:ea typeface="Arial"/>
              <a:cs typeface="Arial"/>
              <a:sym typeface="Arial"/>
            </a:endParaRPr>
          </a:p>
        </p:txBody>
      </p:sp>
      <p:sp>
        <p:nvSpPr>
          <p:cNvPr id="144" name="Google Shape;144;p27"/>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25000"/>
          </a:bodyPr>
          <a:lstStyle/>
          <a:p>
            <a:pPr marL="0" lvl="0" indent="0" algn="l" rtl="0">
              <a:spcBef>
                <a:spcPts val="0"/>
              </a:spcBef>
              <a:spcAft>
                <a:spcPts val="0"/>
              </a:spcAft>
              <a:buNone/>
            </a:pPr>
            <a:endParaRPr sz="9300" i="1">
              <a:highlight>
                <a:srgbClr val="FCE5CD"/>
              </a:highlight>
              <a:latin typeface="Arial"/>
              <a:ea typeface="Arial"/>
              <a:cs typeface="Arial"/>
              <a:sym typeface="Arial"/>
            </a:endParaRPr>
          </a:p>
          <a:p>
            <a:pPr marL="0" lvl="0" indent="0" algn="l" rtl="0">
              <a:spcBef>
                <a:spcPts val="1200"/>
              </a:spcBef>
              <a:spcAft>
                <a:spcPts val="0"/>
              </a:spcAft>
              <a:buNone/>
            </a:pPr>
            <a:r>
              <a:rPr lang="en" sz="9300" i="1">
                <a:highlight>
                  <a:srgbClr val="FCE5CD"/>
                </a:highlight>
                <a:latin typeface="Arial"/>
                <a:ea typeface="Arial"/>
                <a:cs typeface="Arial"/>
                <a:sym typeface="Arial"/>
              </a:rPr>
              <a:t>Chart student responses!</a:t>
            </a:r>
            <a:endParaRPr sz="9300" i="1">
              <a:highlight>
                <a:srgbClr val="FCE5CD"/>
              </a:highlight>
              <a:latin typeface="Arial"/>
              <a:ea typeface="Arial"/>
              <a:cs typeface="Arial"/>
              <a:sym typeface="Arial"/>
            </a:endParaRPr>
          </a:p>
          <a:p>
            <a:pPr marL="0" lvl="0" indent="0" algn="l" rtl="0">
              <a:spcBef>
                <a:spcPts val="1200"/>
              </a:spcBef>
              <a:spcAft>
                <a:spcPts val="0"/>
              </a:spcAft>
              <a:buNone/>
            </a:pPr>
            <a:endParaRPr sz="9300" i="1">
              <a:highlight>
                <a:srgbClr val="FCE5CD"/>
              </a:highlight>
              <a:latin typeface="Arial"/>
              <a:ea typeface="Arial"/>
              <a:cs typeface="Arial"/>
              <a:sym typeface="Arial"/>
            </a:endParaRPr>
          </a:p>
          <a:p>
            <a:pPr marL="457200" lvl="0" indent="-376237" algn="l" rtl="0">
              <a:spcBef>
                <a:spcPts val="1200"/>
              </a:spcBef>
              <a:spcAft>
                <a:spcPts val="0"/>
              </a:spcAft>
              <a:buSzPct val="100000"/>
              <a:buFont typeface="Arial"/>
              <a:buAutoNum type="arabicPeriod"/>
            </a:pPr>
            <a:r>
              <a:rPr lang="en" sz="9300" i="1">
                <a:highlight>
                  <a:srgbClr val="FCE5CD"/>
                </a:highlight>
                <a:latin typeface="Arial"/>
                <a:ea typeface="Arial"/>
                <a:cs typeface="Arial"/>
                <a:sym typeface="Arial"/>
              </a:rPr>
              <a:t>Provide more social workers and therapists in schools to identify children growing with trauma who may be on trajectory to committing violent crimes.</a:t>
            </a:r>
            <a:endParaRPr sz="9300" i="1">
              <a:highlight>
                <a:srgbClr val="FCE5CD"/>
              </a:highlight>
              <a:latin typeface="Arial"/>
              <a:ea typeface="Arial"/>
              <a:cs typeface="Arial"/>
              <a:sym typeface="Arial"/>
            </a:endParaRPr>
          </a:p>
          <a:p>
            <a:pPr marL="0" lvl="0" indent="0" algn="l" rtl="0">
              <a:spcBef>
                <a:spcPts val="1200"/>
              </a:spcBef>
              <a:spcAft>
                <a:spcPts val="12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sz="2700">
                <a:latin typeface="Arial"/>
                <a:ea typeface="Arial"/>
                <a:cs typeface="Arial"/>
                <a:sym typeface="Arial"/>
              </a:rPr>
              <a:t>PPA | </a:t>
            </a:r>
            <a:r>
              <a:rPr lang="en" sz="2700" b="1">
                <a:solidFill>
                  <a:srgbClr val="FF0000"/>
                </a:solidFill>
                <a:latin typeface="Arial"/>
                <a:ea typeface="Arial"/>
                <a:cs typeface="Arial"/>
                <a:sym typeface="Arial"/>
              </a:rPr>
              <a:t>Step 5:</a:t>
            </a:r>
            <a:r>
              <a:rPr lang="en" sz="2700">
                <a:latin typeface="Arial"/>
                <a:ea typeface="Arial"/>
                <a:cs typeface="Arial"/>
                <a:sym typeface="Arial"/>
              </a:rPr>
              <a:t> What policies can we create to correct the problem?</a:t>
            </a:r>
            <a:endParaRPr sz="2700">
              <a:latin typeface="Arial"/>
              <a:ea typeface="Arial"/>
              <a:cs typeface="Arial"/>
              <a:sym typeface="Arial"/>
            </a:endParaRPr>
          </a:p>
        </p:txBody>
      </p:sp>
      <p:sp>
        <p:nvSpPr>
          <p:cNvPr id="150" name="Google Shape;150;p28"/>
          <p:cNvSpPr txBox="1">
            <a:spLocks noGrp="1"/>
          </p:cNvSpPr>
          <p:nvPr>
            <p:ph type="body" idx="1"/>
          </p:nvPr>
        </p:nvSpPr>
        <p:spPr>
          <a:xfrm>
            <a:off x="259625" y="1553500"/>
            <a:ext cx="8520600" cy="33222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6600" b="1">
                <a:latin typeface="Arial"/>
                <a:ea typeface="Arial"/>
                <a:cs typeface="Arial"/>
                <a:sym typeface="Arial"/>
              </a:rPr>
              <a:t>Feasibility: </a:t>
            </a:r>
            <a:endParaRPr sz="6600" b="1">
              <a:latin typeface="Arial"/>
              <a:ea typeface="Arial"/>
              <a:cs typeface="Arial"/>
              <a:sym typeface="Arial"/>
            </a:endParaRPr>
          </a:p>
          <a:p>
            <a:pPr marL="0" lvl="0" indent="0" algn="l" rtl="0">
              <a:spcBef>
                <a:spcPts val="1200"/>
              </a:spcBef>
              <a:spcAft>
                <a:spcPts val="0"/>
              </a:spcAft>
              <a:buNone/>
            </a:pPr>
            <a:r>
              <a:rPr lang="en" sz="6600">
                <a:latin typeface="Arial"/>
                <a:ea typeface="Arial"/>
                <a:cs typeface="Arial"/>
                <a:sym typeface="Arial"/>
              </a:rPr>
              <a:t>THINK: How </a:t>
            </a:r>
            <a:r>
              <a:rPr lang="en" sz="6600">
                <a:solidFill>
                  <a:srgbClr val="FF0000"/>
                </a:solidFill>
                <a:latin typeface="Arial"/>
                <a:ea typeface="Arial"/>
                <a:cs typeface="Arial"/>
                <a:sym typeface="Arial"/>
              </a:rPr>
              <a:t>easy</a:t>
            </a:r>
            <a:r>
              <a:rPr lang="en" sz="6600">
                <a:latin typeface="Arial"/>
                <a:ea typeface="Arial"/>
                <a:cs typeface="Arial"/>
                <a:sym typeface="Arial"/>
              </a:rPr>
              <a:t> it is to do something?</a:t>
            </a:r>
            <a:endParaRPr sz="6600">
              <a:latin typeface="Arial"/>
              <a:ea typeface="Arial"/>
              <a:cs typeface="Arial"/>
              <a:sym typeface="Arial"/>
            </a:endParaRPr>
          </a:p>
          <a:p>
            <a:pPr marL="0" lvl="0" indent="0" algn="l" rtl="0">
              <a:spcBef>
                <a:spcPts val="1200"/>
              </a:spcBef>
              <a:spcAft>
                <a:spcPts val="0"/>
              </a:spcAft>
              <a:buNone/>
            </a:pPr>
            <a:r>
              <a:rPr lang="en" sz="6600">
                <a:highlight>
                  <a:srgbClr val="00FFFF"/>
                </a:highlight>
                <a:latin typeface="Arial"/>
                <a:ea typeface="Arial"/>
                <a:cs typeface="Arial"/>
                <a:sym typeface="Arial"/>
              </a:rPr>
              <a:t>It is feasible to explain to students the consequences of committing crimes and training them to be great citizens. </a:t>
            </a:r>
            <a:r>
              <a:rPr lang="en" sz="6600">
                <a:highlight>
                  <a:srgbClr val="F4CCCC"/>
                </a:highlight>
                <a:latin typeface="Arial"/>
                <a:ea typeface="Arial"/>
                <a:cs typeface="Arial"/>
                <a:sym typeface="Arial"/>
              </a:rPr>
              <a:t>It is not feasible to stop adults from stuck in their ways from commiting crimes.</a:t>
            </a:r>
            <a:endParaRPr sz="6600">
              <a:latin typeface="Arial"/>
              <a:ea typeface="Arial"/>
              <a:cs typeface="Arial"/>
              <a:sym typeface="Arial"/>
            </a:endParaRPr>
          </a:p>
          <a:p>
            <a:pPr marL="0" lvl="0" indent="0" algn="l" rtl="0">
              <a:spcBef>
                <a:spcPts val="1200"/>
              </a:spcBef>
              <a:spcAft>
                <a:spcPts val="0"/>
              </a:spcAft>
              <a:buNone/>
            </a:pPr>
            <a:r>
              <a:rPr lang="en" sz="6600" b="1">
                <a:latin typeface="Arial"/>
                <a:ea typeface="Arial"/>
                <a:cs typeface="Arial"/>
                <a:sym typeface="Arial"/>
              </a:rPr>
              <a:t>Effectiveness: </a:t>
            </a:r>
            <a:endParaRPr sz="6600" b="1">
              <a:latin typeface="Arial"/>
              <a:ea typeface="Arial"/>
              <a:cs typeface="Arial"/>
              <a:sym typeface="Arial"/>
            </a:endParaRPr>
          </a:p>
          <a:p>
            <a:pPr marL="0" lvl="0" indent="0" algn="l" rtl="0">
              <a:spcBef>
                <a:spcPts val="1200"/>
              </a:spcBef>
              <a:spcAft>
                <a:spcPts val="0"/>
              </a:spcAft>
              <a:buNone/>
            </a:pPr>
            <a:r>
              <a:rPr lang="en" sz="6600">
                <a:latin typeface="Arial"/>
                <a:ea typeface="Arial"/>
                <a:cs typeface="Arial"/>
                <a:sym typeface="Arial"/>
              </a:rPr>
              <a:t>THINK: How good of a job it does at solving our problem.</a:t>
            </a:r>
            <a:endParaRPr sz="6600">
              <a:latin typeface="Arial"/>
              <a:ea typeface="Arial"/>
              <a:cs typeface="Arial"/>
              <a:sym typeface="Arial"/>
            </a:endParaRPr>
          </a:p>
          <a:p>
            <a:pPr marL="0" lvl="0" indent="0" algn="l" rtl="0">
              <a:spcBef>
                <a:spcPts val="1200"/>
              </a:spcBef>
              <a:spcAft>
                <a:spcPts val="1200"/>
              </a:spcAft>
              <a:buNone/>
            </a:pPr>
            <a:r>
              <a:rPr lang="en" sz="6600">
                <a:latin typeface="Arial"/>
                <a:ea typeface="Arial"/>
                <a:cs typeface="Arial"/>
                <a:sym typeface="Arial"/>
              </a:rPr>
              <a:t>Provide students with mentorship, after school programs focusing on character development, access to therapist, social workers is an effective way to help prevent them from committing crimes.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sz="2700">
                <a:latin typeface="Arial"/>
                <a:ea typeface="Arial"/>
                <a:cs typeface="Arial"/>
                <a:sym typeface="Arial"/>
              </a:rPr>
              <a:t>PPA | </a:t>
            </a:r>
            <a:r>
              <a:rPr lang="en" sz="2700" b="1">
                <a:solidFill>
                  <a:srgbClr val="FF0000"/>
                </a:solidFill>
                <a:latin typeface="Arial"/>
                <a:ea typeface="Arial"/>
                <a:cs typeface="Arial"/>
                <a:sym typeface="Arial"/>
              </a:rPr>
              <a:t>Step 5:</a:t>
            </a:r>
            <a:r>
              <a:rPr lang="en" sz="2700">
                <a:latin typeface="Arial"/>
                <a:ea typeface="Arial"/>
                <a:cs typeface="Arial"/>
                <a:sym typeface="Arial"/>
              </a:rPr>
              <a:t> What policies can we create to correct the problem?</a:t>
            </a:r>
            <a:endParaRPr sz="2700">
              <a:latin typeface="Arial"/>
              <a:ea typeface="Arial"/>
              <a:cs typeface="Arial"/>
              <a:sym typeface="Arial"/>
            </a:endParaRPr>
          </a:p>
          <a:p>
            <a:pPr marL="0" lvl="0" indent="0" algn="l" rtl="0">
              <a:spcBef>
                <a:spcPts val="0"/>
              </a:spcBef>
              <a:spcAft>
                <a:spcPts val="0"/>
              </a:spcAft>
              <a:buNone/>
            </a:pPr>
            <a:endParaRPr>
              <a:latin typeface="Arial"/>
              <a:ea typeface="Arial"/>
              <a:cs typeface="Arial"/>
              <a:sym typeface="Arial"/>
            </a:endParaRPr>
          </a:p>
        </p:txBody>
      </p:sp>
      <p:sp>
        <p:nvSpPr>
          <p:cNvPr id="156" name="Google Shape;156;p29"/>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endParaRPr sz="14015">
              <a:latin typeface="Arial"/>
              <a:ea typeface="Arial"/>
              <a:cs typeface="Arial"/>
              <a:sym typeface="Arial"/>
            </a:endParaRPr>
          </a:p>
          <a:p>
            <a:pPr marL="0" lvl="0" indent="0" algn="l" rtl="0">
              <a:spcBef>
                <a:spcPts val="1200"/>
              </a:spcBef>
              <a:spcAft>
                <a:spcPts val="0"/>
              </a:spcAft>
              <a:buNone/>
            </a:pPr>
            <a:r>
              <a:rPr lang="en" sz="14015">
                <a:latin typeface="Arial"/>
                <a:ea typeface="Arial"/>
                <a:cs typeface="Arial"/>
                <a:sym typeface="Arial"/>
              </a:rPr>
              <a:t>Consider </a:t>
            </a:r>
            <a:r>
              <a:rPr lang="en" sz="14015" b="1">
                <a:solidFill>
                  <a:srgbClr val="FF0000"/>
                </a:solidFill>
                <a:highlight>
                  <a:schemeClr val="lt1"/>
                </a:highlight>
                <a:latin typeface="Arial"/>
                <a:ea typeface="Arial"/>
                <a:cs typeface="Arial"/>
                <a:sym typeface="Arial"/>
              </a:rPr>
              <a:t>Feasibility</a:t>
            </a:r>
            <a:r>
              <a:rPr lang="en" sz="14015">
                <a:latin typeface="Arial"/>
                <a:ea typeface="Arial"/>
                <a:cs typeface="Arial"/>
                <a:sym typeface="Arial"/>
              </a:rPr>
              <a:t> and </a:t>
            </a:r>
            <a:r>
              <a:rPr lang="en" sz="14015" b="1">
                <a:solidFill>
                  <a:srgbClr val="FF0000"/>
                </a:solidFill>
                <a:latin typeface="Arial"/>
                <a:ea typeface="Arial"/>
                <a:cs typeface="Arial"/>
                <a:sym typeface="Arial"/>
              </a:rPr>
              <a:t>Effectiveness</a:t>
            </a:r>
            <a:r>
              <a:rPr lang="en" sz="14015">
                <a:latin typeface="Arial"/>
                <a:ea typeface="Arial"/>
                <a:cs typeface="Arial"/>
                <a:sym typeface="Arial"/>
              </a:rPr>
              <a:t> and create your own policy.</a:t>
            </a:r>
            <a:endParaRPr sz="14715">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30"/>
          <p:cNvSpPr txBox="1">
            <a:spLocks noGrp="1"/>
          </p:cNvSpPr>
          <p:nvPr>
            <p:ph type="title"/>
          </p:nvPr>
        </p:nvSpPr>
        <p:spPr>
          <a:xfrm>
            <a:off x="311700" y="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2"/>
              </a:buClr>
              <a:buSzPct val="36666"/>
              <a:buFont typeface="Arial"/>
              <a:buNone/>
            </a:pPr>
            <a:r>
              <a:rPr lang="en">
                <a:latin typeface="Arial"/>
                <a:ea typeface="Arial"/>
                <a:cs typeface="Arial"/>
                <a:sym typeface="Arial"/>
              </a:rPr>
              <a:t>PPA | </a:t>
            </a:r>
            <a:r>
              <a:rPr lang="en" b="1">
                <a:solidFill>
                  <a:srgbClr val="FF0000"/>
                </a:solidFill>
                <a:latin typeface="Arial"/>
                <a:ea typeface="Arial"/>
                <a:cs typeface="Arial"/>
                <a:sym typeface="Arial"/>
              </a:rPr>
              <a:t>Step 5:</a:t>
            </a:r>
            <a:r>
              <a:rPr lang="en">
                <a:latin typeface="Arial"/>
                <a:ea typeface="Arial"/>
                <a:cs typeface="Arial"/>
                <a:sym typeface="Arial"/>
              </a:rPr>
              <a:t> </a:t>
            </a:r>
            <a:r>
              <a:rPr lang="en" sz="3022">
                <a:latin typeface="Arial"/>
                <a:ea typeface="Arial"/>
                <a:cs typeface="Arial"/>
                <a:sym typeface="Arial"/>
              </a:rPr>
              <a:t>What policies can we create to correct the problem?</a:t>
            </a:r>
            <a:endParaRPr>
              <a:latin typeface="Arial"/>
              <a:ea typeface="Arial"/>
              <a:cs typeface="Arial"/>
              <a:sym typeface="Arial"/>
            </a:endParaRPr>
          </a:p>
        </p:txBody>
      </p:sp>
      <p:sp>
        <p:nvSpPr>
          <p:cNvPr id="162" name="Google Shape;162;p30"/>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47500" lnSpcReduction="20000"/>
          </a:bodyPr>
          <a:lstStyle/>
          <a:p>
            <a:pPr marL="0" lvl="0" indent="0" algn="l" rtl="0">
              <a:spcBef>
                <a:spcPts val="0"/>
              </a:spcBef>
              <a:spcAft>
                <a:spcPts val="0"/>
              </a:spcAft>
              <a:buNone/>
            </a:pPr>
            <a:endParaRPr sz="7300">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graphicFrame>
        <p:nvGraphicFramePr>
          <p:cNvPr id="163" name="Google Shape;163;p30"/>
          <p:cNvGraphicFramePr/>
          <p:nvPr/>
        </p:nvGraphicFramePr>
        <p:xfrm>
          <a:off x="-12" y="1010010"/>
          <a:ext cx="9235925" cy="4117455"/>
        </p:xfrm>
        <a:graphic>
          <a:graphicData uri="http://schemas.openxmlformats.org/drawingml/2006/table">
            <a:tbl>
              <a:tblPr>
                <a:noFill/>
                <a:tableStyleId>{A61935A0-CF48-43DC-B206-59C2F095EA38}</a:tableStyleId>
              </a:tblPr>
              <a:tblGrid>
                <a:gridCol w="1420475">
                  <a:extLst>
                    <a:ext uri="{9D8B030D-6E8A-4147-A177-3AD203B41FA5}">
                      <a16:colId xmlns:a16="http://schemas.microsoft.com/office/drawing/2014/main" val="20000"/>
                    </a:ext>
                  </a:extLst>
                </a:gridCol>
                <a:gridCol w="2810875">
                  <a:extLst>
                    <a:ext uri="{9D8B030D-6E8A-4147-A177-3AD203B41FA5}">
                      <a16:colId xmlns:a16="http://schemas.microsoft.com/office/drawing/2014/main" val="20001"/>
                    </a:ext>
                  </a:extLst>
                </a:gridCol>
                <a:gridCol w="2642875">
                  <a:extLst>
                    <a:ext uri="{9D8B030D-6E8A-4147-A177-3AD203B41FA5}">
                      <a16:colId xmlns:a16="http://schemas.microsoft.com/office/drawing/2014/main" val="20002"/>
                    </a:ext>
                  </a:extLst>
                </a:gridCol>
                <a:gridCol w="2361700">
                  <a:extLst>
                    <a:ext uri="{9D8B030D-6E8A-4147-A177-3AD203B41FA5}">
                      <a16:colId xmlns:a16="http://schemas.microsoft.com/office/drawing/2014/main" val="20003"/>
                    </a:ext>
                  </a:extLst>
                </a:gridCol>
              </a:tblGrid>
              <a:tr h="380775">
                <a:tc>
                  <a:txBody>
                    <a:bodyPr/>
                    <a:lstStyle/>
                    <a:p>
                      <a:pPr marL="0" lvl="0" indent="0" algn="l" rtl="0">
                        <a:spcBef>
                          <a:spcPts val="0"/>
                        </a:spcBef>
                        <a:spcAft>
                          <a:spcPts val="0"/>
                        </a:spcAft>
                        <a:buNone/>
                      </a:pPr>
                      <a:endParaRPr/>
                    </a:p>
                  </a:txBody>
                  <a:tcPr marL="91425" marR="91425" marT="91425" marB="91425"/>
                </a:tc>
                <a:tc>
                  <a:txBody>
                    <a:bodyPr/>
                    <a:lstStyle/>
                    <a:p>
                      <a:pPr marL="0" lvl="0" indent="0" algn="ctr" rtl="0">
                        <a:spcBef>
                          <a:spcPts val="0"/>
                        </a:spcBef>
                        <a:spcAft>
                          <a:spcPts val="0"/>
                        </a:spcAft>
                        <a:buNone/>
                      </a:pPr>
                      <a:r>
                        <a:rPr lang="en" sz="1300" b="1"/>
                        <a:t>High feasibility</a:t>
                      </a:r>
                      <a:endParaRPr sz="1300" b="1"/>
                    </a:p>
                  </a:txBody>
                  <a:tcPr marL="91425" marR="91425" marT="91425" marB="91425">
                    <a:solidFill>
                      <a:srgbClr val="D9EAD3"/>
                    </a:solidFill>
                  </a:tcPr>
                </a:tc>
                <a:tc>
                  <a:txBody>
                    <a:bodyPr/>
                    <a:lstStyle/>
                    <a:p>
                      <a:pPr marL="0" lvl="0" indent="0" algn="ctr" rtl="0">
                        <a:spcBef>
                          <a:spcPts val="0"/>
                        </a:spcBef>
                        <a:spcAft>
                          <a:spcPts val="0"/>
                        </a:spcAft>
                        <a:buNone/>
                      </a:pPr>
                      <a:r>
                        <a:rPr lang="en" sz="1300" b="1"/>
                        <a:t>Medium Feasibility</a:t>
                      </a:r>
                      <a:endParaRPr sz="1300" b="1"/>
                    </a:p>
                  </a:txBody>
                  <a:tcPr marL="91425" marR="91425" marT="91425" marB="91425">
                    <a:solidFill>
                      <a:srgbClr val="FFF2CC"/>
                    </a:solidFill>
                  </a:tcPr>
                </a:tc>
                <a:tc>
                  <a:txBody>
                    <a:bodyPr/>
                    <a:lstStyle/>
                    <a:p>
                      <a:pPr marL="0" lvl="0" indent="0" algn="ctr" rtl="0">
                        <a:spcBef>
                          <a:spcPts val="0"/>
                        </a:spcBef>
                        <a:spcAft>
                          <a:spcPts val="0"/>
                        </a:spcAft>
                        <a:buNone/>
                      </a:pPr>
                      <a:r>
                        <a:rPr lang="en" sz="1300" b="1"/>
                        <a:t>Low Feasibility</a:t>
                      </a:r>
                      <a:endParaRPr sz="1300" b="1"/>
                    </a:p>
                  </a:txBody>
                  <a:tcPr marL="91425" marR="91425" marT="91425" marB="91425">
                    <a:solidFill>
                      <a:srgbClr val="F4CCCC"/>
                    </a:solidFill>
                  </a:tcPr>
                </a:tc>
                <a:extLst>
                  <a:ext uri="{0D108BD9-81ED-4DB2-BD59-A6C34878D82A}">
                    <a16:rowId xmlns:a16="http://schemas.microsoft.com/office/drawing/2014/main" val="10000"/>
                  </a:ext>
                </a:extLst>
              </a:tr>
              <a:tr h="1862025">
                <a:tc>
                  <a:txBody>
                    <a:bodyPr/>
                    <a:lstStyle/>
                    <a:p>
                      <a:pPr marL="0" lvl="0" indent="0" algn="ctr" rtl="0">
                        <a:spcBef>
                          <a:spcPts val="0"/>
                        </a:spcBef>
                        <a:spcAft>
                          <a:spcPts val="0"/>
                        </a:spcAft>
                        <a:buNone/>
                      </a:pPr>
                      <a:r>
                        <a:rPr lang="en" sz="1300" b="1"/>
                        <a:t>High Effectiveness</a:t>
                      </a:r>
                      <a:endParaRPr sz="1300" b="1"/>
                    </a:p>
                  </a:txBody>
                  <a:tcPr marL="91425" marR="91425" marT="91425" marB="91425">
                    <a:solidFill>
                      <a:srgbClr val="D9EAD3"/>
                    </a:solidFill>
                  </a:tcPr>
                </a:tc>
                <a:tc>
                  <a:txBody>
                    <a:bodyPr/>
                    <a:lstStyle/>
                    <a:p>
                      <a:pPr marL="457200" lvl="0" indent="-311150" algn="l" rtl="0">
                        <a:spcBef>
                          <a:spcPts val="0"/>
                        </a:spcBef>
                        <a:spcAft>
                          <a:spcPts val="0"/>
                        </a:spcAft>
                        <a:buClr>
                          <a:schemeClr val="dk2"/>
                        </a:buClr>
                        <a:buSzPts val="1300"/>
                        <a:buAutoNum type="arabicPeriod"/>
                      </a:pPr>
                      <a:r>
                        <a:rPr lang="en" sz="1300">
                          <a:solidFill>
                            <a:schemeClr val="dk2"/>
                          </a:solidFill>
                        </a:rPr>
                        <a:t>Implementing a mandatory 90-min block in NYC publics schools to focus on socio-emotional learning. </a:t>
                      </a:r>
                      <a:endParaRPr sz="1300">
                        <a:solidFill>
                          <a:schemeClr val="dk2"/>
                        </a:solidFill>
                      </a:endParaRPr>
                    </a:p>
                    <a:p>
                      <a:pPr marL="457200" lvl="0" indent="-317500" algn="l" rtl="0">
                        <a:spcBef>
                          <a:spcPts val="0"/>
                        </a:spcBef>
                        <a:spcAft>
                          <a:spcPts val="0"/>
                        </a:spcAft>
                        <a:buClr>
                          <a:schemeClr val="dk2"/>
                        </a:buClr>
                        <a:buSzPts val="1400"/>
                        <a:buAutoNum type="arabicPeriod"/>
                      </a:pPr>
                      <a:r>
                        <a:rPr lang="en">
                          <a:solidFill>
                            <a:schemeClr val="dk2"/>
                          </a:solidFill>
                        </a:rPr>
                        <a:t>Making a CharacterED class a requirement in elementary, middle and high school</a:t>
                      </a:r>
                      <a:endParaRPr>
                        <a:solidFill>
                          <a:schemeClr val="dk2"/>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en"/>
                        <a:t>Stricter gun laws!</a:t>
                      </a:r>
                      <a:endParaRPr/>
                    </a:p>
                  </a:txBody>
                  <a:tcPr marL="91425" marR="91425" marT="91425" marB="91425"/>
                </a:tc>
                <a:extLst>
                  <a:ext uri="{0D108BD9-81ED-4DB2-BD59-A6C34878D82A}">
                    <a16:rowId xmlns:a16="http://schemas.microsoft.com/office/drawing/2014/main" val="10001"/>
                  </a:ext>
                </a:extLst>
              </a:tr>
              <a:tr h="1182650">
                <a:tc>
                  <a:txBody>
                    <a:bodyPr/>
                    <a:lstStyle/>
                    <a:p>
                      <a:pPr marL="0" lvl="0" indent="0" algn="ctr" rtl="0">
                        <a:spcBef>
                          <a:spcPts val="0"/>
                        </a:spcBef>
                        <a:spcAft>
                          <a:spcPts val="0"/>
                        </a:spcAft>
                        <a:buNone/>
                      </a:pPr>
                      <a:r>
                        <a:rPr lang="en" sz="1300" b="1"/>
                        <a:t>Medium Effectiveness</a:t>
                      </a:r>
                      <a:endParaRPr sz="1300" b="1"/>
                    </a:p>
                  </a:txBody>
                  <a:tcPr marL="91425" marR="91425" marT="91425" marB="91425">
                    <a:solidFill>
                      <a:srgbClr val="FFF2CC"/>
                    </a:solidFill>
                  </a:tcPr>
                </a:tc>
                <a:tc>
                  <a:txBody>
                    <a:bodyPr/>
                    <a:lstStyle/>
                    <a:p>
                      <a:pPr marL="457200" lvl="0" indent="-317500" algn="l" rtl="0">
                        <a:spcBef>
                          <a:spcPts val="0"/>
                        </a:spcBef>
                        <a:spcAft>
                          <a:spcPts val="0"/>
                        </a:spcAft>
                        <a:buSzPts val="1400"/>
                        <a:buAutoNum type="arabicPeriod"/>
                      </a:pPr>
                      <a:r>
                        <a:rPr lang="en"/>
                        <a:t>Allocating a budget for free outreach programs providing therapy.</a:t>
                      </a:r>
                      <a:endParaRPr/>
                    </a:p>
                    <a:p>
                      <a:pPr marL="457200" lvl="0" indent="0" algn="l" rtl="0">
                        <a:spcBef>
                          <a:spcPts val="0"/>
                        </a:spcBef>
                        <a:spcAft>
                          <a:spcPts val="0"/>
                        </a:spcAft>
                        <a:buNone/>
                      </a:pPr>
                      <a:endParaRPr/>
                    </a:p>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en"/>
                        <a:t>Educating peers and family members about why a life of crime doesn’t help anyone.</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599750">
                <a:tc>
                  <a:txBody>
                    <a:bodyPr/>
                    <a:lstStyle/>
                    <a:p>
                      <a:pPr marL="0" lvl="0" indent="0" algn="ctr" rtl="0">
                        <a:spcBef>
                          <a:spcPts val="0"/>
                        </a:spcBef>
                        <a:spcAft>
                          <a:spcPts val="0"/>
                        </a:spcAft>
                        <a:buNone/>
                      </a:pPr>
                      <a:r>
                        <a:rPr lang="en" sz="1300" b="1"/>
                        <a:t>Low Effectiveness</a:t>
                      </a:r>
                      <a:endParaRPr sz="1300" b="1"/>
                    </a:p>
                  </a:txBody>
                  <a:tcPr marL="91425" marR="91425" marT="91425" marB="91425">
                    <a:solidFill>
                      <a:srgbClr val="F4CCCC"/>
                    </a:solidFill>
                  </a:tcPr>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en"/>
                        <a:t>Forcing adults to seek therapy</a:t>
                      </a:r>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Quick Task:</a:t>
            </a:r>
            <a:r>
              <a:rPr lang="en">
                <a:highlight>
                  <a:schemeClr val="lt1"/>
                </a:highlight>
                <a:latin typeface="Arial"/>
                <a:ea typeface="Arial"/>
                <a:cs typeface="Arial"/>
                <a:sym typeface="Arial"/>
              </a:rPr>
              <a:t> (3 Mins)</a:t>
            </a:r>
            <a:endParaRPr>
              <a:highlight>
                <a:schemeClr val="lt1"/>
              </a:highlight>
              <a:latin typeface="Arial"/>
              <a:ea typeface="Arial"/>
              <a:cs typeface="Arial"/>
              <a:sym typeface="Arial"/>
            </a:endParaRPr>
          </a:p>
        </p:txBody>
      </p:sp>
      <p:sp>
        <p:nvSpPr>
          <p:cNvPr id="193" name="Google Shape;193;p35"/>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4000">
                <a:latin typeface="Arial"/>
                <a:ea typeface="Arial"/>
                <a:cs typeface="Arial"/>
                <a:sym typeface="Arial"/>
              </a:rPr>
              <a:t>Write on your sticky notes </a:t>
            </a:r>
            <a:r>
              <a:rPr lang="en" sz="4000">
                <a:highlight>
                  <a:srgbClr val="D9EAD3"/>
                </a:highlight>
                <a:latin typeface="Arial"/>
                <a:ea typeface="Arial"/>
                <a:cs typeface="Arial"/>
                <a:sym typeface="Arial"/>
              </a:rPr>
              <a:t>one crime that you witness or hear about often in Harlem</a:t>
            </a:r>
            <a:r>
              <a:rPr lang="en" sz="4000">
                <a:latin typeface="Arial"/>
                <a:ea typeface="Arial"/>
                <a:cs typeface="Arial"/>
                <a:sym typeface="Arial"/>
              </a:rPr>
              <a:t> and post it to the board.</a:t>
            </a:r>
            <a:endParaRPr sz="400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Public Policy Analyst (PPA) | 6 Steps to Solve a Problem</a:t>
            </a:r>
            <a:endParaRPr>
              <a:latin typeface="Arial"/>
              <a:ea typeface="Arial"/>
              <a:cs typeface="Arial"/>
              <a:sym typeface="Arial"/>
            </a:endParaRPr>
          </a:p>
        </p:txBody>
      </p:sp>
      <p:sp>
        <p:nvSpPr>
          <p:cNvPr id="66" name="Google Shape;66;p14"/>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endParaRPr sz="2700">
              <a:latin typeface="Arial"/>
              <a:ea typeface="Arial"/>
              <a:cs typeface="Arial"/>
              <a:sym typeface="Arial"/>
            </a:endParaRPr>
          </a:p>
          <a:p>
            <a:pPr marL="0" lvl="0" indent="0" algn="l" rtl="0">
              <a:spcBef>
                <a:spcPts val="1200"/>
              </a:spcBef>
              <a:spcAft>
                <a:spcPts val="0"/>
              </a:spcAft>
              <a:buNone/>
            </a:pPr>
            <a:r>
              <a:rPr lang="en" sz="2700">
                <a:latin typeface="Arial"/>
                <a:ea typeface="Arial"/>
                <a:cs typeface="Arial"/>
                <a:sym typeface="Arial"/>
              </a:rPr>
              <a:t>There are always steps we can take to solve a problem. </a:t>
            </a:r>
            <a:endParaRPr sz="2700">
              <a:latin typeface="Arial"/>
              <a:ea typeface="Arial"/>
              <a:cs typeface="Arial"/>
              <a:sym typeface="Arial"/>
            </a:endParaRPr>
          </a:p>
          <a:p>
            <a:pPr marL="0" lvl="0" indent="0" algn="l" rtl="0">
              <a:spcBef>
                <a:spcPts val="1200"/>
              </a:spcBef>
              <a:spcAft>
                <a:spcPts val="0"/>
              </a:spcAft>
              <a:buNone/>
            </a:pPr>
            <a:endParaRPr sz="2700">
              <a:latin typeface="Arial"/>
              <a:ea typeface="Arial"/>
              <a:cs typeface="Arial"/>
              <a:sym typeface="Arial"/>
            </a:endParaRPr>
          </a:p>
          <a:p>
            <a:pPr marL="0" lvl="0" indent="0" algn="l" rtl="0">
              <a:spcBef>
                <a:spcPts val="1200"/>
              </a:spcBef>
              <a:spcAft>
                <a:spcPts val="0"/>
              </a:spcAft>
              <a:buNone/>
            </a:pPr>
            <a:r>
              <a:rPr lang="en" sz="2700">
                <a:highlight>
                  <a:srgbClr val="D0E0E3"/>
                </a:highlight>
                <a:latin typeface="Arial"/>
                <a:ea typeface="Arial"/>
                <a:cs typeface="Arial"/>
                <a:sym typeface="Arial"/>
              </a:rPr>
              <a:t>The PPA provides us with steps to take to solve problems we identify in our class, schools, and community. </a:t>
            </a:r>
            <a:endParaRPr sz="2700">
              <a:highlight>
                <a:srgbClr val="D0E0E3"/>
              </a:highlight>
              <a:latin typeface="Arial"/>
              <a:ea typeface="Arial"/>
              <a:cs typeface="Arial"/>
              <a:sym typeface="Arial"/>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311700" y="445025"/>
            <a:ext cx="8520600" cy="572700"/>
          </a:xfrm>
          <a:prstGeom prst="rect">
            <a:avLst/>
          </a:prstGeom>
          <a:effectLst>
            <a:outerShdw blurRad="57150" dist="19050" dir="5400000" algn="bl" rotWithShape="0">
              <a:srgbClr val="000000">
                <a:alpha val="50000"/>
              </a:srgbClr>
            </a:outerShdw>
          </a:effectLst>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Introduction (PPA) | Steps 1-6</a:t>
            </a:r>
            <a:endParaRPr>
              <a:highlight>
                <a:schemeClr val="lt1"/>
              </a:highlight>
              <a:latin typeface="Arial"/>
              <a:ea typeface="Arial"/>
              <a:cs typeface="Arial"/>
              <a:sym typeface="Arial"/>
            </a:endParaRPr>
          </a:p>
          <a:p>
            <a:pPr marL="0" lvl="0" indent="0" algn="l" rtl="0">
              <a:spcBef>
                <a:spcPts val="0"/>
              </a:spcBef>
              <a:spcAft>
                <a:spcPts val="0"/>
              </a:spcAft>
              <a:buNone/>
            </a:pPr>
            <a:endParaRPr>
              <a:latin typeface="Arial"/>
              <a:ea typeface="Arial"/>
              <a:cs typeface="Arial"/>
              <a:sym typeface="Arial"/>
            </a:endParaRPr>
          </a:p>
        </p:txBody>
      </p:sp>
      <p:sp>
        <p:nvSpPr>
          <p:cNvPr id="72" name="Google Shape;72;p15"/>
          <p:cNvSpPr txBox="1">
            <a:spLocks noGrp="1"/>
          </p:cNvSpPr>
          <p:nvPr>
            <p:ph type="body" idx="1"/>
          </p:nvPr>
        </p:nvSpPr>
        <p:spPr>
          <a:xfrm>
            <a:off x="129100" y="1234075"/>
            <a:ext cx="9015000" cy="3334800"/>
          </a:xfrm>
          <a:prstGeom prst="rect">
            <a:avLst/>
          </a:prstGeom>
        </p:spPr>
        <p:txBody>
          <a:bodyPr spcFirstLastPara="1" wrap="square" lIns="91425" tIns="91425" rIns="91425" bIns="91425" anchor="t" anchorCtr="0">
            <a:noAutofit/>
          </a:bodyPr>
          <a:lstStyle/>
          <a:p>
            <a:pPr marL="457200" lvl="0" indent="-406400" algn="l" rtl="0">
              <a:spcBef>
                <a:spcPts val="0"/>
              </a:spcBef>
              <a:spcAft>
                <a:spcPts val="0"/>
              </a:spcAft>
              <a:buSzPts val="2800"/>
              <a:buFont typeface="Arial"/>
              <a:buAutoNum type="arabicPeriod"/>
            </a:pPr>
            <a:r>
              <a:rPr lang="en" sz="2800" u="sng">
                <a:solidFill>
                  <a:schemeClr val="hlink"/>
                </a:solidFill>
                <a:latin typeface="Arial"/>
                <a:ea typeface="Arial"/>
                <a:cs typeface="Arial"/>
                <a:sym typeface="Arial"/>
                <a:hlinkClick r:id="rId3"/>
              </a:rPr>
              <a:t>What is the problem?</a:t>
            </a:r>
            <a:endParaRPr sz="2800">
              <a:latin typeface="Arial"/>
              <a:ea typeface="Arial"/>
              <a:cs typeface="Arial"/>
              <a:sym typeface="Arial"/>
            </a:endParaRPr>
          </a:p>
          <a:p>
            <a:pPr marL="457200" lvl="0" indent="-406400" algn="l" rtl="0">
              <a:spcBef>
                <a:spcPts val="0"/>
              </a:spcBef>
              <a:spcAft>
                <a:spcPts val="0"/>
              </a:spcAft>
              <a:buSzPts val="2800"/>
              <a:buFont typeface="Arial"/>
              <a:buAutoNum type="arabicPeriod"/>
            </a:pPr>
            <a:r>
              <a:rPr lang="en" sz="2800" u="sng">
                <a:solidFill>
                  <a:schemeClr val="hlink"/>
                </a:solidFill>
                <a:latin typeface="Arial"/>
                <a:ea typeface="Arial"/>
                <a:cs typeface="Arial"/>
                <a:sym typeface="Arial"/>
                <a:hlinkClick r:id="rId4"/>
              </a:rPr>
              <a:t>What is the evidence?</a:t>
            </a:r>
            <a:endParaRPr sz="2800">
              <a:latin typeface="Arial"/>
              <a:ea typeface="Arial"/>
              <a:cs typeface="Arial"/>
              <a:sym typeface="Arial"/>
            </a:endParaRPr>
          </a:p>
          <a:p>
            <a:pPr marL="457200" lvl="0" indent="-406400" algn="l" rtl="0">
              <a:spcBef>
                <a:spcPts val="0"/>
              </a:spcBef>
              <a:spcAft>
                <a:spcPts val="0"/>
              </a:spcAft>
              <a:buSzPts val="2800"/>
              <a:buFont typeface="Arial"/>
              <a:buAutoNum type="arabicPeriod"/>
            </a:pPr>
            <a:r>
              <a:rPr lang="en" sz="2800" u="sng">
                <a:solidFill>
                  <a:schemeClr val="hlink"/>
                </a:solidFill>
                <a:latin typeface="Arial"/>
                <a:ea typeface="Arial"/>
                <a:cs typeface="Arial"/>
                <a:sym typeface="Arial"/>
                <a:hlinkClick r:id="rId5"/>
              </a:rPr>
              <a:t>What are the causes?</a:t>
            </a:r>
            <a:endParaRPr sz="2800">
              <a:latin typeface="Arial"/>
              <a:ea typeface="Arial"/>
              <a:cs typeface="Arial"/>
              <a:sym typeface="Arial"/>
            </a:endParaRPr>
          </a:p>
          <a:p>
            <a:pPr marL="457200" lvl="0" indent="-406400" algn="l" rtl="0">
              <a:spcBef>
                <a:spcPts val="0"/>
              </a:spcBef>
              <a:spcAft>
                <a:spcPts val="0"/>
              </a:spcAft>
              <a:buSzPts val="2800"/>
              <a:buFont typeface="Arial"/>
              <a:buAutoNum type="arabicPeriod"/>
            </a:pPr>
            <a:r>
              <a:rPr lang="en" sz="2800" u="sng">
                <a:solidFill>
                  <a:schemeClr val="hlink"/>
                </a:solidFill>
                <a:latin typeface="Arial"/>
                <a:ea typeface="Arial"/>
                <a:cs typeface="Arial"/>
                <a:sym typeface="Arial"/>
                <a:hlinkClick r:id="rId6"/>
              </a:rPr>
              <a:t>What is the existing policy?</a:t>
            </a:r>
            <a:endParaRPr sz="2800">
              <a:latin typeface="Arial"/>
              <a:ea typeface="Arial"/>
              <a:cs typeface="Arial"/>
              <a:sym typeface="Arial"/>
            </a:endParaRPr>
          </a:p>
          <a:p>
            <a:pPr marL="457200" lvl="0" indent="-406400" algn="l" rtl="0">
              <a:spcBef>
                <a:spcPts val="0"/>
              </a:spcBef>
              <a:spcAft>
                <a:spcPts val="0"/>
              </a:spcAft>
              <a:buSzPts val="2800"/>
              <a:buFont typeface="Arial"/>
              <a:buAutoNum type="arabicPeriod"/>
            </a:pPr>
            <a:r>
              <a:rPr lang="en" sz="2800" u="sng">
                <a:solidFill>
                  <a:schemeClr val="hlink"/>
                </a:solidFill>
                <a:latin typeface="Arial"/>
                <a:ea typeface="Arial"/>
                <a:cs typeface="Arial"/>
                <a:sym typeface="Arial"/>
                <a:hlinkClick r:id="rId7"/>
              </a:rPr>
              <a:t>What policies can we create to correct the problem?</a:t>
            </a:r>
            <a:endParaRPr sz="2800">
              <a:latin typeface="Arial"/>
              <a:ea typeface="Arial"/>
              <a:cs typeface="Arial"/>
              <a:sym typeface="Arial"/>
            </a:endParaRPr>
          </a:p>
          <a:p>
            <a:pPr marL="457200" lvl="0" indent="-406400" algn="l" rtl="0">
              <a:spcBef>
                <a:spcPts val="0"/>
              </a:spcBef>
              <a:spcAft>
                <a:spcPts val="0"/>
              </a:spcAft>
              <a:buSzPts val="2800"/>
              <a:buFont typeface="Arial"/>
              <a:buAutoNum type="arabicPeriod"/>
            </a:pPr>
            <a:r>
              <a:rPr lang="en" sz="2800" u="sng">
                <a:solidFill>
                  <a:schemeClr val="hlink"/>
                </a:solidFill>
                <a:latin typeface="Arial"/>
                <a:ea typeface="Arial"/>
                <a:cs typeface="Arial"/>
                <a:sym typeface="Arial"/>
                <a:hlinkClick r:id="rId8"/>
              </a:rPr>
              <a:t>What is the </a:t>
            </a:r>
            <a:r>
              <a:rPr lang="en" sz="2800" i="1" u="sng">
                <a:solidFill>
                  <a:schemeClr val="hlink"/>
                </a:solidFill>
                <a:latin typeface="Arial"/>
                <a:ea typeface="Arial"/>
                <a:cs typeface="Arial"/>
                <a:sym typeface="Arial"/>
                <a:hlinkClick r:id="rId8"/>
              </a:rPr>
              <a:t>BEST</a:t>
            </a:r>
            <a:r>
              <a:rPr lang="en" sz="2800" u="sng">
                <a:solidFill>
                  <a:schemeClr val="hlink"/>
                </a:solidFill>
                <a:latin typeface="Arial"/>
                <a:ea typeface="Arial"/>
                <a:cs typeface="Arial"/>
                <a:sym typeface="Arial"/>
                <a:hlinkClick r:id="rId8"/>
              </a:rPr>
              <a:t> policy to correct the problem?</a:t>
            </a:r>
            <a:endParaRPr sz="280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1:</a:t>
            </a:r>
            <a:r>
              <a:rPr lang="en">
                <a:latin typeface="Arial"/>
                <a:ea typeface="Arial"/>
                <a:cs typeface="Arial"/>
                <a:sym typeface="Arial"/>
              </a:rPr>
              <a:t> What is the Problem?</a:t>
            </a:r>
            <a:endParaRPr>
              <a:latin typeface="Arial"/>
              <a:ea typeface="Arial"/>
              <a:cs typeface="Arial"/>
              <a:sym typeface="Arial"/>
            </a:endParaRPr>
          </a:p>
        </p:txBody>
      </p:sp>
      <p:sp>
        <p:nvSpPr>
          <p:cNvPr id="78" name="Google Shape;78;p16"/>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300">
                <a:highlight>
                  <a:srgbClr val="FFF2CC"/>
                </a:highlight>
                <a:latin typeface="Arial"/>
                <a:ea typeface="Arial"/>
                <a:cs typeface="Arial"/>
                <a:sym typeface="Arial"/>
              </a:rPr>
              <a:t>We will be working as a team to go through the stages of the PPA to try to solve the problem of:</a:t>
            </a:r>
            <a:endParaRPr sz="2300">
              <a:highlight>
                <a:srgbClr val="FFF2CC"/>
              </a:highlight>
              <a:latin typeface="Arial"/>
              <a:ea typeface="Arial"/>
              <a:cs typeface="Arial"/>
              <a:sym typeface="Arial"/>
            </a:endParaRPr>
          </a:p>
          <a:p>
            <a:pPr marL="0" lvl="0" indent="0" algn="l" rtl="0">
              <a:spcBef>
                <a:spcPts val="1200"/>
              </a:spcBef>
              <a:spcAft>
                <a:spcPts val="0"/>
              </a:spcAft>
              <a:buNone/>
            </a:pPr>
            <a:endParaRPr/>
          </a:p>
          <a:p>
            <a:pPr marL="0" lvl="0" indent="0" algn="ctr" rtl="0">
              <a:spcBef>
                <a:spcPts val="1200"/>
              </a:spcBef>
              <a:spcAft>
                <a:spcPts val="1200"/>
              </a:spcAft>
              <a:buNone/>
            </a:pPr>
            <a:r>
              <a:rPr lang="en" sz="2500" b="1">
                <a:highlight>
                  <a:srgbClr val="D9EAD3"/>
                </a:highlight>
                <a:latin typeface="Arial"/>
                <a:ea typeface="Arial"/>
                <a:cs typeface="Arial"/>
                <a:sym typeface="Arial"/>
              </a:rPr>
              <a:t>Violent Crimes in Harlem, NYC</a:t>
            </a:r>
            <a:endParaRPr sz="2500" b="1">
              <a:highlight>
                <a:srgbClr val="D9EAD3"/>
              </a:highlight>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1: </a:t>
            </a:r>
            <a:r>
              <a:rPr lang="en">
                <a:latin typeface="Arial"/>
                <a:ea typeface="Arial"/>
                <a:cs typeface="Arial"/>
                <a:sym typeface="Arial"/>
              </a:rPr>
              <a:t>What are Violent Crimes?</a:t>
            </a:r>
            <a:endParaRPr>
              <a:latin typeface="Arial"/>
              <a:ea typeface="Arial"/>
              <a:cs typeface="Arial"/>
              <a:sym typeface="Arial"/>
            </a:endParaRPr>
          </a:p>
        </p:txBody>
      </p:sp>
      <p:sp>
        <p:nvSpPr>
          <p:cNvPr id="84" name="Google Shape;84;p17"/>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6400">
                <a:solidFill>
                  <a:srgbClr val="1B1B1B"/>
                </a:solidFill>
                <a:highlight>
                  <a:srgbClr val="FFFFFF"/>
                </a:highlight>
                <a:latin typeface="Arial"/>
                <a:ea typeface="Arial"/>
                <a:cs typeface="Arial"/>
                <a:sym typeface="Arial"/>
              </a:rPr>
              <a:t>Define a </a:t>
            </a:r>
            <a:r>
              <a:rPr lang="en" sz="6400" b="1">
                <a:solidFill>
                  <a:srgbClr val="1B1B1B"/>
                </a:solidFill>
                <a:highlight>
                  <a:srgbClr val="FFFFFF"/>
                </a:highlight>
                <a:latin typeface="Arial"/>
                <a:ea typeface="Arial"/>
                <a:cs typeface="Arial"/>
                <a:sym typeface="Arial"/>
              </a:rPr>
              <a:t>violent crime:</a:t>
            </a:r>
            <a:endParaRPr sz="6400" b="1">
              <a:solidFill>
                <a:srgbClr val="1B1B1B"/>
              </a:solidFill>
              <a:highlight>
                <a:srgbClr val="FFFFFF"/>
              </a:highlight>
              <a:latin typeface="Arial"/>
              <a:ea typeface="Arial"/>
              <a:cs typeface="Arial"/>
              <a:sym typeface="Arial"/>
            </a:endParaRPr>
          </a:p>
          <a:p>
            <a:pPr marL="0" lvl="0" indent="0" algn="l" rtl="0">
              <a:spcBef>
                <a:spcPts val="1200"/>
              </a:spcBef>
              <a:spcAft>
                <a:spcPts val="0"/>
              </a:spcAft>
              <a:buNone/>
            </a:pPr>
            <a:r>
              <a:rPr lang="en" sz="6400">
                <a:solidFill>
                  <a:srgbClr val="1B1B1B"/>
                </a:solidFill>
                <a:highlight>
                  <a:srgbClr val="FFFFFF"/>
                </a:highlight>
                <a:latin typeface="Arial"/>
                <a:ea typeface="Arial"/>
                <a:cs typeface="Arial"/>
                <a:sym typeface="Arial"/>
              </a:rPr>
              <a:t>In a violent crime, a victim is harmed by or threatened with violence. </a:t>
            </a:r>
            <a:r>
              <a:rPr lang="en" sz="6400">
                <a:latin typeface="Arial"/>
                <a:ea typeface="Arial"/>
                <a:cs typeface="Arial"/>
                <a:sym typeface="Arial"/>
              </a:rPr>
              <a:t>Violent crimes consist of shootings, gang related activities, assaults, sexual assaults, robberies, beatings, unprovoked attacks, and any other attack causing bodily harm and death. </a:t>
            </a:r>
            <a:endParaRPr sz="6400">
              <a:latin typeface="Arial"/>
              <a:ea typeface="Arial"/>
              <a:cs typeface="Arial"/>
              <a:sym typeface="Arial"/>
            </a:endParaRPr>
          </a:p>
          <a:p>
            <a:pPr marL="0" lvl="0" indent="0" algn="l" rtl="0">
              <a:spcBef>
                <a:spcPts val="1200"/>
              </a:spcBef>
              <a:spcAft>
                <a:spcPts val="0"/>
              </a:spcAft>
              <a:buNone/>
            </a:pPr>
            <a:r>
              <a:rPr lang="en" sz="6400">
                <a:latin typeface="Arial"/>
                <a:ea typeface="Arial"/>
                <a:cs typeface="Arial"/>
                <a:sym typeface="Arial"/>
              </a:rPr>
              <a:t>How are people in your community affected by these violent crimes?</a:t>
            </a:r>
            <a:endParaRPr sz="6400">
              <a:latin typeface="Arial"/>
              <a:ea typeface="Arial"/>
              <a:cs typeface="Arial"/>
              <a:sym typeface="Arial"/>
            </a:endParaRPr>
          </a:p>
          <a:p>
            <a:pPr marL="0" lvl="0" indent="0" algn="l" rtl="0">
              <a:spcBef>
                <a:spcPts val="1200"/>
              </a:spcBef>
              <a:spcAft>
                <a:spcPts val="0"/>
              </a:spcAft>
              <a:buNone/>
            </a:pPr>
            <a:r>
              <a:rPr lang="en" sz="7433">
                <a:latin typeface="Arial"/>
                <a:ea typeface="Arial"/>
                <a:cs typeface="Arial"/>
                <a:sym typeface="Arial"/>
              </a:rPr>
              <a:t>1.</a:t>
            </a:r>
            <a:endParaRPr sz="7433">
              <a:latin typeface="Arial"/>
              <a:ea typeface="Arial"/>
              <a:cs typeface="Arial"/>
              <a:sym typeface="Arial"/>
            </a:endParaRPr>
          </a:p>
          <a:p>
            <a:pPr marL="0" lvl="0" indent="0" algn="l" rtl="0">
              <a:spcBef>
                <a:spcPts val="1200"/>
              </a:spcBef>
              <a:spcAft>
                <a:spcPts val="0"/>
              </a:spcAft>
              <a:buNone/>
            </a:pPr>
            <a:r>
              <a:rPr lang="en" sz="7433">
                <a:latin typeface="Arial"/>
                <a:ea typeface="Arial"/>
                <a:cs typeface="Arial"/>
                <a:sym typeface="Arial"/>
              </a:rPr>
              <a:t>2.</a:t>
            </a:r>
            <a:endParaRPr sz="7433">
              <a:latin typeface="Arial"/>
              <a:ea typeface="Arial"/>
              <a:cs typeface="Arial"/>
              <a:sym typeface="Arial"/>
            </a:endParaRPr>
          </a:p>
          <a:p>
            <a:pPr marL="0" lvl="0" indent="0" algn="l" rtl="0">
              <a:spcBef>
                <a:spcPts val="1200"/>
              </a:spcBef>
              <a:spcAft>
                <a:spcPts val="0"/>
              </a:spcAft>
              <a:buNone/>
            </a:pPr>
            <a:r>
              <a:rPr lang="en" sz="7433">
                <a:latin typeface="Arial"/>
                <a:ea typeface="Arial"/>
                <a:cs typeface="Arial"/>
                <a:sym typeface="Arial"/>
              </a:rPr>
              <a:t>3.</a:t>
            </a:r>
            <a:endParaRPr sz="7433">
              <a:latin typeface="Arial"/>
              <a:ea typeface="Arial"/>
              <a:cs typeface="Arial"/>
              <a:sym typeface="Arial"/>
            </a:endParaRPr>
          </a:p>
          <a:p>
            <a:pPr marL="0" lvl="0" indent="0" algn="l" rtl="0">
              <a:spcBef>
                <a:spcPts val="1200"/>
              </a:spcBef>
              <a:spcAft>
                <a:spcPts val="0"/>
              </a:spcAft>
              <a:buNone/>
            </a:pPr>
            <a:r>
              <a:rPr lang="en" sz="7433">
                <a:latin typeface="Arial"/>
                <a:ea typeface="Arial"/>
                <a:cs typeface="Arial"/>
                <a:sym typeface="Arial"/>
              </a:rPr>
              <a:t>4.</a:t>
            </a:r>
            <a:endParaRPr sz="7433">
              <a:latin typeface="Arial"/>
              <a:ea typeface="Arial"/>
              <a:cs typeface="Arial"/>
              <a:sym typeface="Arial"/>
            </a:endParaRPr>
          </a:p>
          <a:p>
            <a:pPr marL="0" lvl="0" indent="0" algn="l" rtl="0">
              <a:spcBef>
                <a:spcPts val="1200"/>
              </a:spcBef>
              <a:spcAft>
                <a:spcPts val="1200"/>
              </a:spcAft>
              <a:buNone/>
            </a:pPr>
            <a:r>
              <a:rPr lang="en" sz="7433">
                <a:latin typeface="Arial"/>
                <a:ea typeface="Arial"/>
                <a:cs typeface="Arial"/>
                <a:sym typeface="Arial"/>
              </a:rPr>
              <a:t>5.</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2:</a:t>
            </a:r>
            <a:r>
              <a:rPr lang="en">
                <a:latin typeface="Arial"/>
                <a:ea typeface="Arial"/>
                <a:cs typeface="Arial"/>
                <a:sym typeface="Arial"/>
              </a:rPr>
              <a:t> What is the Evidence?</a:t>
            </a:r>
            <a:endParaRPr>
              <a:latin typeface="Arial"/>
              <a:ea typeface="Arial"/>
              <a:cs typeface="Arial"/>
              <a:sym typeface="Arial"/>
            </a:endParaRPr>
          </a:p>
        </p:txBody>
      </p:sp>
      <p:sp>
        <p:nvSpPr>
          <p:cNvPr id="90" name="Google Shape;90;p18"/>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25000"/>
          </a:bodyPr>
          <a:lstStyle/>
          <a:p>
            <a:pPr marL="0" lvl="0" indent="0" algn="l" rtl="0">
              <a:spcBef>
                <a:spcPts val="0"/>
              </a:spcBef>
              <a:spcAft>
                <a:spcPts val="0"/>
              </a:spcAft>
              <a:buNone/>
            </a:pPr>
            <a:r>
              <a:rPr lang="en" sz="7433">
                <a:latin typeface="Arial"/>
                <a:ea typeface="Arial"/>
                <a:cs typeface="Arial"/>
                <a:sym typeface="Arial"/>
              </a:rPr>
              <a:t>How do we know that there are violent crimes occurring in Harlem?</a:t>
            </a:r>
            <a:endParaRPr sz="7433">
              <a:latin typeface="Arial"/>
              <a:ea typeface="Arial"/>
              <a:cs typeface="Arial"/>
              <a:sym typeface="Arial"/>
            </a:endParaRPr>
          </a:p>
          <a:p>
            <a:pPr marL="0" lvl="0" indent="0" algn="l" rtl="0">
              <a:spcBef>
                <a:spcPts val="1200"/>
              </a:spcBef>
              <a:spcAft>
                <a:spcPts val="0"/>
              </a:spcAft>
              <a:buNone/>
            </a:pPr>
            <a:r>
              <a:rPr lang="en" sz="9200" i="1">
                <a:highlight>
                  <a:srgbClr val="F0E68C"/>
                </a:highlight>
                <a:latin typeface="Arial"/>
                <a:ea typeface="Arial"/>
                <a:cs typeface="Arial"/>
                <a:sym typeface="Arial"/>
              </a:rPr>
              <a:t>Locate at least three different types of evidence to support the existence of your problem (statistics, articles by experts, case studies, ect)</a:t>
            </a:r>
            <a:endParaRPr sz="9200" i="1">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2:</a:t>
            </a:r>
            <a:r>
              <a:rPr lang="en">
                <a:latin typeface="Arial"/>
                <a:ea typeface="Arial"/>
                <a:cs typeface="Arial"/>
                <a:sym typeface="Arial"/>
              </a:rPr>
              <a:t> What is the Evidence?</a:t>
            </a:r>
            <a:endParaRPr>
              <a:latin typeface="Arial"/>
              <a:ea typeface="Arial"/>
              <a:cs typeface="Arial"/>
              <a:sym typeface="Arial"/>
            </a:endParaRPr>
          </a:p>
        </p:txBody>
      </p:sp>
      <p:sp>
        <p:nvSpPr>
          <p:cNvPr id="96" name="Google Shape;96;p19"/>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8300">
                <a:highlight>
                  <a:srgbClr val="00FFFF"/>
                </a:highlight>
                <a:latin typeface="Arial"/>
                <a:ea typeface="Arial"/>
                <a:cs typeface="Arial"/>
                <a:sym typeface="Arial"/>
              </a:rPr>
              <a:t>Statistics:</a:t>
            </a:r>
            <a:endParaRPr sz="8300">
              <a:highlight>
                <a:srgbClr val="00FFFF"/>
              </a:highlight>
              <a:latin typeface="Arial"/>
              <a:ea typeface="Arial"/>
              <a:cs typeface="Arial"/>
              <a:sym typeface="Arial"/>
            </a:endParaRPr>
          </a:p>
          <a:p>
            <a:pPr marL="0" lvl="0" indent="0" algn="l" rtl="0">
              <a:spcBef>
                <a:spcPts val="1200"/>
              </a:spcBef>
              <a:spcAft>
                <a:spcPts val="0"/>
              </a:spcAft>
              <a:buNone/>
            </a:pPr>
            <a:r>
              <a:rPr lang="en" sz="8300">
                <a:highlight>
                  <a:schemeClr val="lt1"/>
                </a:highlight>
                <a:latin typeface="Arial"/>
                <a:ea typeface="Arial"/>
                <a:cs typeface="Arial"/>
                <a:sym typeface="Arial"/>
              </a:rPr>
              <a:t>“East Harlem's average crime rate is 94% higher than the national average, with a violent crime rate </a:t>
            </a:r>
            <a:r>
              <a:rPr lang="en" sz="8300" b="1">
                <a:highlight>
                  <a:schemeClr val="lt1"/>
                </a:highlight>
                <a:latin typeface="Arial"/>
                <a:ea typeface="Arial"/>
                <a:cs typeface="Arial"/>
                <a:sym typeface="Arial"/>
              </a:rPr>
              <a:t>317% higher than the national average</a:t>
            </a:r>
            <a:r>
              <a:rPr lang="en" sz="8300">
                <a:highlight>
                  <a:schemeClr val="lt1"/>
                </a:highlight>
                <a:latin typeface="Arial"/>
                <a:ea typeface="Arial"/>
                <a:cs typeface="Arial"/>
                <a:sym typeface="Arial"/>
              </a:rPr>
              <a:t>. The most common crimes in East Harlem are petty theft and assault. To a lesser extent, sex offenses are also a concern.”</a:t>
            </a:r>
            <a:endParaRPr sz="8300">
              <a:highlight>
                <a:schemeClr val="lt1"/>
              </a:highlight>
              <a:latin typeface="Arial"/>
              <a:ea typeface="Arial"/>
              <a:cs typeface="Arial"/>
              <a:sym typeface="Arial"/>
            </a:endParaRPr>
          </a:p>
          <a:p>
            <a:pPr marL="0" lvl="0" indent="0" algn="l" rtl="0">
              <a:spcBef>
                <a:spcPts val="1200"/>
              </a:spcBef>
              <a:spcAft>
                <a:spcPts val="0"/>
              </a:spcAft>
              <a:buNone/>
            </a:pPr>
            <a:r>
              <a:rPr lang="en" sz="8300" i="1">
                <a:latin typeface="Arial"/>
                <a:ea typeface="Arial"/>
                <a:cs typeface="Arial"/>
                <a:sym typeface="Arial"/>
              </a:rPr>
              <a:t>Source: Travelersworldwide.com</a:t>
            </a:r>
            <a:endParaRPr sz="8300" i="1">
              <a:latin typeface="Arial"/>
              <a:ea typeface="Arial"/>
              <a:cs typeface="Arial"/>
              <a:sym typeface="Arial"/>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2:</a:t>
            </a:r>
            <a:r>
              <a:rPr lang="en">
                <a:latin typeface="Arial"/>
                <a:ea typeface="Arial"/>
                <a:cs typeface="Arial"/>
                <a:sym typeface="Arial"/>
              </a:rPr>
              <a:t> What is the Evidence?</a:t>
            </a:r>
            <a:endParaRPr>
              <a:latin typeface="Arial"/>
              <a:ea typeface="Arial"/>
              <a:cs typeface="Arial"/>
              <a:sym typeface="Arial"/>
            </a:endParaRPr>
          </a:p>
        </p:txBody>
      </p:sp>
      <p:sp>
        <p:nvSpPr>
          <p:cNvPr id="102" name="Google Shape;102;p20"/>
          <p:cNvSpPr txBox="1">
            <a:spLocks noGrp="1"/>
          </p:cNvSpPr>
          <p:nvPr>
            <p:ph type="body" idx="1"/>
          </p:nvPr>
        </p:nvSpPr>
        <p:spPr>
          <a:xfrm>
            <a:off x="259625" y="1364675"/>
            <a:ext cx="8520600" cy="37134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8300">
                <a:highlight>
                  <a:srgbClr val="00FFFF"/>
                </a:highlight>
                <a:latin typeface="Arial"/>
                <a:ea typeface="Arial"/>
                <a:cs typeface="Arial"/>
                <a:sym typeface="Arial"/>
              </a:rPr>
              <a:t>Articles:</a:t>
            </a:r>
            <a:endParaRPr sz="8300">
              <a:highlight>
                <a:srgbClr val="00FFFF"/>
              </a:highlight>
              <a:latin typeface="Arial"/>
              <a:ea typeface="Arial"/>
              <a:cs typeface="Arial"/>
              <a:sym typeface="Arial"/>
            </a:endParaRPr>
          </a:p>
          <a:p>
            <a:pPr marL="0" lvl="0" indent="0" algn="l" rtl="0">
              <a:spcBef>
                <a:spcPts val="1200"/>
              </a:spcBef>
              <a:spcAft>
                <a:spcPts val="0"/>
              </a:spcAft>
              <a:buNone/>
            </a:pPr>
            <a:r>
              <a:rPr lang="en" sz="7900">
                <a:highlight>
                  <a:schemeClr val="lt1"/>
                </a:highlight>
                <a:latin typeface="Arial"/>
                <a:ea typeface="Arial"/>
                <a:cs typeface="Arial"/>
                <a:sym typeface="Arial"/>
              </a:rPr>
              <a:t>“Across Harlem's six police precincts, there were 1,153 crimes reported through Friday compared to 801 during the same window in 2021: a 44 percent increase.”</a:t>
            </a:r>
            <a:endParaRPr sz="7900">
              <a:highlight>
                <a:schemeClr val="lt1"/>
              </a:highlight>
              <a:latin typeface="Arial"/>
              <a:ea typeface="Arial"/>
              <a:cs typeface="Arial"/>
              <a:sym typeface="Arial"/>
            </a:endParaRPr>
          </a:p>
          <a:p>
            <a:pPr marL="0" lvl="0" indent="0" algn="l" rtl="0">
              <a:spcBef>
                <a:spcPts val="1200"/>
              </a:spcBef>
              <a:spcAft>
                <a:spcPts val="0"/>
              </a:spcAft>
              <a:buNone/>
            </a:pPr>
            <a:r>
              <a:rPr lang="en" sz="7900">
                <a:highlight>
                  <a:schemeClr val="lt1"/>
                </a:highlight>
                <a:latin typeface="Arial"/>
                <a:ea typeface="Arial"/>
                <a:cs typeface="Arial"/>
                <a:sym typeface="Arial"/>
              </a:rPr>
              <a:t>“Broken down by category, the incidents seeing the biggest jumps include car thefts (238 percent increase) and grand larcenies (50 percent.) The number of murders has increased slightly, from seven last year to 10 so far in 2022, while shootings have also risen modestly, from 16 to 21.”</a:t>
            </a:r>
            <a:endParaRPr sz="7900">
              <a:highlight>
                <a:schemeClr val="lt1"/>
              </a:highlight>
              <a:latin typeface="Arial"/>
              <a:ea typeface="Arial"/>
              <a:cs typeface="Arial"/>
              <a:sym typeface="Arial"/>
            </a:endParaRPr>
          </a:p>
          <a:p>
            <a:pPr marL="0" lvl="0" indent="0" algn="l" rtl="0">
              <a:lnSpc>
                <a:spcPct val="100000"/>
              </a:lnSpc>
              <a:spcBef>
                <a:spcPts val="1200"/>
              </a:spcBef>
              <a:spcAft>
                <a:spcPts val="0"/>
              </a:spcAft>
              <a:buNone/>
            </a:pPr>
            <a:r>
              <a:rPr lang="en" sz="7200" i="1">
                <a:latin typeface="Arial"/>
                <a:ea typeface="Arial"/>
                <a:cs typeface="Arial"/>
                <a:sym typeface="Arial"/>
              </a:rPr>
              <a:t>Source: “</a:t>
            </a:r>
            <a:r>
              <a:rPr lang="en" sz="7200" b="1">
                <a:solidFill>
                  <a:srgbClr val="111111"/>
                </a:solidFill>
                <a:latin typeface="Arial"/>
                <a:ea typeface="Arial"/>
                <a:cs typeface="Arial"/>
                <a:sym typeface="Arial"/>
              </a:rPr>
              <a:t>Harlem Crime Has Jumped By 44 Percent In 2022, Data Shows</a:t>
            </a:r>
            <a:r>
              <a:rPr lang="en" sz="7200">
                <a:solidFill>
                  <a:srgbClr val="111111"/>
                </a:solidFill>
                <a:latin typeface="Arial"/>
                <a:ea typeface="Arial"/>
                <a:cs typeface="Arial"/>
                <a:sym typeface="Arial"/>
              </a:rPr>
              <a:t>”</a:t>
            </a:r>
            <a:endParaRPr sz="7200">
              <a:solidFill>
                <a:srgbClr val="111111"/>
              </a:solidFill>
              <a:latin typeface="Arial"/>
              <a:ea typeface="Arial"/>
              <a:cs typeface="Arial"/>
              <a:sym typeface="Arial"/>
            </a:endParaRPr>
          </a:p>
          <a:p>
            <a:pPr marL="0" lvl="0" indent="0" algn="l" rtl="0">
              <a:lnSpc>
                <a:spcPct val="100000"/>
              </a:lnSpc>
              <a:spcBef>
                <a:spcPts val="1200"/>
              </a:spcBef>
              <a:spcAft>
                <a:spcPts val="0"/>
              </a:spcAft>
              <a:buClr>
                <a:schemeClr val="dk2"/>
              </a:buClr>
              <a:buSzPts val="275"/>
              <a:buFont typeface="Arial"/>
              <a:buNone/>
            </a:pPr>
            <a:r>
              <a:rPr lang="en" sz="7200" i="1">
                <a:latin typeface="Arial"/>
                <a:ea typeface="Arial"/>
                <a:cs typeface="Arial"/>
                <a:sym typeface="Arial"/>
              </a:rPr>
              <a:t>Nick Garber, Patch Staff</a:t>
            </a:r>
            <a:endParaRPr sz="7200">
              <a:highlight>
                <a:schemeClr val="lt1"/>
              </a:highlight>
              <a:latin typeface="Arial"/>
              <a:ea typeface="Arial"/>
              <a:cs typeface="Arial"/>
              <a:sym typeface="Arial"/>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rial"/>
                <a:ea typeface="Arial"/>
                <a:cs typeface="Arial"/>
                <a:sym typeface="Arial"/>
              </a:rPr>
              <a:t>PPA | </a:t>
            </a:r>
            <a:r>
              <a:rPr lang="en" b="1">
                <a:solidFill>
                  <a:srgbClr val="FF0000"/>
                </a:solidFill>
                <a:latin typeface="Arial"/>
                <a:ea typeface="Arial"/>
                <a:cs typeface="Arial"/>
                <a:sym typeface="Arial"/>
              </a:rPr>
              <a:t>Step 3:</a:t>
            </a:r>
            <a:r>
              <a:rPr lang="en">
                <a:latin typeface="Arial"/>
                <a:ea typeface="Arial"/>
                <a:cs typeface="Arial"/>
                <a:sym typeface="Arial"/>
              </a:rPr>
              <a:t> What are the Causes?</a:t>
            </a:r>
            <a:endParaRPr>
              <a:latin typeface="Arial"/>
              <a:ea typeface="Arial"/>
              <a:cs typeface="Arial"/>
              <a:sym typeface="Arial"/>
            </a:endParaRPr>
          </a:p>
        </p:txBody>
      </p:sp>
      <p:sp>
        <p:nvSpPr>
          <p:cNvPr id="108" name="Google Shape;108;p21"/>
          <p:cNvSpPr txBox="1">
            <a:spLocks noGrp="1"/>
          </p:cNvSpPr>
          <p:nvPr>
            <p:ph type="body" idx="1"/>
          </p:nvPr>
        </p:nvSpPr>
        <p:spPr>
          <a:xfrm>
            <a:off x="259625" y="1364675"/>
            <a:ext cx="8520600" cy="3510900"/>
          </a:xfrm>
          <a:prstGeom prst="rect">
            <a:avLst/>
          </a:prstGeom>
        </p:spPr>
        <p:txBody>
          <a:bodyPr spcFirstLastPara="1" wrap="square" lIns="91425" tIns="91425" rIns="91425" bIns="91425" anchor="t" anchorCtr="0">
            <a:normAutofit fontScale="25000" lnSpcReduction="10000"/>
          </a:bodyPr>
          <a:lstStyle/>
          <a:p>
            <a:pPr marL="0" lvl="0" indent="0" algn="l" rtl="0">
              <a:spcBef>
                <a:spcPts val="0"/>
              </a:spcBef>
              <a:spcAft>
                <a:spcPts val="0"/>
              </a:spcAft>
              <a:buNone/>
            </a:pPr>
            <a:r>
              <a:rPr lang="en" sz="14083">
                <a:latin typeface="Arial"/>
                <a:ea typeface="Arial"/>
                <a:cs typeface="Arial"/>
                <a:sym typeface="Arial"/>
              </a:rPr>
              <a:t>What do you believe may </a:t>
            </a:r>
            <a:r>
              <a:rPr lang="en" sz="14083" b="1">
                <a:solidFill>
                  <a:srgbClr val="FF0000"/>
                </a:solidFill>
                <a:latin typeface="Arial"/>
                <a:ea typeface="Arial"/>
                <a:cs typeface="Arial"/>
                <a:sym typeface="Arial"/>
              </a:rPr>
              <a:t>cause</a:t>
            </a:r>
            <a:r>
              <a:rPr lang="en" sz="14083">
                <a:latin typeface="Arial"/>
                <a:ea typeface="Arial"/>
                <a:cs typeface="Arial"/>
                <a:sym typeface="Arial"/>
              </a:rPr>
              <a:t> people to want to commit violent crimes?</a:t>
            </a:r>
            <a:endParaRPr sz="14083">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0" lvl="0" indent="0" algn="l" rtl="0">
              <a:spcBef>
                <a:spcPts val="1200"/>
              </a:spcBef>
              <a:spcAft>
                <a:spcPts val="0"/>
              </a:spcAft>
              <a:buNone/>
            </a:pPr>
            <a:endParaRPr sz="7433">
              <a:latin typeface="Arial"/>
              <a:ea typeface="Arial"/>
              <a:cs typeface="Arial"/>
              <a:sym typeface="Arial"/>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spTree>
  </p:cSld>
  <p:clrMapOvr>
    <a:masterClrMapping/>
  </p:clrMapOvr>
</p:sld>
</file>

<file path=ppt/theme/theme1.xml><?xml version="1.0" encoding="utf-8"?>
<a:theme xmlns:a="http://schemas.openxmlformats.org/drawingml/2006/main"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1AFD1"/>
      </a:accent4>
      <a:accent5>
        <a:srgbClr val="0F9D58"/>
      </a:accent5>
      <a:accent6>
        <a:srgbClr val="9C27B0"/>
      </a:accent6>
      <a:hlink>
        <a:srgbClr val="0F9D58"/>
      </a:hlink>
      <a:folHlink>
        <a:srgbClr val="0F9D5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1038</Words>
  <Application>Microsoft Office PowerPoint</Application>
  <PresentationFormat>On-screen Show (16:9)</PresentationFormat>
  <Paragraphs>132</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Oswald</vt:lpstr>
      <vt:lpstr>Montserrat</vt:lpstr>
      <vt:lpstr>Arial</vt:lpstr>
      <vt:lpstr>Playfair Display</vt:lpstr>
      <vt:lpstr>Pop</vt:lpstr>
      <vt:lpstr>Violent Crimes in Harlem</vt:lpstr>
      <vt:lpstr>Public Policy Analyst (PPA) | 6 Steps to Solve a Problem</vt:lpstr>
      <vt:lpstr>Introduction (PPA) | Steps 1-6 </vt:lpstr>
      <vt:lpstr>PPA | Step 1: What is the Problem?</vt:lpstr>
      <vt:lpstr>PPA | Step 1: What are Violent Crimes?</vt:lpstr>
      <vt:lpstr>PPA | Step 2: What is the Evidence?</vt:lpstr>
      <vt:lpstr>PPA | Step 2: What is the Evidence?</vt:lpstr>
      <vt:lpstr>PPA | Step 2: What is the Evidence?</vt:lpstr>
      <vt:lpstr>PPA | Step 3: What are the Causes?</vt:lpstr>
      <vt:lpstr>PPA | Step 3: What are the Causes?</vt:lpstr>
      <vt:lpstr>PPA | Step 4: What is the Existing Policy?</vt:lpstr>
      <vt:lpstr>PPA | Step 5: What policies can we create to correct the problem?</vt:lpstr>
      <vt:lpstr>PPA | Step 5: What policies can we create to correct the problem?</vt:lpstr>
      <vt:lpstr>PPA | Step 5: What policies can we create to correct the problem?</vt:lpstr>
      <vt:lpstr>PPA | Step 5: What policies can we create to correct the problem?</vt:lpstr>
      <vt:lpstr>PPA | Step 5: What policies can we create to correct the problem?</vt:lpstr>
      <vt:lpstr>PPA | Step 5: What policies can we create to correct the problem? </vt:lpstr>
      <vt:lpstr>PPA | Step 5: What policies can we create to correct the problem?</vt:lpstr>
      <vt:lpstr>Quick Task: (3 Mins)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Violent Crimes in Harlem</dc:title>
  <cp:lastModifiedBy>Joseph Montecalvo</cp:lastModifiedBy>
  <cp:revision>1</cp:revision>
  <dcterms:modified xsi:type="dcterms:W3CDTF">2023-01-24T00:57:18Z</dcterms:modified>
</cp:coreProperties>
</file>