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5143500" type="screen16x9"/>
  <p:notesSz cx="6858000" cy="9144000"/>
  <p:embeddedFontLst>
    <p:embeddedFont>
      <p:font typeface="Lato" panose="020F0502020204030203" pitchFamily="34" charset="0"/>
      <p:regular r:id="rId16"/>
      <p:bold r:id="rId17"/>
      <p:italic r:id="rId18"/>
      <p:boldItalic r:id="rId19"/>
    </p:embeddedFont>
    <p:embeddedFont>
      <p:font typeface="Raleway" panose="020B0604020202020204" pitchFamily="2"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e Montecalvo" initials="" lastIdx="1" clrIdx="0"/>
  <p:cmAuthor id="1" name="NEVILLE DAVID" initials="" lastIdx="1" clrIdx="1"/>
  <p:cmAuthor id="2" name="norman harris" initials="" lastIdx="4"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2" d="100"/>
          <a:sy n="132" d="100"/>
        </p:scale>
        <p:origin x="132" y="30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f0482e9b1d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f0482e9b1d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f0482e9b1d_2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f0482e9b1d_2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f0482e9b1d_2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f0482e9b1d_2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ea60746b86_2_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ea60746b86_2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ea60746b8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ea60746b8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ea60746b86_2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ea60746b86_2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ea60746b86_2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ea60746b86_2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ea60746b86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ea60746b86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ea60746b86_2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ea60746b86_2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ea60746b86_2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ea60746b86_2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ea60746b86_0_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ea60746b86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f0482e9b1d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f0482e9b1d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5" name="Google Shape;15;p2"/>
          <p:cNvSpPr txBox="1">
            <a:spLocks noGrp="1"/>
          </p:cNvSpPr>
          <p:nvPr>
            <p:ph type="subTitle" idx="1"/>
          </p:nvPr>
        </p:nvSpPr>
        <p:spPr>
          <a:xfrm>
            <a:off x="729627" y="3172900"/>
            <a:ext cx="7688100" cy="5412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6" name="Google Shape;16;p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 name="Google Shape;77;p11"/>
          <p:cNvSpPr txBox="1">
            <a:spLocks noGrp="1"/>
          </p:cNvSpPr>
          <p:nvPr>
            <p:ph type="title" hasCustomPrompt="1"/>
          </p:nvPr>
        </p:nvSpPr>
        <p:spPr>
          <a:xfrm>
            <a:off x="729450" y="733950"/>
            <a:ext cx="7688400" cy="1244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a:spLocks noGrp="1"/>
          </p:cNvSpPr>
          <p:nvPr>
            <p:ph type="body" idx="1"/>
          </p:nvPr>
        </p:nvSpPr>
        <p:spPr>
          <a:xfrm>
            <a:off x="729450" y="2272888"/>
            <a:ext cx="7688400" cy="15804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Clr>
                <a:schemeClr val="lt1"/>
              </a:buClr>
              <a:buSzPts val="1300"/>
              <a:buChar char="●"/>
              <a:defRPr>
                <a:solidFill>
                  <a:schemeClr val="lt1"/>
                </a:solidFill>
              </a:defRPr>
            </a:lvl1pPr>
            <a:lvl2pPr marL="914400" lvl="1" indent="-298450">
              <a:spcBef>
                <a:spcPts val="0"/>
              </a:spcBef>
              <a:spcAft>
                <a:spcPts val="0"/>
              </a:spcAft>
              <a:buClr>
                <a:schemeClr val="lt1"/>
              </a:buClr>
              <a:buSzPts val="1100"/>
              <a:buChar char="○"/>
              <a:defRPr>
                <a:solidFill>
                  <a:schemeClr val="lt1"/>
                </a:solidFill>
              </a:defRPr>
            </a:lvl2pPr>
            <a:lvl3pPr marL="1371600" lvl="2" indent="-298450">
              <a:spcBef>
                <a:spcPts val="0"/>
              </a:spcBef>
              <a:spcAft>
                <a:spcPts val="0"/>
              </a:spcAft>
              <a:buClr>
                <a:schemeClr val="lt1"/>
              </a:buClr>
              <a:buSzPts val="1100"/>
              <a:buChar char="■"/>
              <a:defRPr>
                <a:solidFill>
                  <a:schemeClr val="lt1"/>
                </a:solidFill>
              </a:defRPr>
            </a:lvl3pPr>
            <a:lvl4pPr marL="1828800" lvl="3" indent="-298450">
              <a:spcBef>
                <a:spcPts val="0"/>
              </a:spcBef>
              <a:spcAft>
                <a:spcPts val="0"/>
              </a:spcAft>
              <a:buClr>
                <a:schemeClr val="lt1"/>
              </a:buClr>
              <a:buSzPts val="1100"/>
              <a:buChar char="●"/>
              <a:defRPr>
                <a:solidFill>
                  <a:schemeClr val="lt1"/>
                </a:solidFill>
              </a:defRPr>
            </a:lvl4pPr>
            <a:lvl5pPr marL="2286000" lvl="4" indent="-298450">
              <a:spcBef>
                <a:spcPts val="0"/>
              </a:spcBef>
              <a:spcAft>
                <a:spcPts val="0"/>
              </a:spcAft>
              <a:buClr>
                <a:schemeClr val="lt1"/>
              </a:buClr>
              <a:buSzPts val="1100"/>
              <a:buChar char="○"/>
              <a:defRPr>
                <a:solidFill>
                  <a:schemeClr val="lt1"/>
                </a:solidFill>
              </a:defRPr>
            </a:lvl5pPr>
            <a:lvl6pPr marL="2743200" lvl="5" indent="-298450">
              <a:spcBef>
                <a:spcPts val="0"/>
              </a:spcBef>
              <a:spcAft>
                <a:spcPts val="0"/>
              </a:spcAft>
              <a:buClr>
                <a:schemeClr val="lt1"/>
              </a:buClr>
              <a:buSzPts val="1100"/>
              <a:buChar char="■"/>
              <a:defRPr>
                <a:solidFill>
                  <a:schemeClr val="lt1"/>
                </a:solidFill>
              </a:defRPr>
            </a:lvl6pPr>
            <a:lvl7pPr marL="3200400" lvl="6" indent="-298450">
              <a:spcBef>
                <a:spcPts val="0"/>
              </a:spcBef>
              <a:spcAft>
                <a:spcPts val="0"/>
              </a:spcAft>
              <a:buClr>
                <a:schemeClr val="lt1"/>
              </a:buClr>
              <a:buSzPts val="1100"/>
              <a:buChar char="●"/>
              <a:defRPr>
                <a:solidFill>
                  <a:schemeClr val="lt1"/>
                </a:solidFill>
              </a:defRPr>
            </a:lvl7pPr>
            <a:lvl8pPr marL="3657600" lvl="7" indent="-298450">
              <a:spcBef>
                <a:spcPts val="0"/>
              </a:spcBef>
              <a:spcAft>
                <a:spcPts val="0"/>
              </a:spcAft>
              <a:buClr>
                <a:schemeClr val="lt1"/>
              </a:buClr>
              <a:buSzPts val="1100"/>
              <a:buChar char="○"/>
              <a:defRPr>
                <a:solidFill>
                  <a:schemeClr val="lt1"/>
                </a:solidFill>
              </a:defRPr>
            </a:lvl8pPr>
            <a:lvl9pPr marL="4114800" lvl="8" indent="-298450">
              <a:spcBef>
                <a:spcPts val="0"/>
              </a:spcBef>
              <a:spcAft>
                <a:spcPts val="0"/>
              </a:spcAft>
              <a:buClr>
                <a:schemeClr val="lt1"/>
              </a:buClr>
              <a:buSzPts val="1100"/>
              <a:buChar char="■"/>
              <a:defRPr>
                <a:solidFill>
                  <a:schemeClr val="lt1"/>
                </a:solidFill>
              </a:defRPr>
            </a:lvl9pPr>
          </a:lstStyle>
          <a:p>
            <a:endParaRPr/>
          </a:p>
        </p:txBody>
      </p:sp>
      <p:sp>
        <p:nvSpPr>
          <p:cNvPr id="79" name="Google Shape;79;p11"/>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0"/>
        <p:cNvGrpSpPr/>
        <p:nvPr/>
      </p:nvGrpSpPr>
      <p:grpSpPr>
        <a:xfrm>
          <a:off x="0" y="0"/>
          <a:ext cx="0" cy="0"/>
          <a:chOff x="0" y="0"/>
          <a:chExt cx="0" cy="0"/>
        </a:xfrm>
      </p:grpSpPr>
      <p:sp>
        <p:nvSpPr>
          <p:cNvPr id="81" name="Google Shape;81;p1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21;p3"/>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22" name="Google Shape;22;p3"/>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28;p4"/>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29" name="Google Shape;29;p4"/>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0" name="Google Shape;30;p4"/>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5"/>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37" name="Google Shape;37;p5"/>
          <p:cNvSpPr txBox="1">
            <a:spLocks noGrp="1"/>
          </p:cNvSpPr>
          <p:nvPr>
            <p:ph type="body" idx="1"/>
          </p:nvPr>
        </p:nvSpPr>
        <p:spPr>
          <a:xfrm>
            <a:off x="729325" y="2078875"/>
            <a:ext cx="3774300" cy="22611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8" name="Google Shape;38;p5"/>
          <p:cNvSpPr txBox="1">
            <a:spLocks noGrp="1"/>
          </p:cNvSpPr>
          <p:nvPr>
            <p:ph type="body" idx="2"/>
          </p:nvPr>
        </p:nvSpPr>
        <p:spPr>
          <a:xfrm>
            <a:off x="4643604" y="2078875"/>
            <a:ext cx="3774300" cy="22611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9" name="Google Shape;39;p5"/>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6"/>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46" name="Google Shape;46;p6"/>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7"/>
          <p:cNvSpPr txBox="1">
            <a:spLocks noGrp="1"/>
          </p:cNvSpPr>
          <p:nvPr>
            <p:ph type="title"/>
          </p:nvPr>
        </p:nvSpPr>
        <p:spPr>
          <a:xfrm>
            <a:off x="730000" y="1318650"/>
            <a:ext cx="3300900" cy="13815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53" name="Google Shape;53;p7"/>
          <p:cNvSpPr txBox="1">
            <a:spLocks noGrp="1"/>
          </p:cNvSpPr>
          <p:nvPr>
            <p:ph type="body" idx="1"/>
          </p:nvPr>
        </p:nvSpPr>
        <p:spPr>
          <a:xfrm>
            <a:off x="721225" y="2781725"/>
            <a:ext cx="3300900" cy="1597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4" name="Google Shape;54;p7"/>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Google Shape;59;p8"/>
          <p:cNvSpPr txBox="1">
            <a:spLocks noGrp="1"/>
          </p:cNvSpPr>
          <p:nvPr>
            <p:ph type="title"/>
          </p:nvPr>
        </p:nvSpPr>
        <p:spPr>
          <a:xfrm>
            <a:off x="729450" y="864300"/>
            <a:ext cx="7021200" cy="29850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60" name="Google Shape;60;p8"/>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9"/>
          <p:cNvSpPr txBox="1">
            <a:spLocks noGrp="1"/>
          </p:cNvSpPr>
          <p:nvPr>
            <p:ph type="title"/>
          </p:nvPr>
        </p:nvSpPr>
        <p:spPr>
          <a:xfrm>
            <a:off x="730000" y="1318650"/>
            <a:ext cx="3300900" cy="1687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67" name="Google Shape;67;p9"/>
          <p:cNvSpPr txBox="1">
            <a:spLocks noGrp="1"/>
          </p:cNvSpPr>
          <p:nvPr>
            <p:ph type="subTitle" idx="1"/>
          </p:nvPr>
        </p:nvSpPr>
        <p:spPr>
          <a:xfrm>
            <a:off x="724950" y="3161525"/>
            <a:ext cx="3300900" cy="7590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68" name="Google Shape;68;p9"/>
          <p:cNvSpPr txBox="1">
            <a:spLocks noGrp="1"/>
          </p:cNvSpPr>
          <p:nvPr>
            <p:ph type="body" idx="2"/>
          </p:nvPr>
        </p:nvSpPr>
        <p:spPr>
          <a:xfrm>
            <a:off x="5174225" y="1352625"/>
            <a:ext cx="3374400" cy="3025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9" name="Google Shape;69;p9"/>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0"/>
        <p:cNvGrpSpPr/>
        <p:nvPr/>
      </p:nvGrpSpPr>
      <p:grpSpPr>
        <a:xfrm>
          <a:off x="0" y="0"/>
          <a:ext cx="0" cy="0"/>
          <a:chOff x="0" y="0"/>
          <a:chExt cx="0" cy="0"/>
        </a:xfrm>
      </p:grpSpPr>
      <p:sp>
        <p:nvSpPr>
          <p:cNvPr id="71" name="Google Shape;71;p10"/>
          <p:cNvSpPr txBox="1">
            <a:spLocks noGrp="1"/>
          </p:cNvSpPr>
          <p:nvPr>
            <p:ph type="body" idx="1"/>
          </p:nvPr>
        </p:nvSpPr>
        <p:spPr>
          <a:xfrm>
            <a:off x="724950" y="4372551"/>
            <a:ext cx="7697400" cy="4605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300"/>
              <a:buNone/>
              <a:defRPr/>
            </a:lvl1pPr>
          </a:lstStyle>
          <a:p>
            <a:endParaRPr/>
          </a:p>
        </p:txBody>
      </p:sp>
      <p:sp>
        <p:nvSpPr>
          <p:cNvPr id="72" name="Google Shape;72;p10"/>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1pPr>
            <a:lvl2pPr lvl="1">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2pPr>
            <a:lvl3pPr lvl="2">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3pPr>
            <a:lvl4pPr lvl="3">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4pPr>
            <a:lvl5pPr lvl="4">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5pPr>
            <a:lvl6pPr lvl="5">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6pPr>
            <a:lvl7pPr lvl="6">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7pPr>
            <a:lvl8pPr lvl="7">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8pPr>
            <a:lvl9pPr lvl="8">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marL="914400" lvl="1"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marL="1371600" lvl="2"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marL="1828800" lvl="3"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marL="2286000" lvl="4"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marL="2743200" lvl="5"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marL="3200400" lvl="6"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marL="3657600" lvl="7"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marL="4114800" lvl="8"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flippedtips.com/plegal/ppa/usppaip1.html"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https://flippedtips.com/plegal/ppa/usppaep1.html" TargetMode="External"/><Relationship Id="rId5" Type="http://schemas.openxmlformats.org/officeDocument/2006/relationships/hyperlink" Target="https://flippedtips.com/plegal/ppa/usppadc1.html" TargetMode="External"/><Relationship Id="rId4" Type="http://schemas.openxmlformats.org/officeDocument/2006/relationships/hyperlink" Target="https://flippedtips.com/plegal/ppa/usppari1.html"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glenridge.org/cms/lib02/NJ01001358/Centricity/Domain/242/Svetik%20Causes%20of%20the%20Rev%20DBQ.docx" TargetMode="External"/><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3"/>
          <p:cNvSpPr txBox="1">
            <a:spLocks noGrp="1"/>
          </p:cNvSpPr>
          <p:nvPr>
            <p:ph type="ctrTitle"/>
          </p:nvPr>
        </p:nvSpPr>
        <p:spPr>
          <a:xfrm>
            <a:off x="729450" y="1184325"/>
            <a:ext cx="7688100" cy="180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American Revolution(</a:t>
            </a:r>
            <a:r>
              <a:rPr lang="en" sz="2200"/>
              <a:t>Beginning</a:t>
            </a:r>
            <a:r>
              <a:rPr lang="en"/>
              <a:t>) </a:t>
            </a:r>
            <a:endParaRPr/>
          </a:p>
          <a:p>
            <a:pPr marL="0" lvl="0" indent="0" algn="l" rtl="0">
              <a:spcBef>
                <a:spcPts val="0"/>
              </a:spcBef>
              <a:spcAft>
                <a:spcPts val="0"/>
              </a:spcAft>
              <a:buNone/>
            </a:pPr>
            <a:r>
              <a:rPr lang="en"/>
              <a:t>FDA -Neville David -</a:t>
            </a:r>
            <a:r>
              <a:rPr lang="en" sz="2533"/>
              <a:t>Grade 8th</a:t>
            </a:r>
            <a:endParaRPr sz="2533"/>
          </a:p>
          <a:p>
            <a:pPr marL="0" lvl="0" indent="0" algn="l" rtl="0">
              <a:spcBef>
                <a:spcPts val="0"/>
              </a:spcBef>
              <a:spcAft>
                <a:spcPts val="0"/>
              </a:spcAft>
              <a:buNone/>
            </a:pPr>
            <a:r>
              <a:rPr lang="en"/>
              <a:t>U.S. History  </a:t>
            </a:r>
            <a:endParaRPr/>
          </a:p>
        </p:txBody>
      </p:sp>
      <p:sp>
        <p:nvSpPr>
          <p:cNvPr id="87" name="Google Shape;87;p13"/>
          <p:cNvSpPr txBox="1">
            <a:spLocks noGrp="1"/>
          </p:cNvSpPr>
          <p:nvPr>
            <p:ph type="subTitle" idx="1"/>
          </p:nvPr>
        </p:nvSpPr>
        <p:spPr>
          <a:xfrm>
            <a:off x="302975" y="3167350"/>
            <a:ext cx="8730900" cy="1516200"/>
          </a:xfrm>
          <a:prstGeom prst="rect">
            <a:avLst/>
          </a:prstGeom>
        </p:spPr>
        <p:txBody>
          <a:bodyPr spcFirstLastPara="1" wrap="square" lIns="91425" tIns="91425" rIns="91425" bIns="91425" anchor="t" anchorCtr="0">
            <a:normAutofit fontScale="77500" lnSpcReduction="20000"/>
          </a:bodyPr>
          <a:lstStyle/>
          <a:p>
            <a:pPr marL="0" lvl="0" indent="0" algn="ctr" rtl="0">
              <a:spcBef>
                <a:spcPts val="0"/>
              </a:spcBef>
              <a:spcAft>
                <a:spcPts val="0"/>
              </a:spcAft>
              <a:buNone/>
            </a:pPr>
            <a:r>
              <a:rPr lang="en" sz="7015"/>
              <a:t>Negative impact of British rule on the 13 colonies </a:t>
            </a:r>
            <a:endParaRPr sz="7015"/>
          </a:p>
        </p:txBody>
      </p:sp>
      <p:pic>
        <p:nvPicPr>
          <p:cNvPr id="88" name="Google Shape;88;p13"/>
          <p:cNvPicPr preferRelativeResize="0"/>
          <p:nvPr/>
        </p:nvPicPr>
        <p:blipFill>
          <a:blip r:embed="rId3">
            <a:alphaModFix/>
          </a:blip>
          <a:stretch>
            <a:fillRect/>
          </a:stretch>
        </p:blipFill>
        <p:spPr>
          <a:xfrm>
            <a:off x="7289925" y="611000"/>
            <a:ext cx="990277" cy="11150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2"/>
          <p:cNvSpPr txBox="1">
            <a:spLocks noGrp="1"/>
          </p:cNvSpPr>
          <p:nvPr>
            <p:ph type="body" idx="1"/>
          </p:nvPr>
        </p:nvSpPr>
        <p:spPr>
          <a:xfrm>
            <a:off x="153050" y="679100"/>
            <a:ext cx="5757000" cy="4332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350">
                <a:solidFill>
                  <a:srgbClr val="000000"/>
                </a:solidFill>
                <a:latin typeface="Arial"/>
                <a:ea typeface="Arial"/>
                <a:cs typeface="Arial"/>
                <a:sym typeface="Arial"/>
              </a:rPr>
              <a:t>Doc  #2 On March 5, 1770, a crowd of Boston boys and men surrounded a number of British soldiers and began taunting and cursing them while they pelted them with snowballs. Order quickly broke down, and the frightened soldiers fired into the crowd. When the shooting ended, several people were dead and more were wounded. This engraving by Paul Revere, a leader of the Boston Sons of Liberty, was sent throughout the Colonies in the following weeks to arouse anti-British feelings. </a:t>
            </a:r>
            <a:endParaRPr sz="1350">
              <a:solidFill>
                <a:srgbClr val="000000"/>
              </a:solidFill>
              <a:latin typeface="Arial"/>
              <a:ea typeface="Arial"/>
              <a:cs typeface="Arial"/>
              <a:sym typeface="Arial"/>
            </a:endParaRPr>
          </a:p>
          <a:p>
            <a:pPr marL="0" lvl="0" indent="0" algn="l" rtl="0">
              <a:spcBef>
                <a:spcPts val="0"/>
              </a:spcBef>
              <a:spcAft>
                <a:spcPts val="0"/>
              </a:spcAft>
              <a:buNone/>
            </a:pPr>
            <a:endParaRPr sz="1350">
              <a:solidFill>
                <a:srgbClr val="000000"/>
              </a:solidFill>
              <a:latin typeface="Arial"/>
              <a:ea typeface="Arial"/>
              <a:cs typeface="Arial"/>
              <a:sym typeface="Arial"/>
            </a:endParaRPr>
          </a:p>
          <a:p>
            <a:pPr marL="457200" lvl="0" indent="-314325" algn="l" rtl="0">
              <a:spcBef>
                <a:spcPts val="1200"/>
              </a:spcBef>
              <a:spcAft>
                <a:spcPts val="0"/>
              </a:spcAft>
              <a:buClr>
                <a:srgbClr val="000000"/>
              </a:buClr>
              <a:buSzPts val="1350"/>
              <a:buFont typeface="Arial"/>
              <a:buAutoNum type="arabicPeriod"/>
            </a:pPr>
            <a:r>
              <a:rPr lang="en" sz="1350">
                <a:solidFill>
                  <a:srgbClr val="000000"/>
                </a:solidFill>
                <a:latin typeface="Arial"/>
                <a:ea typeface="Arial"/>
                <a:cs typeface="Arial"/>
                <a:sym typeface="Arial"/>
              </a:rPr>
              <a:t>How does the engraving tell a different story from the above description of the Boston Massacre?</a:t>
            </a:r>
            <a:endParaRPr sz="1350">
              <a:solidFill>
                <a:srgbClr val="000000"/>
              </a:solidFill>
              <a:latin typeface="Arial"/>
              <a:ea typeface="Arial"/>
              <a:cs typeface="Arial"/>
              <a:sym typeface="Arial"/>
            </a:endParaRPr>
          </a:p>
          <a:p>
            <a:pPr marL="0" lvl="0" indent="0" algn="l" rtl="0">
              <a:spcBef>
                <a:spcPts val="1200"/>
              </a:spcBef>
              <a:spcAft>
                <a:spcPts val="0"/>
              </a:spcAft>
              <a:buNone/>
            </a:pPr>
            <a:endParaRPr sz="1350">
              <a:solidFill>
                <a:srgbClr val="000000"/>
              </a:solidFill>
              <a:latin typeface="Arial"/>
              <a:ea typeface="Arial"/>
              <a:cs typeface="Arial"/>
              <a:sym typeface="Arial"/>
            </a:endParaRPr>
          </a:p>
          <a:p>
            <a:pPr marL="0" lvl="0" indent="0" algn="l" rtl="0">
              <a:spcBef>
                <a:spcPts val="0"/>
              </a:spcBef>
              <a:spcAft>
                <a:spcPts val="0"/>
              </a:spcAft>
              <a:buNone/>
            </a:pPr>
            <a:endParaRPr sz="1350">
              <a:solidFill>
                <a:srgbClr val="000000"/>
              </a:solidFill>
              <a:latin typeface="Arial"/>
              <a:ea typeface="Arial"/>
              <a:cs typeface="Arial"/>
              <a:sym typeface="Arial"/>
            </a:endParaRPr>
          </a:p>
          <a:p>
            <a:pPr marL="457200" lvl="0" indent="-314325" algn="l" rtl="0">
              <a:spcBef>
                <a:spcPts val="1200"/>
              </a:spcBef>
              <a:spcAft>
                <a:spcPts val="0"/>
              </a:spcAft>
              <a:buClr>
                <a:srgbClr val="000000"/>
              </a:buClr>
              <a:buSzPts val="1350"/>
              <a:buFont typeface="Arial"/>
              <a:buAutoNum type="arabicPeriod" startAt="2"/>
            </a:pPr>
            <a:r>
              <a:rPr lang="en" sz="1350">
                <a:solidFill>
                  <a:srgbClr val="000000"/>
                </a:solidFill>
                <a:latin typeface="Arial"/>
                <a:ea typeface="Arial"/>
                <a:cs typeface="Arial"/>
                <a:sym typeface="Arial"/>
              </a:rPr>
              <a:t>Where do you suppose the term "massacre" came from that describes this event?</a:t>
            </a:r>
            <a:endParaRPr sz="1350">
              <a:solidFill>
                <a:srgbClr val="000000"/>
              </a:solidFill>
              <a:latin typeface="Arial"/>
              <a:ea typeface="Arial"/>
              <a:cs typeface="Arial"/>
              <a:sym typeface="Arial"/>
            </a:endParaRPr>
          </a:p>
          <a:p>
            <a:pPr marL="457200" lvl="0" indent="-295275" algn="l" rtl="0">
              <a:spcBef>
                <a:spcPts val="0"/>
              </a:spcBef>
              <a:spcAft>
                <a:spcPts val="0"/>
              </a:spcAft>
              <a:buClr>
                <a:srgbClr val="000000"/>
              </a:buClr>
              <a:buSzPts val="1050"/>
              <a:buFont typeface="Arial"/>
              <a:buAutoNum type="arabicPeriod" startAt="2"/>
            </a:pPr>
            <a:endParaRPr sz="1100">
              <a:solidFill>
                <a:srgbClr val="000000"/>
              </a:solidFill>
              <a:latin typeface="Arial"/>
              <a:ea typeface="Arial"/>
              <a:cs typeface="Arial"/>
              <a:sym typeface="Arial"/>
            </a:endParaRPr>
          </a:p>
          <a:p>
            <a:pPr marL="0" lvl="0" indent="0" algn="l" rtl="0">
              <a:spcBef>
                <a:spcPts val="1200"/>
              </a:spcBef>
              <a:spcAft>
                <a:spcPts val="1200"/>
              </a:spcAft>
              <a:buNone/>
            </a:pPr>
            <a:endParaRPr/>
          </a:p>
        </p:txBody>
      </p:sp>
      <p:pic>
        <p:nvPicPr>
          <p:cNvPr id="143" name="Google Shape;143;p22"/>
          <p:cNvPicPr preferRelativeResize="0"/>
          <p:nvPr/>
        </p:nvPicPr>
        <p:blipFill>
          <a:blip r:embed="rId3">
            <a:alphaModFix/>
          </a:blip>
          <a:stretch>
            <a:fillRect/>
          </a:stretch>
        </p:blipFill>
        <p:spPr>
          <a:xfrm>
            <a:off x="5748350" y="1211650"/>
            <a:ext cx="3385650" cy="272019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3"/>
          <p:cNvSpPr txBox="1">
            <a:spLocks noGrp="1"/>
          </p:cNvSpPr>
          <p:nvPr>
            <p:ph type="title"/>
          </p:nvPr>
        </p:nvSpPr>
        <p:spPr>
          <a:xfrm>
            <a:off x="210425" y="572600"/>
            <a:ext cx="8751900" cy="973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1377"/>
              <a:t>Document -3</a:t>
            </a:r>
            <a:endParaRPr sz="1377"/>
          </a:p>
          <a:p>
            <a:pPr marL="0" lvl="0" indent="0" algn="l" rtl="0">
              <a:spcBef>
                <a:spcPts val="0"/>
              </a:spcBef>
              <a:spcAft>
                <a:spcPts val="0"/>
              </a:spcAft>
              <a:buNone/>
            </a:pPr>
            <a:r>
              <a:rPr lang="en" sz="1266" b="0"/>
              <a:t>These excerpts are from Thomas Paine's Common Sense, published in January 1776. This popular pamphlet helped to convince many Americans that the conflict with England was beyond peaceful settlement and that independence was America's only course.</a:t>
            </a:r>
            <a:endParaRPr sz="1266" b="0"/>
          </a:p>
          <a:p>
            <a:pPr marL="0" lvl="0" indent="0" algn="l" rtl="0">
              <a:spcBef>
                <a:spcPts val="0"/>
              </a:spcBef>
              <a:spcAft>
                <a:spcPts val="0"/>
              </a:spcAft>
              <a:buNone/>
            </a:pPr>
            <a:endParaRPr sz="1377" b="0"/>
          </a:p>
          <a:p>
            <a:pPr marL="0" lvl="0" indent="0" algn="l" rtl="0">
              <a:spcBef>
                <a:spcPts val="0"/>
              </a:spcBef>
              <a:spcAft>
                <a:spcPts val="0"/>
              </a:spcAft>
              <a:buNone/>
            </a:pPr>
            <a:r>
              <a:rPr lang="en" b="0"/>
              <a:t>D</a:t>
            </a:r>
            <a:endParaRPr b="0"/>
          </a:p>
        </p:txBody>
      </p:sp>
      <p:sp>
        <p:nvSpPr>
          <p:cNvPr id="149" name="Google Shape;149;p23"/>
          <p:cNvSpPr txBox="1">
            <a:spLocks noGrp="1"/>
          </p:cNvSpPr>
          <p:nvPr>
            <p:ph type="body" idx="1"/>
          </p:nvPr>
        </p:nvSpPr>
        <p:spPr>
          <a:xfrm>
            <a:off x="535625" y="1807750"/>
            <a:ext cx="8120700" cy="2926800"/>
          </a:xfrm>
          <a:prstGeom prst="rect">
            <a:avLst/>
          </a:prstGeom>
        </p:spPr>
        <p:txBody>
          <a:bodyPr spcFirstLastPara="1" wrap="square" lIns="91425" tIns="91425" rIns="91425" bIns="91425" anchor="t" anchorCtr="0">
            <a:normAutofit fontScale="25000" lnSpcReduction="20000"/>
          </a:bodyPr>
          <a:lstStyle/>
          <a:p>
            <a:pPr marL="0" lvl="0" indent="0" algn="l" rtl="0">
              <a:spcBef>
                <a:spcPts val="0"/>
              </a:spcBef>
              <a:spcAft>
                <a:spcPts val="0"/>
              </a:spcAft>
              <a:buNone/>
            </a:pPr>
            <a:r>
              <a:rPr lang="en" sz="1650">
                <a:solidFill>
                  <a:srgbClr val="000000"/>
                </a:solidFill>
                <a:latin typeface="Arial"/>
                <a:ea typeface="Arial"/>
                <a:cs typeface="Arial"/>
                <a:sym typeface="Arial"/>
              </a:rPr>
              <a:t>Me</a:t>
            </a:r>
            <a:r>
              <a:rPr lang="en" sz="5000">
                <a:solidFill>
                  <a:srgbClr val="000000"/>
                </a:solidFill>
                <a:latin typeface="Arial"/>
                <a:ea typeface="Arial"/>
                <a:cs typeface="Arial"/>
                <a:sym typeface="Arial"/>
              </a:rPr>
              <a:t>n of passive tempers look somewhat lightly over the offenses of Great Britain, and, still hoping for the best, are apt to call out, COME, COME, WE SHALL BE FRIENDS AGAIN FOR ALL THIS. But ... then tell me whether you can hereafter love, honour, and faithfully serve the power that hath carried fire and sword into your land? ... No man was a warmer wisher for a [peaceful settlement] than myself, before the fatal nineteenth of April, 1775 [the battles at Lexington and Concord, Massachusetts, occurred on this day], but the moment the event of that day was made known, I rejected the hardened, sullen-tempered [King of England] forever.</a:t>
            </a:r>
            <a:endParaRPr sz="5000">
              <a:solidFill>
                <a:srgbClr val="000000"/>
              </a:solidFill>
              <a:latin typeface="Arial"/>
              <a:ea typeface="Arial"/>
              <a:cs typeface="Arial"/>
              <a:sym typeface="Arial"/>
            </a:endParaRPr>
          </a:p>
          <a:p>
            <a:pPr marL="457200" lvl="0" indent="0" algn="l" rtl="0">
              <a:spcBef>
                <a:spcPts val="1200"/>
              </a:spcBef>
              <a:spcAft>
                <a:spcPts val="0"/>
              </a:spcAft>
              <a:buNone/>
            </a:pPr>
            <a:r>
              <a:rPr lang="en" sz="5000">
                <a:solidFill>
                  <a:srgbClr val="474747"/>
                </a:solidFill>
                <a:latin typeface="Arial"/>
                <a:ea typeface="Arial"/>
                <a:cs typeface="Arial"/>
                <a:sym typeface="Arial"/>
              </a:rPr>
              <a:t>1-</a:t>
            </a:r>
            <a:r>
              <a:rPr lang="en" sz="5000">
                <a:solidFill>
                  <a:srgbClr val="000000"/>
                </a:solidFill>
                <a:latin typeface="Arial"/>
                <a:ea typeface="Arial"/>
                <a:cs typeface="Arial"/>
                <a:sym typeface="Arial"/>
              </a:rPr>
              <a:t>Why was Paine unwilling to be reconciled with Britain?</a:t>
            </a:r>
            <a:endParaRPr sz="5000">
              <a:solidFill>
                <a:srgbClr val="000000"/>
              </a:solidFill>
              <a:latin typeface="Arial"/>
              <a:ea typeface="Arial"/>
              <a:cs typeface="Arial"/>
              <a:sym typeface="Arial"/>
            </a:endParaRPr>
          </a:p>
          <a:p>
            <a:pPr marL="342900" lvl="0" indent="0" algn="l" rtl="0">
              <a:spcBef>
                <a:spcPts val="1200"/>
              </a:spcBef>
              <a:spcAft>
                <a:spcPts val="0"/>
              </a:spcAft>
              <a:buNone/>
            </a:pPr>
            <a:endParaRPr sz="5000">
              <a:solidFill>
                <a:srgbClr val="000000"/>
              </a:solidFill>
              <a:latin typeface="Arial"/>
              <a:ea typeface="Arial"/>
              <a:cs typeface="Arial"/>
              <a:sym typeface="Arial"/>
            </a:endParaRPr>
          </a:p>
          <a:p>
            <a:pPr marL="342900" lvl="0" indent="0" algn="l" rtl="0">
              <a:spcBef>
                <a:spcPts val="0"/>
              </a:spcBef>
              <a:spcAft>
                <a:spcPts val="0"/>
              </a:spcAft>
              <a:buNone/>
            </a:pPr>
            <a:endParaRPr sz="5000">
              <a:solidFill>
                <a:srgbClr val="000000"/>
              </a:solidFill>
              <a:latin typeface="Arial"/>
              <a:ea typeface="Arial"/>
              <a:cs typeface="Arial"/>
              <a:sym typeface="Arial"/>
            </a:endParaRPr>
          </a:p>
          <a:p>
            <a:pPr marL="0" lvl="0" indent="0" algn="l" rtl="0">
              <a:spcBef>
                <a:spcPts val="1200"/>
              </a:spcBef>
              <a:spcAft>
                <a:spcPts val="0"/>
              </a:spcAft>
              <a:buNone/>
            </a:pPr>
            <a:r>
              <a:rPr lang="en" sz="5000">
                <a:solidFill>
                  <a:srgbClr val="000000"/>
                </a:solidFill>
                <a:latin typeface="Arial"/>
                <a:ea typeface="Arial"/>
                <a:cs typeface="Arial"/>
                <a:sym typeface="Arial"/>
              </a:rPr>
              <a:t> 	2-Was Paine an objective and unbiased reporter? Explain. </a:t>
            </a:r>
            <a:endParaRPr sz="5000">
              <a:solidFill>
                <a:srgbClr val="000000"/>
              </a:solidFill>
              <a:latin typeface="Arial"/>
              <a:ea typeface="Arial"/>
              <a:cs typeface="Arial"/>
              <a:sym typeface="Arial"/>
            </a:endParaRPr>
          </a:p>
          <a:p>
            <a:pPr marL="457200" lvl="0" indent="0" algn="l" rtl="0">
              <a:spcBef>
                <a:spcPts val="1200"/>
              </a:spcBef>
              <a:spcAft>
                <a:spcPts val="0"/>
              </a:spcAft>
              <a:buNone/>
            </a:pPr>
            <a:endParaRPr sz="4450">
              <a:solidFill>
                <a:srgbClr val="000000"/>
              </a:solidFill>
              <a:latin typeface="Arial"/>
              <a:ea typeface="Arial"/>
              <a:cs typeface="Arial"/>
              <a:sym typeface="Arial"/>
            </a:endParaRPr>
          </a:p>
          <a:p>
            <a:pPr marL="0" lvl="0" indent="0" algn="l" rtl="0">
              <a:spcBef>
                <a:spcPts val="1200"/>
              </a:spcBef>
              <a:spcAft>
                <a:spcPts val="1200"/>
              </a:spcAft>
              <a:buNone/>
            </a:pPr>
            <a:endParaRPr sz="465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4"/>
          <p:cNvSpPr txBox="1"/>
          <p:nvPr/>
        </p:nvSpPr>
        <p:spPr>
          <a:xfrm>
            <a:off x="823350" y="1486750"/>
            <a:ext cx="7594800" cy="2555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Quartering Act (1764, 1775)</a:t>
            </a:r>
            <a:endParaRPr/>
          </a:p>
          <a:p>
            <a:pPr marL="0" lvl="0" indent="0" algn="l" rtl="0">
              <a:spcBef>
                <a:spcPts val="0"/>
              </a:spcBef>
              <a:spcAft>
                <a:spcPts val="0"/>
              </a:spcAft>
              <a:buNone/>
            </a:pPr>
            <a:r>
              <a:rPr lang="en"/>
              <a:t>His majesty hereby requires the people to house and quarter his soldiers and officers in barrackers provided by the colonies; and if there shall not be sufficient room in these barracks, then in such a case the soldiers must be housed in the quartered in the homes of the people in the colony.  They are also required to do the following:</a:t>
            </a:r>
            <a:endParaRPr/>
          </a:p>
          <a:p>
            <a:pPr marL="0" lvl="0" indent="0" algn="l" rtl="0">
              <a:spcBef>
                <a:spcPts val="0"/>
              </a:spcBef>
              <a:spcAft>
                <a:spcPts val="0"/>
              </a:spcAft>
              <a:buNone/>
            </a:pPr>
            <a:r>
              <a:rPr lang="en"/>
              <a:t>Provide food for the troops</a:t>
            </a:r>
            <a:endParaRPr/>
          </a:p>
          <a:p>
            <a:pPr marL="0" lvl="0" indent="0" algn="l" rtl="0">
              <a:spcBef>
                <a:spcPts val="0"/>
              </a:spcBef>
              <a:spcAft>
                <a:spcPts val="0"/>
              </a:spcAft>
              <a:buNone/>
            </a:pPr>
            <a:r>
              <a:rPr lang="en"/>
              <a:t>Provide beer and wine for  troops </a:t>
            </a:r>
            <a:endParaRPr/>
          </a:p>
          <a:p>
            <a:pPr marL="0" lvl="0" indent="0" algn="l" rtl="0">
              <a:spcBef>
                <a:spcPts val="0"/>
              </a:spcBef>
              <a:spcAft>
                <a:spcPts val="0"/>
              </a:spcAft>
              <a:buNone/>
            </a:pPr>
            <a:r>
              <a:rPr lang="en"/>
              <a:t>Provide bedding, utensils, candles and firewood for troops</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Explain how Quartering Act beneficial to the British and harmful the colonies?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5"/>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4-Evaluating the existing policies -Declaration of Indepence </a:t>
            </a:r>
            <a:endParaRPr/>
          </a:p>
        </p:txBody>
      </p:sp>
      <p:sp>
        <p:nvSpPr>
          <p:cNvPr id="160" name="Google Shape;160;p25"/>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SzPts val="688"/>
              <a:buNone/>
            </a:pPr>
            <a:r>
              <a:rPr lang="en" sz="1412" b="1"/>
              <a:t>P</a:t>
            </a:r>
            <a:r>
              <a:rPr lang="en" sz="1412" b="1">
                <a:solidFill>
                  <a:srgbClr val="F3F3F3"/>
                </a:solidFill>
              </a:rPr>
              <a:t>lease identify the advantages of  the Declaration of Independence </a:t>
            </a:r>
            <a:endParaRPr sz="1412" b="1">
              <a:solidFill>
                <a:srgbClr val="F3F3F3"/>
              </a:solidFill>
            </a:endParaRPr>
          </a:p>
          <a:p>
            <a:pPr marL="0" lvl="0" indent="0" algn="l" rtl="0">
              <a:lnSpc>
                <a:spcPct val="95000"/>
              </a:lnSpc>
              <a:spcBef>
                <a:spcPts val="1200"/>
              </a:spcBef>
              <a:spcAft>
                <a:spcPts val="0"/>
              </a:spcAft>
              <a:buSzPts val="688"/>
              <a:buNone/>
            </a:pPr>
            <a:r>
              <a:rPr lang="en" sz="1412" b="1">
                <a:solidFill>
                  <a:srgbClr val="F3F3F3"/>
                </a:solidFill>
              </a:rPr>
              <a:t>Advantages</a:t>
            </a:r>
            <a:endParaRPr sz="1412" b="1">
              <a:solidFill>
                <a:srgbClr val="F3F3F3"/>
              </a:solidFill>
            </a:endParaRPr>
          </a:p>
          <a:p>
            <a:pPr marL="0" lvl="0" indent="0" algn="l" rtl="0">
              <a:lnSpc>
                <a:spcPct val="95000"/>
              </a:lnSpc>
              <a:spcBef>
                <a:spcPts val="1200"/>
              </a:spcBef>
              <a:spcAft>
                <a:spcPts val="0"/>
              </a:spcAft>
              <a:buSzPts val="688"/>
              <a:buNone/>
            </a:pPr>
            <a:r>
              <a:rPr lang="en" sz="1412" b="1">
                <a:solidFill>
                  <a:srgbClr val="F3F3F3"/>
                </a:solidFill>
              </a:rPr>
              <a:t>Please  review the stamps act or other documents to see how the the law was  beneficial to the British </a:t>
            </a:r>
            <a:endParaRPr sz="1412" b="1">
              <a:solidFill>
                <a:srgbClr val="F3F3F3"/>
              </a:solidFill>
            </a:endParaRPr>
          </a:p>
          <a:p>
            <a:pPr marL="0" lvl="0" indent="0" algn="l" rtl="0">
              <a:lnSpc>
                <a:spcPct val="95000"/>
              </a:lnSpc>
              <a:spcBef>
                <a:spcPts val="1200"/>
              </a:spcBef>
              <a:spcAft>
                <a:spcPts val="0"/>
              </a:spcAft>
              <a:buSzPts val="688"/>
              <a:buNone/>
            </a:pPr>
            <a:endParaRPr sz="1412" b="1">
              <a:solidFill>
                <a:srgbClr val="F3F3F3"/>
              </a:solidFill>
            </a:endParaRPr>
          </a:p>
          <a:p>
            <a:pPr marL="0" lvl="0" indent="0" algn="l" rtl="0">
              <a:lnSpc>
                <a:spcPct val="95000"/>
              </a:lnSpc>
              <a:spcBef>
                <a:spcPts val="1200"/>
              </a:spcBef>
              <a:spcAft>
                <a:spcPts val="0"/>
              </a:spcAft>
              <a:buSzPts val="688"/>
              <a:buNone/>
            </a:pPr>
            <a:r>
              <a:rPr lang="en" sz="1412" b="1">
                <a:solidFill>
                  <a:srgbClr val="F3F3F3"/>
                </a:solidFill>
              </a:rPr>
              <a:t>Disadvantages  </a:t>
            </a:r>
            <a:endParaRPr sz="1412" b="1">
              <a:solidFill>
                <a:srgbClr val="F3F3F3"/>
              </a:solidFill>
            </a:endParaRPr>
          </a:p>
          <a:p>
            <a:pPr marL="0" lvl="0" indent="0" algn="l" rtl="0">
              <a:lnSpc>
                <a:spcPct val="95000"/>
              </a:lnSpc>
              <a:spcBef>
                <a:spcPts val="1200"/>
              </a:spcBef>
              <a:spcAft>
                <a:spcPts val="0"/>
              </a:spcAft>
              <a:buSzPts val="688"/>
              <a:buNone/>
            </a:pPr>
            <a:r>
              <a:rPr lang="en" sz="1412" b="1">
                <a:solidFill>
                  <a:srgbClr val="F3F3F3"/>
                </a:solidFill>
              </a:rPr>
              <a:t>Discuss how the law hurt the colonies </a:t>
            </a:r>
            <a:endParaRPr sz="1412" b="1">
              <a:solidFill>
                <a:srgbClr val="F3F3F3"/>
              </a:solidFill>
            </a:endParaRPr>
          </a:p>
          <a:p>
            <a:pPr marL="0" lvl="0" indent="0" algn="l" rtl="0">
              <a:lnSpc>
                <a:spcPct val="95000"/>
              </a:lnSpc>
              <a:spcBef>
                <a:spcPts val="1200"/>
              </a:spcBef>
              <a:spcAft>
                <a:spcPts val="0"/>
              </a:spcAft>
              <a:buSzPts val="688"/>
              <a:buNone/>
            </a:pPr>
            <a:endParaRPr sz="1412" b="1">
              <a:solidFill>
                <a:srgbClr val="F3F3F3"/>
              </a:solidFill>
            </a:endParaRPr>
          </a:p>
          <a:p>
            <a:pPr marL="0" lvl="0" indent="0" algn="l" rtl="0">
              <a:lnSpc>
                <a:spcPct val="95000"/>
              </a:lnSpc>
              <a:spcBef>
                <a:spcPts val="1200"/>
              </a:spcBef>
              <a:spcAft>
                <a:spcPts val="1200"/>
              </a:spcAft>
              <a:buSzPts val="688"/>
              <a:buNone/>
            </a:pPr>
            <a:endParaRPr sz="812">
              <a:solidFill>
                <a:srgbClr val="F3F3F3"/>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4"/>
          <p:cNvSpPr txBox="1">
            <a:spLocks noGrp="1"/>
          </p:cNvSpPr>
          <p:nvPr>
            <p:ph type="title"/>
          </p:nvPr>
        </p:nvSpPr>
        <p:spPr>
          <a:xfrm>
            <a:off x="645800" y="165250"/>
            <a:ext cx="7021200" cy="14049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Steps of the PPA </a:t>
            </a:r>
            <a:endParaRPr/>
          </a:p>
        </p:txBody>
      </p:sp>
      <p:sp>
        <p:nvSpPr>
          <p:cNvPr id="94" name="Google Shape;94;p14"/>
          <p:cNvSpPr txBox="1"/>
          <p:nvPr/>
        </p:nvSpPr>
        <p:spPr>
          <a:xfrm>
            <a:off x="645800" y="1569900"/>
            <a:ext cx="7437900" cy="2216400"/>
          </a:xfrm>
          <a:prstGeom prst="rect">
            <a:avLst/>
          </a:prstGeom>
          <a:noFill/>
          <a:ln>
            <a:noFill/>
          </a:ln>
        </p:spPr>
        <p:txBody>
          <a:bodyPr spcFirstLastPara="1" wrap="square" lIns="91425" tIns="91425" rIns="91425" bIns="91425" anchor="t" anchorCtr="0">
            <a:spAutoFit/>
          </a:bodyPr>
          <a:lstStyle/>
          <a:p>
            <a:pPr marL="457200" lvl="0" indent="-381000" algn="l" rtl="0">
              <a:lnSpc>
                <a:spcPct val="150000"/>
              </a:lnSpc>
              <a:spcBef>
                <a:spcPts val="1200"/>
              </a:spcBef>
              <a:spcAft>
                <a:spcPts val="0"/>
              </a:spcAft>
              <a:buSzPts val="2400"/>
              <a:buAutoNum type="arabicPeriod"/>
            </a:pPr>
            <a:r>
              <a:rPr lang="en" sz="2400" u="sng">
                <a:solidFill>
                  <a:schemeClr val="hlink"/>
                </a:solidFill>
                <a:hlinkClick r:id="rId3"/>
              </a:rPr>
              <a:t>Define the Problem</a:t>
            </a:r>
            <a:endParaRPr sz="2400" u="sng">
              <a:solidFill>
                <a:schemeClr val="hlink"/>
              </a:solidFill>
            </a:endParaRPr>
          </a:p>
          <a:p>
            <a:pPr marL="457200" lvl="0" indent="-381000" algn="l" rtl="0">
              <a:lnSpc>
                <a:spcPct val="150000"/>
              </a:lnSpc>
              <a:spcBef>
                <a:spcPts val="0"/>
              </a:spcBef>
              <a:spcAft>
                <a:spcPts val="0"/>
              </a:spcAft>
              <a:buSzPts val="2400"/>
              <a:buAutoNum type="arabicPeriod"/>
            </a:pPr>
            <a:r>
              <a:rPr lang="en" sz="2400" u="sng">
                <a:solidFill>
                  <a:schemeClr val="hlink"/>
                </a:solidFill>
                <a:hlinkClick r:id="rId4"/>
              </a:rPr>
              <a:t>Gather the Evidence</a:t>
            </a:r>
            <a:endParaRPr sz="2400" u="sng">
              <a:solidFill>
                <a:schemeClr val="hlink"/>
              </a:solidFill>
            </a:endParaRPr>
          </a:p>
          <a:p>
            <a:pPr marL="457200" lvl="0" indent="-381000" algn="l" rtl="0">
              <a:lnSpc>
                <a:spcPct val="150000"/>
              </a:lnSpc>
              <a:spcBef>
                <a:spcPts val="0"/>
              </a:spcBef>
              <a:spcAft>
                <a:spcPts val="0"/>
              </a:spcAft>
              <a:buSzPts val="2400"/>
              <a:buAutoNum type="arabicPeriod"/>
            </a:pPr>
            <a:r>
              <a:rPr lang="en" sz="2400" u="sng">
                <a:solidFill>
                  <a:schemeClr val="hlink"/>
                </a:solidFill>
                <a:hlinkClick r:id="rId5"/>
              </a:rPr>
              <a:t>Identify the Causes</a:t>
            </a:r>
            <a:endParaRPr sz="2400" u="sng">
              <a:solidFill>
                <a:schemeClr val="hlink"/>
              </a:solidFill>
            </a:endParaRPr>
          </a:p>
          <a:p>
            <a:pPr marL="457200" lvl="0" indent="-381000" algn="l" rtl="0">
              <a:lnSpc>
                <a:spcPct val="150000"/>
              </a:lnSpc>
              <a:spcBef>
                <a:spcPts val="0"/>
              </a:spcBef>
              <a:spcAft>
                <a:spcPts val="0"/>
              </a:spcAft>
              <a:buSzPts val="2400"/>
              <a:buAutoNum type="arabicPeriod"/>
            </a:pPr>
            <a:r>
              <a:rPr lang="en" sz="2400" u="sng">
                <a:solidFill>
                  <a:schemeClr val="hlink"/>
                </a:solidFill>
                <a:hlinkClick r:id="rId6"/>
              </a:rPr>
              <a:t>Evaluate the Policy</a:t>
            </a:r>
            <a:endParaRPr sz="2400" u="sng">
              <a:solidFill>
                <a:schemeClr val="hlink"/>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5"/>
          <p:cNvSpPr txBox="1">
            <a:spLocks noGrp="1"/>
          </p:cNvSpPr>
          <p:nvPr>
            <p:ph type="title"/>
          </p:nvPr>
        </p:nvSpPr>
        <p:spPr>
          <a:xfrm>
            <a:off x="729450" y="864300"/>
            <a:ext cx="7021200" cy="12126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sz="4822" u="sng"/>
              <a:t>1.Define  the Problem </a:t>
            </a:r>
            <a:endParaRPr sz="4822" u="sng"/>
          </a:p>
        </p:txBody>
      </p:sp>
      <p:sp>
        <p:nvSpPr>
          <p:cNvPr id="100" name="Google Shape;100;p15"/>
          <p:cNvSpPr txBox="1">
            <a:spLocks noGrp="1"/>
          </p:cNvSpPr>
          <p:nvPr>
            <p:ph type="ctrTitle" idx="4294967295"/>
          </p:nvPr>
        </p:nvSpPr>
        <p:spPr>
          <a:xfrm>
            <a:off x="396000" y="2341075"/>
            <a:ext cx="8596500" cy="2318700"/>
          </a:xfrm>
          <a:prstGeom prst="rect">
            <a:avLst/>
          </a:prstGeom>
        </p:spPr>
        <p:txBody>
          <a:bodyPr spcFirstLastPara="1" wrap="square" lIns="91425" tIns="91425" rIns="91425" bIns="91425" anchor="t" anchorCtr="0">
            <a:normAutofit/>
          </a:bodyPr>
          <a:lstStyle/>
          <a:p>
            <a:pPr marL="0" lvl="0" indent="0" algn="l" rtl="0">
              <a:lnSpc>
                <a:spcPct val="60000"/>
              </a:lnSpc>
              <a:spcBef>
                <a:spcPts val="0"/>
              </a:spcBef>
              <a:spcAft>
                <a:spcPts val="0"/>
              </a:spcAft>
              <a:buClr>
                <a:srgbClr val="000000"/>
              </a:buClr>
              <a:buSzPts val="688"/>
              <a:buFont typeface="Arial"/>
              <a:buNone/>
            </a:pPr>
            <a:r>
              <a:rPr lang="en" sz="2493">
                <a:solidFill>
                  <a:schemeClr val="accent1"/>
                </a:solidFill>
                <a:latin typeface="Lato"/>
                <a:ea typeface="Lato"/>
                <a:cs typeface="Lato"/>
                <a:sym typeface="Lato"/>
              </a:rPr>
              <a:t>Bri</a:t>
            </a:r>
            <a:r>
              <a:rPr lang="en" sz="2715">
                <a:solidFill>
                  <a:schemeClr val="accent1"/>
                </a:solidFill>
                <a:latin typeface="Lato"/>
                <a:ea typeface="Lato"/>
                <a:cs typeface="Lato"/>
                <a:sym typeface="Lato"/>
              </a:rPr>
              <a:t>tish rule of the 13 colonies led to oppression </a:t>
            </a:r>
            <a:endParaRPr sz="2715">
              <a:solidFill>
                <a:schemeClr val="accent1"/>
              </a:solidFill>
              <a:latin typeface="Lato"/>
              <a:ea typeface="Lato"/>
              <a:cs typeface="Lato"/>
              <a:sym typeface="Lato"/>
            </a:endParaRPr>
          </a:p>
          <a:p>
            <a:pPr marL="0" lvl="0" indent="0" algn="l" rtl="0">
              <a:lnSpc>
                <a:spcPct val="60000"/>
              </a:lnSpc>
              <a:spcBef>
                <a:spcPts val="0"/>
              </a:spcBef>
              <a:spcAft>
                <a:spcPts val="0"/>
              </a:spcAft>
              <a:buNone/>
            </a:pPr>
            <a:endParaRPr sz="2715">
              <a:solidFill>
                <a:schemeClr val="accent1"/>
              </a:solidFill>
              <a:latin typeface="Lato"/>
              <a:ea typeface="Lato"/>
              <a:cs typeface="Lato"/>
              <a:sym typeface="Lato"/>
            </a:endParaRPr>
          </a:p>
          <a:p>
            <a:pPr marL="0" lvl="0" indent="0" algn="l" rtl="0">
              <a:lnSpc>
                <a:spcPct val="60000"/>
              </a:lnSpc>
              <a:spcBef>
                <a:spcPts val="0"/>
              </a:spcBef>
              <a:spcAft>
                <a:spcPts val="0"/>
              </a:spcAft>
              <a:buClr>
                <a:srgbClr val="000000"/>
              </a:buClr>
              <a:buSzPts val="688"/>
              <a:buFont typeface="Arial"/>
              <a:buNone/>
            </a:pPr>
            <a:endParaRPr sz="2715">
              <a:solidFill>
                <a:schemeClr val="accent1"/>
              </a:solidFill>
              <a:latin typeface="Lato"/>
              <a:ea typeface="Lato"/>
              <a:cs typeface="Lato"/>
              <a:sym typeface="Lato"/>
            </a:endParaRPr>
          </a:p>
          <a:p>
            <a:pPr marL="0" lvl="0" indent="0" algn="l" rtl="0">
              <a:lnSpc>
                <a:spcPct val="60000"/>
              </a:lnSpc>
              <a:spcBef>
                <a:spcPts val="0"/>
              </a:spcBef>
              <a:spcAft>
                <a:spcPts val="0"/>
              </a:spcAft>
              <a:buClr>
                <a:srgbClr val="000000"/>
              </a:buClr>
              <a:buSzPts val="688"/>
              <a:buFont typeface="Arial"/>
              <a:buNone/>
            </a:pPr>
            <a:r>
              <a:rPr lang="en" sz="2540">
                <a:solidFill>
                  <a:schemeClr val="accent1"/>
                </a:solidFill>
                <a:latin typeface="Lato"/>
                <a:ea typeface="Lato"/>
                <a:cs typeface="Lato"/>
                <a:sym typeface="Lato"/>
              </a:rPr>
              <a:t>Do Now:  Identify the word oppression </a:t>
            </a:r>
            <a:endParaRPr sz="2540">
              <a:solidFill>
                <a:schemeClr val="accent1"/>
              </a:solidFill>
              <a:latin typeface="Lato"/>
              <a:ea typeface="Lato"/>
              <a:cs typeface="Lato"/>
              <a:sym typeface="Lato"/>
            </a:endParaRPr>
          </a:p>
          <a:p>
            <a:pPr marL="0" lvl="0" indent="0" algn="l" rtl="0">
              <a:lnSpc>
                <a:spcPct val="60000"/>
              </a:lnSpc>
              <a:spcBef>
                <a:spcPts val="0"/>
              </a:spcBef>
              <a:spcAft>
                <a:spcPts val="0"/>
              </a:spcAft>
              <a:buClr>
                <a:srgbClr val="000000"/>
              </a:buClr>
              <a:buSzPts val="688"/>
              <a:buFont typeface="Arial"/>
              <a:buNone/>
            </a:pPr>
            <a:endParaRPr sz="1818">
              <a:solidFill>
                <a:schemeClr val="accent1"/>
              </a:solidFill>
              <a:latin typeface="Lato"/>
              <a:ea typeface="Lato"/>
              <a:cs typeface="Lato"/>
              <a:sym typeface="Lato"/>
            </a:endParaRPr>
          </a:p>
          <a:p>
            <a:pPr marL="0" lvl="0" indent="0" algn="l" rtl="0">
              <a:lnSpc>
                <a:spcPct val="80000"/>
              </a:lnSpc>
              <a:spcBef>
                <a:spcPts val="0"/>
              </a:spcBef>
              <a:spcAft>
                <a:spcPts val="0"/>
              </a:spcAft>
              <a:buClr>
                <a:srgbClr val="000000"/>
              </a:buClr>
              <a:buSzPts val="688"/>
              <a:buFont typeface="Arial"/>
              <a:buNone/>
            </a:pPr>
            <a:endParaRPr sz="1400" b="0">
              <a:solidFill>
                <a:schemeClr val="accent1"/>
              </a:solidFill>
              <a:latin typeface="Lato"/>
              <a:ea typeface="Lato"/>
              <a:cs typeface="Lato"/>
              <a:sym typeface="Lato"/>
            </a:endParaRPr>
          </a:p>
          <a:p>
            <a:pPr marL="0" lvl="0" indent="0" algn="l" rtl="0">
              <a:spcBef>
                <a:spcPts val="0"/>
              </a:spcBef>
              <a:spcAft>
                <a:spcPts val="0"/>
              </a:spcAft>
              <a:buNone/>
            </a:pPr>
            <a:endParaRPr/>
          </a:p>
        </p:txBody>
      </p:sp>
      <p:sp>
        <p:nvSpPr>
          <p:cNvPr id="101" name="Google Shape;101;p15"/>
          <p:cNvSpPr txBox="1"/>
          <p:nvPr/>
        </p:nvSpPr>
        <p:spPr>
          <a:xfrm>
            <a:off x="1268450" y="4104575"/>
            <a:ext cx="73374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Lato"/>
                <a:ea typeface="Lato"/>
                <a:cs typeface="Lato"/>
                <a:sym typeface="Lato"/>
              </a:rPr>
              <a:t>Please review the  following DBQ </a:t>
            </a:r>
            <a:endParaRPr>
              <a:latin typeface="Lato"/>
              <a:ea typeface="Lato"/>
              <a:cs typeface="Lato"/>
              <a:sym typeface="Lato"/>
            </a:endParaRPr>
          </a:p>
          <a:p>
            <a:pPr marL="0" lvl="0" indent="0" algn="l" rtl="0">
              <a:spcBef>
                <a:spcPts val="0"/>
              </a:spcBef>
              <a:spcAft>
                <a:spcPts val="0"/>
              </a:spcAft>
              <a:buNone/>
            </a:pPr>
            <a:r>
              <a:rPr lang="en">
                <a:latin typeface="Lato"/>
                <a:ea typeface="Lato"/>
                <a:cs typeface="Lato"/>
                <a:sym typeface="Lato"/>
              </a:rPr>
              <a:t>(You will use the documents  in slides ( 9-12)</a:t>
            </a:r>
            <a:br>
              <a:rPr lang="en">
                <a:latin typeface="Lato"/>
                <a:ea typeface="Lato"/>
                <a:cs typeface="Lato"/>
                <a:sym typeface="Lato"/>
              </a:rPr>
            </a:br>
            <a:endParaRPr>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6"/>
          <p:cNvSpPr txBox="1">
            <a:spLocks noGrp="1"/>
          </p:cNvSpPr>
          <p:nvPr>
            <p:ph type="title"/>
          </p:nvPr>
        </p:nvSpPr>
        <p:spPr>
          <a:xfrm>
            <a:off x="729450" y="733950"/>
            <a:ext cx="7688400" cy="1244700"/>
          </a:xfrm>
          <a:prstGeom prst="rect">
            <a:avLst/>
          </a:prstGeom>
        </p:spPr>
        <p:txBody>
          <a:bodyPr spcFirstLastPara="1" wrap="square" lIns="91425" tIns="91425" rIns="91425" bIns="91425" anchor="t" anchorCtr="0">
            <a:normAutofit fontScale="90000"/>
          </a:bodyPr>
          <a:lstStyle/>
          <a:p>
            <a:pPr marL="0" lvl="0" indent="0" algn="ctr" rtl="0">
              <a:lnSpc>
                <a:spcPct val="115000"/>
              </a:lnSpc>
              <a:spcBef>
                <a:spcPts val="0"/>
              </a:spcBef>
              <a:spcAft>
                <a:spcPts val="0"/>
              </a:spcAft>
              <a:buNone/>
            </a:pPr>
            <a:r>
              <a:rPr lang="en" sz="3600" b="0">
                <a:solidFill>
                  <a:srgbClr val="000000"/>
                </a:solidFill>
                <a:latin typeface="Arial"/>
                <a:ea typeface="Arial"/>
                <a:cs typeface="Arial"/>
                <a:sym typeface="Arial"/>
              </a:rPr>
              <a:t>The American Revolution</a:t>
            </a:r>
            <a:endParaRPr sz="3600" b="0">
              <a:solidFill>
                <a:srgbClr val="000000"/>
              </a:solidFill>
              <a:latin typeface="Arial"/>
              <a:ea typeface="Arial"/>
              <a:cs typeface="Arial"/>
              <a:sym typeface="Arial"/>
            </a:endParaRPr>
          </a:p>
          <a:p>
            <a:pPr marL="0" lvl="0" indent="0" algn="ctr" rtl="0">
              <a:lnSpc>
                <a:spcPct val="115000"/>
              </a:lnSpc>
              <a:spcBef>
                <a:spcPts val="0"/>
              </a:spcBef>
              <a:spcAft>
                <a:spcPts val="0"/>
              </a:spcAft>
              <a:buNone/>
            </a:pPr>
            <a:r>
              <a:rPr lang="en" sz="3600" b="0">
                <a:solidFill>
                  <a:srgbClr val="000000"/>
                </a:solidFill>
                <a:latin typeface="Arial"/>
                <a:ea typeface="Arial"/>
                <a:cs typeface="Arial"/>
                <a:sym typeface="Arial"/>
              </a:rPr>
              <a:t>1775-1783</a:t>
            </a:r>
            <a:endParaRPr sz="3600" b="0">
              <a:solidFill>
                <a:srgbClr val="000000"/>
              </a:solidFill>
              <a:latin typeface="Arial"/>
              <a:ea typeface="Arial"/>
              <a:cs typeface="Arial"/>
              <a:sym typeface="Arial"/>
            </a:endParaRPr>
          </a:p>
          <a:p>
            <a:pPr marL="0" lvl="0" indent="0" algn="l" rtl="0">
              <a:spcBef>
                <a:spcPts val="0"/>
              </a:spcBef>
              <a:spcAft>
                <a:spcPts val="0"/>
              </a:spcAft>
              <a:buNone/>
            </a:pPr>
            <a:endParaRPr/>
          </a:p>
        </p:txBody>
      </p:sp>
      <p:sp>
        <p:nvSpPr>
          <p:cNvPr id="107" name="Google Shape;107;p16">
            <a:hlinkClick r:id="rId3"/>
          </p:cNvPr>
          <p:cNvSpPr txBox="1">
            <a:spLocks noGrp="1"/>
          </p:cNvSpPr>
          <p:nvPr>
            <p:ph type="body" idx="1"/>
          </p:nvPr>
        </p:nvSpPr>
        <p:spPr>
          <a:xfrm>
            <a:off x="729450" y="2272888"/>
            <a:ext cx="7688400" cy="1580400"/>
          </a:xfrm>
          <a:prstGeom prst="rect">
            <a:avLst/>
          </a:prstGeom>
        </p:spPr>
        <p:txBody>
          <a:bodyPr spcFirstLastPara="1" wrap="square" lIns="91425" tIns="91425" rIns="91425" bIns="91425" anchor="t" anchorCtr="0">
            <a:normAutofit fontScale="47500" lnSpcReduction="20000"/>
          </a:bodyPr>
          <a:lstStyle/>
          <a:p>
            <a:pPr marL="457200" lvl="0" indent="-319087" algn="l" rtl="0">
              <a:spcBef>
                <a:spcPts val="1200"/>
              </a:spcBef>
              <a:spcAft>
                <a:spcPts val="0"/>
              </a:spcAft>
              <a:buClr>
                <a:srgbClr val="000000"/>
              </a:buClr>
              <a:buSzPct val="73119"/>
              <a:buFont typeface="Arial"/>
              <a:buChar char="●"/>
            </a:pPr>
            <a:r>
              <a:rPr lang="en" sz="4102">
                <a:solidFill>
                  <a:srgbClr val="000000"/>
                </a:solidFill>
                <a:latin typeface="Arial"/>
                <a:ea typeface="Arial"/>
                <a:cs typeface="Arial"/>
                <a:sym typeface="Arial"/>
              </a:rPr>
              <a:t>The revolutionary war in America is also known as the American revolution. was fought between great Britain and the thirteen colonies. The result was the formation of a new nation-the United States of America</a:t>
            </a:r>
            <a:r>
              <a:rPr lang="en" sz="3502">
                <a:solidFill>
                  <a:srgbClr val="000000"/>
                </a:solidFill>
                <a:latin typeface="Arial"/>
                <a:ea typeface="Arial"/>
                <a:cs typeface="Arial"/>
                <a:sym typeface="Arial"/>
              </a:rPr>
              <a:t>.</a:t>
            </a:r>
            <a:endParaRPr sz="3000">
              <a:solidFill>
                <a:srgbClr val="000000"/>
              </a:solidFill>
              <a:latin typeface="Arial"/>
              <a:ea typeface="Arial"/>
              <a:cs typeface="Arial"/>
              <a:sym typeface="Arial"/>
            </a:endParaRPr>
          </a:p>
          <a:p>
            <a:pPr marL="0" lvl="0" indent="0" algn="l" rtl="0">
              <a:spcBef>
                <a:spcPts val="1200"/>
              </a:spcBef>
              <a:spcAft>
                <a:spcPts val="120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7"/>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3700" u="sng"/>
              <a:t>2. Gathering  the evidences </a:t>
            </a:r>
            <a:endParaRPr sz="3700" u="sng"/>
          </a:p>
        </p:txBody>
      </p:sp>
      <p:sp>
        <p:nvSpPr>
          <p:cNvPr id="113" name="Google Shape;113;p17"/>
          <p:cNvSpPr txBox="1">
            <a:spLocks noGrp="1"/>
          </p:cNvSpPr>
          <p:nvPr>
            <p:ph type="body" idx="4294967295"/>
          </p:nvPr>
        </p:nvSpPr>
        <p:spPr>
          <a:xfrm>
            <a:off x="729450" y="2078875"/>
            <a:ext cx="7688700" cy="23553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SzPts val="275"/>
              <a:buNone/>
            </a:pPr>
            <a:r>
              <a:rPr lang="en" sz="2105" b="1">
                <a:solidFill>
                  <a:srgbClr val="FFFF00"/>
                </a:solidFill>
              </a:rPr>
              <a:t>To investigate and gather evidence of social bullying and oppression. Please review each document 1 and 2) from   slides 9 and 10)  and notes to t to gather evidence </a:t>
            </a:r>
            <a:endParaRPr sz="2105" b="1">
              <a:solidFill>
                <a:srgbClr val="FFFF00"/>
              </a:solidFill>
            </a:endParaRPr>
          </a:p>
          <a:p>
            <a:pPr marL="0" lvl="0" indent="0" algn="l" rtl="0">
              <a:lnSpc>
                <a:spcPct val="95000"/>
              </a:lnSpc>
              <a:spcBef>
                <a:spcPts val="1200"/>
              </a:spcBef>
              <a:spcAft>
                <a:spcPts val="0"/>
              </a:spcAft>
              <a:buSzPts val="275"/>
              <a:buNone/>
            </a:pPr>
            <a:r>
              <a:rPr lang="en" sz="1475" b="1">
                <a:solidFill>
                  <a:srgbClr val="FFFF00"/>
                </a:solidFill>
              </a:rPr>
              <a:t>-</a:t>
            </a:r>
            <a:r>
              <a:rPr lang="en" sz="2369">
                <a:solidFill>
                  <a:srgbClr val="FFFF00"/>
                </a:solidFill>
              </a:rPr>
              <a:t>Sugar Act-1764</a:t>
            </a:r>
            <a:endParaRPr sz="2369">
              <a:solidFill>
                <a:srgbClr val="FFFF00"/>
              </a:solidFill>
            </a:endParaRPr>
          </a:p>
          <a:p>
            <a:pPr marL="0" lvl="0" indent="0" algn="l" rtl="0">
              <a:lnSpc>
                <a:spcPct val="95000"/>
              </a:lnSpc>
              <a:spcBef>
                <a:spcPts val="1200"/>
              </a:spcBef>
              <a:spcAft>
                <a:spcPts val="0"/>
              </a:spcAft>
              <a:buSzPts val="275"/>
              <a:buNone/>
            </a:pPr>
            <a:r>
              <a:rPr lang="en" sz="2369">
                <a:solidFill>
                  <a:srgbClr val="FFFF00"/>
                </a:solidFill>
              </a:rPr>
              <a:t>-Stamp Act -1765</a:t>
            </a:r>
            <a:endParaRPr sz="2369">
              <a:solidFill>
                <a:srgbClr val="FFFF00"/>
              </a:solidFill>
            </a:endParaRPr>
          </a:p>
          <a:p>
            <a:pPr marL="0" lvl="0" indent="0" algn="l" rtl="0">
              <a:lnSpc>
                <a:spcPct val="95000"/>
              </a:lnSpc>
              <a:spcBef>
                <a:spcPts val="1200"/>
              </a:spcBef>
              <a:spcAft>
                <a:spcPts val="0"/>
              </a:spcAft>
              <a:buSzPts val="275"/>
              <a:buNone/>
            </a:pPr>
            <a:r>
              <a:rPr lang="en" sz="2369">
                <a:solidFill>
                  <a:srgbClr val="FFFF00"/>
                </a:solidFill>
              </a:rPr>
              <a:t>-Boston Massacre </a:t>
            </a:r>
            <a:endParaRPr sz="2369">
              <a:solidFill>
                <a:srgbClr val="FFFF00"/>
              </a:solidFill>
            </a:endParaRPr>
          </a:p>
          <a:p>
            <a:pPr marL="0" lvl="0" indent="0" algn="l" rtl="0">
              <a:lnSpc>
                <a:spcPct val="95000"/>
              </a:lnSpc>
              <a:spcBef>
                <a:spcPts val="1200"/>
              </a:spcBef>
              <a:spcAft>
                <a:spcPts val="0"/>
              </a:spcAft>
              <a:buSzPts val="275"/>
              <a:buNone/>
            </a:pPr>
            <a:endParaRPr sz="1169" b="1"/>
          </a:p>
          <a:p>
            <a:pPr marL="0" lvl="0" indent="0" algn="l" rtl="0">
              <a:lnSpc>
                <a:spcPct val="95000"/>
              </a:lnSpc>
              <a:spcBef>
                <a:spcPts val="1200"/>
              </a:spcBef>
              <a:spcAft>
                <a:spcPts val="1200"/>
              </a:spcAft>
              <a:buSzPts val="275"/>
              <a:buNone/>
            </a:pPr>
            <a:endParaRPr sz="775" b="1"/>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8"/>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normAutofit fontScale="90000"/>
          </a:bodyPr>
          <a:lstStyle/>
          <a:p>
            <a:pPr marL="457200" lvl="0" indent="-457200" algn="l" rtl="0">
              <a:lnSpc>
                <a:spcPct val="115000"/>
              </a:lnSpc>
              <a:spcBef>
                <a:spcPts val="0"/>
              </a:spcBef>
              <a:spcAft>
                <a:spcPts val="0"/>
              </a:spcAft>
              <a:buNone/>
            </a:pPr>
            <a:r>
              <a:rPr lang="en" sz="3000">
                <a:solidFill>
                  <a:srgbClr val="000000"/>
                </a:solidFill>
                <a:latin typeface="Arial"/>
                <a:ea typeface="Arial"/>
                <a:cs typeface="Arial"/>
                <a:sym typeface="Arial"/>
              </a:rPr>
              <a:t>The Stamp Act of 1765</a:t>
            </a:r>
            <a:r>
              <a:rPr lang="en" sz="2700" b="0">
                <a:solidFill>
                  <a:srgbClr val="000000"/>
                </a:solidFill>
                <a:latin typeface="Arial"/>
                <a:ea typeface="Arial"/>
                <a:cs typeface="Arial"/>
                <a:sym typeface="Arial"/>
              </a:rPr>
              <a:t> – required colonist to pay for tax stamps on newspapers, and various legal documents.  Parliament abolished the Act in 1766.</a:t>
            </a:r>
            <a:endParaRPr sz="2700" b="0">
              <a:solidFill>
                <a:srgbClr val="000000"/>
              </a:solidFill>
              <a:latin typeface="Arial"/>
              <a:ea typeface="Arial"/>
              <a:cs typeface="Arial"/>
              <a:sym typeface="Arial"/>
            </a:endParaRPr>
          </a:p>
          <a:p>
            <a:pPr marL="457200" lvl="0" indent="-457200" algn="l" rtl="0">
              <a:lnSpc>
                <a:spcPct val="115000"/>
              </a:lnSpc>
              <a:spcBef>
                <a:spcPts val="500"/>
              </a:spcBef>
              <a:spcAft>
                <a:spcPts val="0"/>
              </a:spcAft>
              <a:buNone/>
            </a:pPr>
            <a:r>
              <a:rPr lang="en" sz="2700">
                <a:solidFill>
                  <a:srgbClr val="000000"/>
                </a:solidFill>
                <a:latin typeface="Arial"/>
                <a:ea typeface="Arial"/>
                <a:cs typeface="Arial"/>
                <a:sym typeface="Arial"/>
              </a:rPr>
              <a:t>4.  </a:t>
            </a:r>
            <a:r>
              <a:rPr lang="en" sz="3300">
                <a:solidFill>
                  <a:srgbClr val="000000"/>
                </a:solidFill>
                <a:latin typeface="Arial"/>
                <a:ea typeface="Arial"/>
                <a:cs typeface="Arial"/>
                <a:sym typeface="Arial"/>
              </a:rPr>
              <a:t>The Townshend Acts of 1767</a:t>
            </a:r>
            <a:r>
              <a:rPr lang="en" sz="2700" b="0">
                <a:solidFill>
                  <a:srgbClr val="000000"/>
                </a:solidFill>
                <a:latin typeface="Arial"/>
                <a:ea typeface="Arial"/>
                <a:cs typeface="Arial"/>
                <a:sym typeface="Arial"/>
              </a:rPr>
              <a:t>  placed a duty on imported goods including glass, lead, paint, and paper.  Americans responded by not buying British goods.</a:t>
            </a:r>
            <a:endParaRPr sz="2700" b="0">
              <a:solidFill>
                <a:srgbClr val="000000"/>
              </a:solidFill>
              <a:latin typeface="Arial"/>
              <a:ea typeface="Arial"/>
              <a:cs typeface="Arial"/>
              <a:sym typeface="Arial"/>
            </a:endParaRPr>
          </a:p>
          <a:p>
            <a:pPr marL="0" lvl="0" indent="0" algn="l"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9"/>
          <p:cNvSpPr txBox="1">
            <a:spLocks noGrp="1"/>
          </p:cNvSpPr>
          <p:nvPr>
            <p:ph type="title"/>
          </p:nvPr>
        </p:nvSpPr>
        <p:spPr>
          <a:xfrm>
            <a:off x="1050050" y="81875"/>
            <a:ext cx="7688400" cy="2454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4266"/>
              <a:t>Boston Massacre-1770 </a:t>
            </a:r>
            <a:endParaRPr sz="4266"/>
          </a:p>
          <a:p>
            <a:pPr marL="0" lvl="0" indent="0" algn="l" rtl="0">
              <a:spcBef>
                <a:spcPts val="0"/>
              </a:spcBef>
              <a:spcAft>
                <a:spcPts val="0"/>
              </a:spcAft>
              <a:buNone/>
            </a:pPr>
            <a:endParaRPr/>
          </a:p>
          <a:p>
            <a:pPr marL="0" lvl="0" indent="0" algn="l" rtl="0">
              <a:spcBef>
                <a:spcPts val="0"/>
              </a:spcBef>
              <a:spcAft>
                <a:spcPts val="0"/>
              </a:spcAft>
              <a:buNone/>
            </a:pPr>
            <a:r>
              <a:rPr lang="en" sz="1533" b="0">
                <a:solidFill>
                  <a:srgbClr val="000000"/>
                </a:solidFill>
                <a:highlight>
                  <a:srgbClr val="FFFFFF"/>
                </a:highlight>
                <a:latin typeface="Arial"/>
                <a:ea typeface="Arial"/>
                <a:cs typeface="Arial"/>
                <a:sym typeface="Arial"/>
              </a:rPr>
              <a:t>A</a:t>
            </a:r>
            <a:r>
              <a:rPr lang="en" sz="1977" b="0">
                <a:solidFill>
                  <a:srgbClr val="000000"/>
                </a:solidFill>
                <a:highlight>
                  <a:srgbClr val="FFFFFF"/>
                </a:highlight>
                <a:latin typeface="Arial"/>
                <a:ea typeface="Arial"/>
                <a:cs typeface="Arial"/>
                <a:sym typeface="Arial"/>
              </a:rPr>
              <a:t>ngered by the presence of troops and Britain's colonial policy, a crowd began harassing a group of soldiers guarding the customs house; a soldier was knocked down by a snowball and discharged his musket, sparking a volley into the crowd which kills five civilians</a:t>
            </a:r>
            <a:r>
              <a:rPr lang="en" sz="1644" b="0">
                <a:solidFill>
                  <a:srgbClr val="000000"/>
                </a:solidFill>
                <a:highlight>
                  <a:srgbClr val="FFFFFF"/>
                </a:highlight>
                <a:latin typeface="Arial"/>
                <a:ea typeface="Arial"/>
                <a:cs typeface="Arial"/>
                <a:sym typeface="Arial"/>
              </a:rPr>
              <a:t>.</a:t>
            </a:r>
            <a:endParaRPr sz="4044"/>
          </a:p>
        </p:txBody>
      </p:sp>
      <p:pic>
        <p:nvPicPr>
          <p:cNvPr id="124" name="Google Shape;124;p19"/>
          <p:cNvPicPr preferRelativeResize="0"/>
          <p:nvPr/>
        </p:nvPicPr>
        <p:blipFill>
          <a:blip r:embed="rId3">
            <a:alphaModFix/>
          </a:blip>
          <a:stretch>
            <a:fillRect/>
          </a:stretch>
        </p:blipFill>
        <p:spPr>
          <a:xfrm>
            <a:off x="2801725" y="2641425"/>
            <a:ext cx="2602428" cy="24545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0"/>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640" u="sng"/>
              <a:t>3-Identify the causes </a:t>
            </a:r>
            <a:endParaRPr sz="2640" u="sng"/>
          </a:p>
        </p:txBody>
      </p:sp>
      <p:sp>
        <p:nvSpPr>
          <p:cNvPr id="130" name="Google Shape;130;p20"/>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1500"/>
              <a:t>P</a:t>
            </a:r>
            <a:r>
              <a:rPr lang="en" sz="1500">
                <a:solidFill>
                  <a:srgbClr val="FFFFFF"/>
                </a:solidFill>
              </a:rPr>
              <a:t>lease review the following document or pages to identify why historian would  argue that stamp act,, sugar act, or Boston Massacre would be considered a cause leading the American Revolution . Feel free to add outside document not mentioned(Intolerable Act, Common Sense, Patrick Henry)  -)(Students will be provided with a DBQ document   source from textbook to analyze why these events contributing the causes.  ( Doc 1-4 from slides 9-12) </a:t>
            </a:r>
            <a:endParaRPr sz="1500">
              <a:solidFill>
                <a:srgbClr val="FFFFFF"/>
              </a:solidFill>
            </a:endParaRPr>
          </a:p>
        </p:txBody>
      </p:sp>
      <p:sp>
        <p:nvSpPr>
          <p:cNvPr id="131" name="Google Shape;131;p20"/>
          <p:cNvSpPr txBox="1"/>
          <p:nvPr/>
        </p:nvSpPr>
        <p:spPr>
          <a:xfrm>
            <a:off x="5755925" y="2204125"/>
            <a:ext cx="7254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Lato"/>
              <a:ea typeface="Lato"/>
              <a:cs typeface="Lato"/>
              <a:sym typeface="La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1"/>
          <p:cNvSpPr txBox="1">
            <a:spLocks noGrp="1"/>
          </p:cNvSpPr>
          <p:nvPr>
            <p:ph type="title"/>
          </p:nvPr>
        </p:nvSpPr>
        <p:spPr>
          <a:xfrm>
            <a:off x="439975" y="1196525"/>
            <a:ext cx="8273700" cy="872400"/>
          </a:xfrm>
          <a:prstGeom prst="rect">
            <a:avLst/>
          </a:prstGeom>
        </p:spPr>
        <p:txBody>
          <a:bodyPr spcFirstLastPara="1" wrap="square" lIns="91425" tIns="91425" rIns="91425" bIns="91425" anchor="t" anchorCtr="0">
            <a:normAutofit fontScale="90000"/>
          </a:bodyPr>
          <a:lstStyle/>
          <a:p>
            <a:pPr marL="0" lvl="0" indent="0" algn="l" rtl="0">
              <a:lnSpc>
                <a:spcPct val="115000"/>
              </a:lnSpc>
              <a:spcBef>
                <a:spcPts val="0"/>
              </a:spcBef>
              <a:spcAft>
                <a:spcPts val="0"/>
              </a:spcAft>
              <a:buNone/>
            </a:pPr>
            <a:r>
              <a:rPr lang="en" sz="1333" b="0" i="1">
                <a:solidFill>
                  <a:srgbClr val="000000"/>
                </a:solidFill>
                <a:latin typeface="Arial"/>
                <a:ea typeface="Arial"/>
                <a:cs typeface="Arial"/>
                <a:sym typeface="Arial"/>
              </a:rPr>
              <a:t>Doc #1  </a:t>
            </a:r>
            <a:r>
              <a:rPr lang="en" sz="1188" b="0" i="1">
                <a:solidFill>
                  <a:srgbClr val="000000"/>
                </a:solidFill>
                <a:latin typeface="Arial"/>
                <a:ea typeface="Arial"/>
                <a:cs typeface="Arial"/>
                <a:sym typeface="Arial"/>
              </a:rPr>
              <a:t>excerpts are from Letters from a Farmer in Pennsylvania by John Dickinson. Dickinson was a Pennsylvania political leader who served in the Stamp Act Congress of 1765. Later in his career, he served in the Continental Congress, and later still, in the Constitutional Convention. In the following statement, Dickinson condemned some of the new taxes being imposed by Parliament.</a:t>
            </a:r>
            <a:endParaRPr sz="1188" b="0" i="1">
              <a:solidFill>
                <a:srgbClr val="000000"/>
              </a:solidFill>
              <a:latin typeface="Arial"/>
              <a:ea typeface="Arial"/>
              <a:cs typeface="Arial"/>
              <a:sym typeface="Arial"/>
            </a:endParaRPr>
          </a:p>
          <a:p>
            <a:pPr marL="0" lvl="0" indent="0" algn="l" rtl="0">
              <a:lnSpc>
                <a:spcPct val="115000"/>
              </a:lnSpc>
              <a:spcBef>
                <a:spcPts val="0"/>
              </a:spcBef>
              <a:spcAft>
                <a:spcPts val="0"/>
              </a:spcAft>
              <a:buNone/>
            </a:pPr>
            <a:endParaRPr sz="155" b="0" i="1">
              <a:solidFill>
                <a:srgbClr val="000000"/>
              </a:solidFill>
              <a:latin typeface="Arial"/>
              <a:ea typeface="Arial"/>
              <a:cs typeface="Arial"/>
              <a:sym typeface="Arial"/>
            </a:endParaRPr>
          </a:p>
          <a:p>
            <a:pPr marL="0" lvl="0" indent="0" algn="l" rtl="0">
              <a:spcBef>
                <a:spcPts val="0"/>
              </a:spcBef>
              <a:spcAft>
                <a:spcPts val="0"/>
              </a:spcAft>
              <a:buNone/>
            </a:pPr>
            <a:endParaRPr sz="1655"/>
          </a:p>
        </p:txBody>
      </p:sp>
      <p:sp>
        <p:nvSpPr>
          <p:cNvPr id="137" name="Google Shape;137;p21"/>
          <p:cNvSpPr txBox="1">
            <a:spLocks noGrp="1"/>
          </p:cNvSpPr>
          <p:nvPr>
            <p:ph type="body" idx="1"/>
          </p:nvPr>
        </p:nvSpPr>
        <p:spPr>
          <a:xfrm>
            <a:off x="729450" y="2113825"/>
            <a:ext cx="7688700" cy="2811900"/>
          </a:xfrm>
          <a:prstGeom prst="rect">
            <a:avLst/>
          </a:prstGeom>
        </p:spPr>
        <p:txBody>
          <a:bodyPr spcFirstLastPara="1" wrap="square" lIns="91425" tIns="91425" rIns="91425" bIns="91425" anchor="t" anchorCtr="0">
            <a:normAutofit fontScale="25000" lnSpcReduction="20000"/>
          </a:bodyPr>
          <a:lstStyle/>
          <a:p>
            <a:pPr marL="0" lvl="0" indent="0" algn="l" rtl="0">
              <a:spcBef>
                <a:spcPts val="0"/>
              </a:spcBef>
              <a:spcAft>
                <a:spcPts val="0"/>
              </a:spcAft>
              <a:buNone/>
            </a:pPr>
            <a:r>
              <a:rPr lang="en" sz="850">
                <a:solidFill>
                  <a:srgbClr val="000000"/>
                </a:solidFill>
                <a:latin typeface="Arial"/>
                <a:ea typeface="Arial"/>
                <a:cs typeface="Arial"/>
                <a:sym typeface="Arial"/>
              </a:rPr>
              <a:t>D</a:t>
            </a:r>
            <a:r>
              <a:rPr lang="en" sz="4410">
                <a:solidFill>
                  <a:srgbClr val="000000"/>
                </a:solidFill>
                <a:latin typeface="Arial"/>
                <a:ea typeface="Arial"/>
                <a:cs typeface="Arial"/>
                <a:sym typeface="Arial"/>
              </a:rPr>
              <a:t>oc !TDBQ# here is another late act of parliament, which appears to me to be unconstitutional, and ... destructive to the liberty of these colonies.... The parliament unquestionably possesses a legal authority to regulate the trade of Great Britain, and all her colonies. I have looked over every statute [law] relating to these colonies, from their first settlement to this time; and I find every one of them founded on this principle, till the Stamp Act administration.... All before, are calculated to regulate trade.... The raising of revenue ... was never intended.... Never did the British parliament, [until the passage of the Stamp Act] think of imposing duties in America for the purpose of raising revenue. [The Townshend Acts claim the authority] to impose duties on these colonies, not for the regulation of trade ... but for the single purpose of levying money upon us.</a:t>
            </a:r>
            <a:endParaRPr sz="4410">
              <a:solidFill>
                <a:srgbClr val="000000"/>
              </a:solidFill>
              <a:latin typeface="Arial"/>
              <a:ea typeface="Arial"/>
              <a:cs typeface="Arial"/>
              <a:sym typeface="Arial"/>
            </a:endParaRPr>
          </a:p>
          <a:p>
            <a:pPr marL="0" lvl="0" indent="0" algn="l" rtl="0">
              <a:spcBef>
                <a:spcPts val="0"/>
              </a:spcBef>
              <a:spcAft>
                <a:spcPts val="0"/>
              </a:spcAft>
              <a:buNone/>
            </a:pPr>
            <a:endParaRPr sz="4410">
              <a:solidFill>
                <a:srgbClr val="000000"/>
              </a:solidFill>
              <a:latin typeface="Arial"/>
              <a:ea typeface="Arial"/>
              <a:cs typeface="Arial"/>
              <a:sym typeface="Arial"/>
            </a:endParaRPr>
          </a:p>
          <a:p>
            <a:pPr marL="457200" lvl="0" indent="-298618" algn="l" rtl="0">
              <a:spcBef>
                <a:spcPts val="1200"/>
              </a:spcBef>
              <a:spcAft>
                <a:spcPts val="0"/>
              </a:spcAft>
              <a:buClr>
                <a:srgbClr val="000000"/>
              </a:buClr>
              <a:buSzPct val="100000"/>
              <a:buFont typeface="Arial"/>
              <a:buAutoNum type="arabicPeriod"/>
            </a:pPr>
            <a:r>
              <a:rPr lang="en" sz="4410">
                <a:solidFill>
                  <a:srgbClr val="000000"/>
                </a:solidFill>
                <a:latin typeface="Arial"/>
                <a:ea typeface="Arial"/>
                <a:cs typeface="Arial"/>
                <a:sym typeface="Arial"/>
              </a:rPr>
              <a:t>According to Dickinson, what taxes was Parliament justified in imposing on the colonies?</a:t>
            </a:r>
            <a:endParaRPr sz="4410">
              <a:solidFill>
                <a:srgbClr val="000000"/>
              </a:solidFill>
              <a:latin typeface="Arial"/>
              <a:ea typeface="Arial"/>
              <a:cs typeface="Arial"/>
              <a:sym typeface="Arial"/>
            </a:endParaRPr>
          </a:p>
          <a:p>
            <a:pPr marL="0" lvl="0" indent="0" algn="l" rtl="0">
              <a:spcBef>
                <a:spcPts val="1200"/>
              </a:spcBef>
              <a:spcAft>
                <a:spcPts val="0"/>
              </a:spcAft>
              <a:buNone/>
            </a:pPr>
            <a:endParaRPr sz="4410">
              <a:solidFill>
                <a:srgbClr val="000000"/>
              </a:solidFill>
              <a:latin typeface="Arial"/>
              <a:ea typeface="Arial"/>
              <a:cs typeface="Arial"/>
              <a:sym typeface="Arial"/>
            </a:endParaRPr>
          </a:p>
          <a:p>
            <a:pPr marL="0" lvl="0" indent="0" algn="l" rtl="0">
              <a:spcBef>
                <a:spcPts val="0"/>
              </a:spcBef>
              <a:spcAft>
                <a:spcPts val="0"/>
              </a:spcAft>
              <a:buNone/>
            </a:pPr>
            <a:endParaRPr sz="4410">
              <a:solidFill>
                <a:srgbClr val="000000"/>
              </a:solidFill>
              <a:latin typeface="Arial"/>
              <a:ea typeface="Arial"/>
              <a:cs typeface="Arial"/>
              <a:sym typeface="Arial"/>
            </a:endParaRPr>
          </a:p>
          <a:p>
            <a:pPr marL="457200" lvl="0" indent="-298618" algn="l" rtl="0">
              <a:spcBef>
                <a:spcPts val="1200"/>
              </a:spcBef>
              <a:spcAft>
                <a:spcPts val="0"/>
              </a:spcAft>
              <a:buClr>
                <a:srgbClr val="000000"/>
              </a:buClr>
              <a:buSzPct val="100000"/>
              <a:buFont typeface="Arial"/>
              <a:buAutoNum type="arabicPeriod" startAt="2"/>
            </a:pPr>
            <a:r>
              <a:rPr lang="en" sz="4410">
                <a:solidFill>
                  <a:srgbClr val="000000"/>
                </a:solidFill>
                <a:latin typeface="Arial"/>
                <a:ea typeface="Arial"/>
                <a:cs typeface="Arial"/>
                <a:sym typeface="Arial"/>
              </a:rPr>
              <a:t>Why did he object to the Stamp Act and the Townshend Acts?</a:t>
            </a:r>
            <a:endParaRPr sz="4410">
              <a:solidFill>
                <a:srgbClr val="000000"/>
              </a:solidFill>
              <a:latin typeface="Arial"/>
              <a:ea typeface="Arial"/>
              <a:cs typeface="Arial"/>
              <a:sym typeface="Arial"/>
            </a:endParaRPr>
          </a:p>
          <a:p>
            <a:pPr marL="0" lvl="0" indent="0" algn="l" rtl="0">
              <a:spcBef>
                <a:spcPts val="1200"/>
              </a:spcBef>
              <a:spcAft>
                <a:spcPts val="0"/>
              </a:spcAft>
              <a:buNone/>
            </a:pPr>
            <a:endParaRPr sz="4410">
              <a:solidFill>
                <a:srgbClr val="000000"/>
              </a:solidFill>
              <a:latin typeface="Arial"/>
              <a:ea typeface="Arial"/>
              <a:cs typeface="Arial"/>
              <a:sym typeface="Arial"/>
            </a:endParaRPr>
          </a:p>
          <a:p>
            <a:pPr marL="0" lvl="0" indent="0" algn="l" rtl="0">
              <a:spcBef>
                <a:spcPts val="0"/>
              </a:spcBef>
              <a:spcAft>
                <a:spcPts val="0"/>
              </a:spcAft>
              <a:buNone/>
            </a:pPr>
            <a:endParaRPr sz="850">
              <a:solidFill>
                <a:srgbClr val="000000"/>
              </a:solidFill>
              <a:latin typeface="Arial"/>
              <a:ea typeface="Arial"/>
              <a:cs typeface="Arial"/>
              <a:sym typeface="Arial"/>
            </a:endParaRPr>
          </a:p>
          <a:p>
            <a:pPr marL="0" lvl="0" indent="0" algn="l" rtl="0">
              <a:spcBef>
                <a:spcPts val="0"/>
              </a:spcBef>
              <a:spcAft>
                <a:spcPts val="1200"/>
              </a:spcAft>
              <a:buNone/>
            </a:pPr>
            <a:endParaRPr/>
          </a:p>
        </p:txBody>
      </p:sp>
    </p:spTree>
  </p:cSld>
  <p:clrMapOvr>
    <a:masterClrMapping/>
  </p:clrMapOvr>
</p:sld>
</file>

<file path=ppt/theme/theme1.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1101</Words>
  <Application>Microsoft Office PowerPoint</Application>
  <PresentationFormat>On-screen Show (16:9)</PresentationFormat>
  <Paragraphs>70</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Raleway</vt:lpstr>
      <vt:lpstr>Lato</vt:lpstr>
      <vt:lpstr>Streamline</vt:lpstr>
      <vt:lpstr>American Revolution(Beginning)  FDA -Neville David -Grade 8th U.S. History  </vt:lpstr>
      <vt:lpstr>Steps of the PPA </vt:lpstr>
      <vt:lpstr>1.Define  the Problem </vt:lpstr>
      <vt:lpstr>The American Revolution 1775-1783 </vt:lpstr>
      <vt:lpstr>2. Gathering  the evidences </vt:lpstr>
      <vt:lpstr>The Stamp Act of 1765 – required colonist to pay for tax stamps on newspapers, and various legal documents.  Parliament abolished the Act in 1766. 4.  The Townshend Acts of 1767  placed a duty on imported goods including glass, lead, paint, and paper.  Americans responded by not buying British goods. </vt:lpstr>
      <vt:lpstr>Boston Massacre-1770   Angered by the presence of troops and Britain's colonial policy, a crowd began harassing a group of soldiers guarding the customs house; a soldier was knocked down by a snowball and discharged his musket, sparking a volley into the crowd which kills five civilians.</vt:lpstr>
      <vt:lpstr>3-Identify the causes </vt:lpstr>
      <vt:lpstr>Doc #1  excerpts are from Letters from a Farmer in Pennsylvania by John Dickinson. Dickinson was a Pennsylvania political leader who served in the Stamp Act Congress of 1765. Later in his career, he served in the Continental Congress, and later still, in the Constitutional Convention. In the following statement, Dickinson condemned some of the new taxes being imposed by Parliament.  </vt:lpstr>
      <vt:lpstr>PowerPoint Presentation</vt:lpstr>
      <vt:lpstr>Document -3 These excerpts are from Thomas Paine's Common Sense, published in January 1776. This popular pamphlet helped to convince many Americans that the conflict with England was beyond peaceful settlement and that independence was America's only course.  D</vt:lpstr>
      <vt:lpstr>PowerPoint Presentation</vt:lpstr>
      <vt:lpstr>4-Evaluating the existing policies -Declaration of Indepence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American Revolution(Beginning)  FDA -Neville David -Grade 8th U.S. History  </dc:title>
  <cp:lastModifiedBy>Joseph Montecalvo</cp:lastModifiedBy>
  <cp:revision>1</cp:revision>
  <dcterms:modified xsi:type="dcterms:W3CDTF">2021-10-12T19:10:00Z</dcterms:modified>
</cp:coreProperties>
</file>