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Montserrat" panose="00000500000000000000" pitchFamily="2" charset="0"/>
      <p:regular r:id="rId11"/>
      <p:bold r:id="rId12"/>
      <p:italic r:id="rId13"/>
      <p:boldItalic r:id="rId14"/>
    </p:embeddedFont>
    <p:embeddedFont>
      <p:font typeface="Oswald" panose="00000500000000000000" pitchFamily="2" charset="0"/>
      <p:regular r:id="rId15"/>
      <p:bold r:id="rId16"/>
    </p:embeddedFont>
    <p:embeddedFont>
      <p:font typeface="Playfair Display" panose="00000500000000000000" pitchFamily="2"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hur Fortin" initials="" lastIdx="5" clrIdx="0"/>
  <p:cmAuthor id="1" name="James Carroll"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A42740-B0DB-4650-A7BD-E94D202CC61E}">
  <a:tblStyle styleId="{2CA42740-B0DB-4650-A7BD-E94D202CC6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38"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ed6d36c37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ed6d36c37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d6d36c37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d6d36c37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d6d36c37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d6d36c37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https://forms.gle/8z9xJxg3XXuXEC8A9</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e5615aa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e5615aa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f486d64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f486d64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f486d644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f486d644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f486d644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f486d644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flippedtips.com/plegal/tips/solutions.html" TargetMode="External"/><Relationship Id="rId3" Type="http://schemas.openxmlformats.org/officeDocument/2006/relationships/hyperlink" Target="https://flippedtips.com/plegal/ppae/ppae1.html" TargetMode="External"/><Relationship Id="rId7" Type="http://schemas.openxmlformats.org/officeDocument/2006/relationships/hyperlink" Target="https://flippedtips.com/plegal/tips/existing.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flippedtips.com/plegal/tips/identify.html" TargetMode="External"/><Relationship Id="rId5" Type="http://schemas.openxmlformats.org/officeDocument/2006/relationships/hyperlink" Target="https://flippedtips.com/plegal/tips/gather.html" TargetMode="External"/><Relationship Id="rId4" Type="http://schemas.openxmlformats.org/officeDocument/2006/relationships/hyperlink" Target="https://flippedtips.com/plegal/tips/select.html" TargetMode="External"/><Relationship Id="rId9" Type="http://schemas.openxmlformats.org/officeDocument/2006/relationships/hyperlink" Target="https://flippedtips.com/plegal/tips/bestsol.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forms.gle/8z9xJxg3XXuXEC8A9"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Mp3bKxYtnM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EepR7veMVKU"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www.youtube.com/watch?v=F7qWxJgbvog"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Bullying at P.S 129</a:t>
            </a:r>
            <a:endParaRPr/>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rmAutofit fontScale="62500" lnSpcReduction="20000"/>
          </a:bodyPr>
          <a:lstStyle/>
          <a:p>
            <a:pPr marL="0" lvl="0" indent="0" algn="l" rtl="0">
              <a:spcBef>
                <a:spcPts val="0"/>
              </a:spcBef>
              <a:spcAft>
                <a:spcPts val="0"/>
              </a:spcAft>
              <a:buNone/>
            </a:pPr>
            <a:r>
              <a:rPr lang="en"/>
              <a:t>Erica Cornett</a:t>
            </a:r>
            <a:endParaRPr/>
          </a:p>
          <a:p>
            <a:pPr marL="0" lvl="0" indent="0" algn="l" rtl="0">
              <a:spcBef>
                <a:spcPts val="0"/>
              </a:spcBef>
              <a:spcAft>
                <a:spcPts val="0"/>
              </a:spcAft>
              <a:buNone/>
            </a:pPr>
            <a:r>
              <a:rPr lang="en"/>
              <a:t>P.S 129, John H. Finley Campus School</a:t>
            </a:r>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235500" y="445025"/>
            <a:ext cx="8520600" cy="90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PPA: A public policy analyst is someone who works to make people aware of social issues in ther communitites.</a:t>
            </a:r>
            <a:endParaRPr/>
          </a:p>
        </p:txBody>
      </p:sp>
      <p:sp>
        <p:nvSpPr>
          <p:cNvPr id="65" name="Google Shape;65;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2"/>
              </a:buClr>
              <a:buSzPct val="42307"/>
              <a:buFont typeface="Arial"/>
              <a:buNone/>
            </a:pPr>
            <a:r>
              <a:rPr lang="en" sz="2600" b="1">
                <a:solidFill>
                  <a:srgbClr val="365F91"/>
                </a:solidFill>
                <a:highlight>
                  <a:srgbClr val="FFFFFF"/>
                </a:highlight>
                <a:latin typeface="Arial"/>
                <a:ea typeface="Arial"/>
                <a:cs typeface="Arial"/>
                <a:sym typeface="Arial"/>
              </a:rPr>
              <a:t>The 6 Steps of the Public Policy Analyst (</a:t>
            </a:r>
            <a:r>
              <a:rPr lang="en" sz="2600" b="1" u="sng">
                <a:solidFill>
                  <a:srgbClr val="0000FF"/>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PPA</a:t>
            </a:r>
            <a:r>
              <a:rPr lang="en" sz="2600" b="1">
                <a:solidFill>
                  <a:srgbClr val="365F91"/>
                </a:solidFill>
                <a:highlight>
                  <a:srgbClr val="FFFFFF"/>
                </a:highlight>
                <a:latin typeface="Arial"/>
                <a:ea typeface="Arial"/>
                <a:cs typeface="Arial"/>
                <a:sym typeface="Arial"/>
              </a:rPr>
              <a:t>)</a:t>
            </a:r>
            <a:endParaRPr sz="2600" b="1">
              <a:solidFill>
                <a:srgbClr val="365F91"/>
              </a:solidFill>
              <a:highlight>
                <a:srgbClr val="FFFFFF"/>
              </a:highlight>
              <a:latin typeface="Arial"/>
              <a:ea typeface="Arial"/>
              <a:cs typeface="Arial"/>
              <a:sym typeface="Arial"/>
            </a:endParaRPr>
          </a:p>
          <a:p>
            <a:pPr marL="0" lvl="0" indent="0" algn="l" rtl="0">
              <a:spcBef>
                <a:spcPts val="0"/>
              </a:spcBef>
              <a:spcAft>
                <a:spcPts val="0"/>
              </a:spcAft>
              <a:buClr>
                <a:schemeClr val="dk2"/>
              </a:buClr>
              <a:buSzPct val="42307"/>
              <a:buFont typeface="Arial"/>
              <a:buNone/>
            </a:pPr>
            <a:r>
              <a:rPr lang="en" sz="2600">
                <a:solidFill>
                  <a:srgbClr val="365F91"/>
                </a:solidFill>
                <a:highlight>
                  <a:srgbClr val="FFFFFF"/>
                </a:highlight>
                <a:latin typeface="Arial"/>
                <a:ea typeface="Arial"/>
                <a:cs typeface="Arial"/>
                <a:sym typeface="Arial"/>
              </a:rPr>
              <a:t> </a:t>
            </a:r>
            <a:endParaRPr sz="2600">
              <a:solidFill>
                <a:srgbClr val="365F91"/>
              </a:solidFill>
              <a:highlight>
                <a:srgbClr val="FFFFFF"/>
              </a:highlight>
              <a:latin typeface="Arial"/>
              <a:ea typeface="Arial"/>
              <a:cs typeface="Arial"/>
              <a:sym typeface="Arial"/>
            </a:endParaRPr>
          </a:p>
          <a:p>
            <a:pPr marL="457200" lvl="0" indent="0" algn="l" rtl="0">
              <a:spcBef>
                <a:spcPts val="0"/>
              </a:spcBef>
              <a:spcAft>
                <a:spcPts val="0"/>
              </a:spcAft>
              <a:buClr>
                <a:schemeClr val="dk2"/>
              </a:buClr>
              <a:buSzPct val="42307"/>
              <a:buFont typeface="Arial"/>
              <a:buNone/>
            </a:pPr>
            <a:r>
              <a:rPr lang="en" sz="2600">
                <a:solidFill>
                  <a:srgbClr val="365F91"/>
                </a:solidFill>
                <a:highlight>
                  <a:srgbClr val="FFFFFF"/>
                </a:highlight>
                <a:latin typeface="Arial"/>
                <a:ea typeface="Arial"/>
                <a:cs typeface="Arial"/>
                <a:sym typeface="Arial"/>
              </a:rPr>
              <a:t>1.</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Define the Problem</a:t>
            </a:r>
            <a:endParaRPr sz="2600" u="sng">
              <a:solidFill>
                <a:srgbClr val="0000FF"/>
              </a:solidFill>
              <a:highlight>
                <a:srgbClr val="FFFFFF"/>
              </a:highlight>
              <a:latin typeface="Arial"/>
              <a:ea typeface="Arial"/>
              <a:cs typeface="Arial"/>
              <a:sym typeface="Arial"/>
            </a:endParaRPr>
          </a:p>
          <a:p>
            <a:pPr marL="457200" lvl="0" indent="0" algn="l" rtl="0">
              <a:spcBef>
                <a:spcPts val="0"/>
              </a:spcBef>
              <a:spcAft>
                <a:spcPts val="0"/>
              </a:spcAft>
              <a:buClr>
                <a:schemeClr val="dk2"/>
              </a:buClr>
              <a:buSzPct val="42307"/>
              <a:buFont typeface="Arial"/>
              <a:buNone/>
            </a:pPr>
            <a:r>
              <a:rPr lang="en" sz="2600">
                <a:solidFill>
                  <a:srgbClr val="365F91"/>
                </a:solidFill>
                <a:highlight>
                  <a:srgbClr val="FFFFFF"/>
                </a:highlight>
                <a:latin typeface="Arial"/>
                <a:ea typeface="Arial"/>
                <a:cs typeface="Arial"/>
                <a:sym typeface="Arial"/>
              </a:rPr>
              <a:t>2.</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Gather the Evidence</a:t>
            </a:r>
            <a:endParaRPr sz="2600" u="sng">
              <a:solidFill>
                <a:srgbClr val="0000FF"/>
              </a:solidFill>
              <a:highlight>
                <a:srgbClr val="FFFFFF"/>
              </a:highlight>
              <a:latin typeface="Arial"/>
              <a:ea typeface="Arial"/>
              <a:cs typeface="Arial"/>
              <a:sym typeface="Arial"/>
            </a:endParaRPr>
          </a:p>
          <a:p>
            <a:pPr marL="457200" lvl="0" indent="0" algn="l" rtl="0">
              <a:spcBef>
                <a:spcPts val="0"/>
              </a:spcBef>
              <a:spcAft>
                <a:spcPts val="0"/>
              </a:spcAft>
              <a:buClr>
                <a:schemeClr val="dk2"/>
              </a:buClr>
              <a:buSzPct val="42307"/>
              <a:buFont typeface="Arial"/>
              <a:buNone/>
            </a:pPr>
            <a:r>
              <a:rPr lang="en" sz="2600">
                <a:solidFill>
                  <a:srgbClr val="365F91"/>
                </a:solidFill>
                <a:highlight>
                  <a:srgbClr val="FFFFFF"/>
                </a:highlight>
                <a:latin typeface="Arial"/>
                <a:ea typeface="Arial"/>
                <a:cs typeface="Arial"/>
                <a:sym typeface="Arial"/>
              </a:rPr>
              <a:t>3.</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Identify the Causes</a:t>
            </a:r>
            <a:endParaRPr sz="2600" u="sng">
              <a:solidFill>
                <a:srgbClr val="0000FF"/>
              </a:solidFill>
              <a:highlight>
                <a:srgbClr val="FFFFFF"/>
              </a:highlight>
              <a:latin typeface="Arial"/>
              <a:ea typeface="Arial"/>
              <a:cs typeface="Arial"/>
              <a:sym typeface="Arial"/>
            </a:endParaRPr>
          </a:p>
          <a:p>
            <a:pPr marL="457200" lvl="0" indent="0" algn="l" rtl="0">
              <a:spcBef>
                <a:spcPts val="0"/>
              </a:spcBef>
              <a:spcAft>
                <a:spcPts val="0"/>
              </a:spcAft>
              <a:buClr>
                <a:schemeClr val="dk2"/>
              </a:buClr>
              <a:buSzPct val="42307"/>
              <a:buFont typeface="Arial"/>
              <a:buNone/>
            </a:pPr>
            <a:r>
              <a:rPr lang="en" sz="2600">
                <a:solidFill>
                  <a:srgbClr val="365F91"/>
                </a:solidFill>
                <a:highlight>
                  <a:srgbClr val="FFFFFF"/>
                </a:highlight>
                <a:latin typeface="Arial"/>
                <a:ea typeface="Arial"/>
                <a:cs typeface="Arial"/>
                <a:sym typeface="Arial"/>
              </a:rPr>
              <a:t>4.</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latin typeface="Arial"/>
                <a:ea typeface="Arial"/>
                <a:cs typeface="Arial"/>
                <a:sym typeface="Arial"/>
                <a:hlinkClick r:id="rId7">
                  <a:extLst>
                    <a:ext uri="{A12FA001-AC4F-418D-AE19-62706E023703}">
                      <ahyp:hlinkClr xmlns:ahyp="http://schemas.microsoft.com/office/drawing/2018/hyperlinkcolor" val="tx"/>
                    </a:ext>
                  </a:extLst>
                </a:hlinkClick>
              </a:rPr>
              <a:t>Evaluate an Existing Policy</a:t>
            </a:r>
            <a:endParaRPr sz="2600" u="sng">
              <a:solidFill>
                <a:srgbClr val="0000FF"/>
              </a:solidFill>
              <a:highlight>
                <a:srgbClr val="FFFFFF"/>
              </a:highlight>
              <a:latin typeface="Arial"/>
              <a:ea typeface="Arial"/>
              <a:cs typeface="Arial"/>
              <a:sym typeface="Arial"/>
            </a:endParaRPr>
          </a:p>
          <a:p>
            <a:pPr marL="457200" lvl="0" indent="0" algn="l" rtl="0">
              <a:spcBef>
                <a:spcPts val="0"/>
              </a:spcBef>
              <a:spcAft>
                <a:spcPts val="0"/>
              </a:spcAft>
              <a:buClr>
                <a:schemeClr val="dk2"/>
              </a:buClr>
              <a:buSzPct val="42307"/>
              <a:buFont typeface="Arial"/>
              <a:buNone/>
            </a:pPr>
            <a:r>
              <a:rPr lang="en" sz="2600">
                <a:solidFill>
                  <a:srgbClr val="365F91"/>
                </a:solidFill>
                <a:highlight>
                  <a:srgbClr val="FFFFFF"/>
                </a:highlight>
                <a:latin typeface="Arial"/>
                <a:ea typeface="Arial"/>
                <a:cs typeface="Arial"/>
                <a:sym typeface="Arial"/>
              </a:rPr>
              <a:t>5.</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latin typeface="Arial"/>
                <a:ea typeface="Arial"/>
                <a:cs typeface="Arial"/>
                <a:sym typeface="Arial"/>
                <a:hlinkClick r:id="rId8">
                  <a:extLst>
                    <a:ext uri="{A12FA001-AC4F-418D-AE19-62706E023703}">
                      <ahyp:hlinkClr xmlns:ahyp="http://schemas.microsoft.com/office/drawing/2018/hyperlinkcolor" val="tx"/>
                    </a:ext>
                  </a:extLst>
                </a:hlinkClick>
              </a:rPr>
              <a:t>Develop Solutions</a:t>
            </a:r>
            <a:endParaRPr sz="2600" u="sng">
              <a:solidFill>
                <a:srgbClr val="0000FF"/>
              </a:solidFill>
              <a:highlight>
                <a:srgbClr val="FFFFFF"/>
              </a:highlight>
              <a:latin typeface="Arial"/>
              <a:ea typeface="Arial"/>
              <a:cs typeface="Arial"/>
              <a:sym typeface="Arial"/>
            </a:endParaRPr>
          </a:p>
          <a:p>
            <a:pPr marL="457200" lvl="0" indent="0" algn="l" rtl="0">
              <a:spcBef>
                <a:spcPts val="0"/>
              </a:spcBef>
              <a:spcAft>
                <a:spcPts val="0"/>
              </a:spcAft>
              <a:buClr>
                <a:schemeClr val="dk2"/>
              </a:buClr>
              <a:buSzPct val="42307"/>
              <a:buFont typeface="Arial"/>
              <a:buNone/>
            </a:pPr>
            <a:r>
              <a:rPr lang="en" sz="2600">
                <a:solidFill>
                  <a:srgbClr val="365F91"/>
                </a:solidFill>
                <a:highlight>
                  <a:srgbClr val="FFFFFF"/>
                </a:highlight>
                <a:latin typeface="Arial"/>
                <a:ea typeface="Arial"/>
                <a:cs typeface="Arial"/>
                <a:sym typeface="Arial"/>
              </a:rPr>
              <a:t>6.</a:t>
            </a:r>
            <a:r>
              <a:rPr lang="en" sz="700">
                <a:solidFill>
                  <a:srgbClr val="365F91"/>
                </a:solidFill>
                <a:highlight>
                  <a:srgbClr val="FFFFFF"/>
                </a:highlight>
                <a:latin typeface="Times New Roman"/>
                <a:ea typeface="Times New Roman"/>
                <a:cs typeface="Times New Roman"/>
                <a:sym typeface="Times New Roman"/>
              </a:rPr>
              <a:t>                       </a:t>
            </a:r>
            <a:r>
              <a:rPr lang="en" sz="2600" u="sng">
                <a:solidFill>
                  <a:srgbClr val="0000FF"/>
                </a:solidFill>
                <a:highlight>
                  <a:srgbClr val="FFFFFF"/>
                </a:highlight>
                <a:latin typeface="Arial"/>
                <a:ea typeface="Arial"/>
                <a:cs typeface="Arial"/>
                <a:sym typeface="Arial"/>
                <a:hlinkClick r:id="rId9">
                  <a:extLst>
                    <a:ext uri="{A12FA001-AC4F-418D-AE19-62706E023703}">
                      <ahyp:hlinkClr xmlns:ahyp="http://schemas.microsoft.com/office/drawing/2018/hyperlinkcolor" val="tx"/>
                    </a:ext>
                  </a:extLst>
                </a:hlinkClick>
              </a:rPr>
              <a:t>Select the Best Solution </a:t>
            </a:r>
            <a:r>
              <a:rPr lang="en" sz="2600">
                <a:solidFill>
                  <a:srgbClr val="365F91"/>
                </a:solidFill>
                <a:highlight>
                  <a:srgbClr val="FFFFFF"/>
                </a:highlight>
                <a:latin typeface="Arial"/>
                <a:ea typeface="Arial"/>
                <a:cs typeface="Arial"/>
                <a:sym typeface="Arial"/>
              </a:rPr>
              <a:t> (Feasibility vs. Effectiveness)</a:t>
            </a:r>
            <a:endParaRPr sz="2600">
              <a:solidFill>
                <a:srgbClr val="365F91"/>
              </a:solidFill>
              <a:highlight>
                <a:srgbClr val="FFFFFF"/>
              </a:highlight>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1: Define the problem: A social issue is a problem that many people in a community face.</a:t>
            </a:r>
            <a:endParaRPr/>
          </a:p>
        </p:txBody>
      </p:sp>
      <p:sp>
        <p:nvSpPr>
          <p:cNvPr id="71" name="Google Shape;71;p1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Turn and talk about what problem you think may be taking place in these images.</a:t>
            </a:r>
            <a:endParaRPr/>
          </a:p>
        </p:txBody>
      </p:sp>
      <p:pic>
        <p:nvPicPr>
          <p:cNvPr id="72" name="Google Shape;72;p15"/>
          <p:cNvPicPr preferRelativeResize="0"/>
          <p:nvPr/>
        </p:nvPicPr>
        <p:blipFill>
          <a:blip r:embed="rId3">
            <a:alphaModFix/>
          </a:blip>
          <a:stretch>
            <a:fillRect/>
          </a:stretch>
        </p:blipFill>
        <p:spPr>
          <a:xfrm>
            <a:off x="5798520" y="2303656"/>
            <a:ext cx="3033775" cy="2265219"/>
          </a:xfrm>
          <a:prstGeom prst="rect">
            <a:avLst/>
          </a:prstGeom>
          <a:noFill/>
          <a:ln>
            <a:noFill/>
          </a:ln>
        </p:spPr>
      </p:pic>
      <p:pic>
        <p:nvPicPr>
          <p:cNvPr id="73" name="Google Shape;73;p15"/>
          <p:cNvPicPr preferRelativeResize="0"/>
          <p:nvPr/>
        </p:nvPicPr>
        <p:blipFill>
          <a:blip r:embed="rId4">
            <a:alphaModFix/>
          </a:blip>
          <a:stretch>
            <a:fillRect/>
          </a:stretch>
        </p:blipFill>
        <p:spPr>
          <a:xfrm>
            <a:off x="384250" y="1900550"/>
            <a:ext cx="4340025" cy="2963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2; Gather the evidence: This is the proof that a problem exists.</a:t>
            </a:r>
            <a:endParaRPr/>
          </a:p>
        </p:txBody>
      </p:sp>
      <p:sp>
        <p:nvSpPr>
          <p:cNvPr id="79" name="Google Shape;79;p16"/>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Let’s  take a survey!  Click the link to take the survey.</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u="sng">
                <a:solidFill>
                  <a:schemeClr val="hlink"/>
                </a:solidFill>
                <a:hlinkClick r:id="rId3"/>
              </a:rPr>
              <a:t>https://forms.gle/8z9xJxg3XXuXEC8A9</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80" name="Google Shape;80;p16"/>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90055" y="445025"/>
            <a:ext cx="899852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Step 3: Identify the causes: These are the reasons why something happens.</a:t>
            </a:r>
            <a:endParaRPr sz="2400" dirty="0"/>
          </a:p>
        </p:txBody>
      </p:sp>
      <p:sp>
        <p:nvSpPr>
          <p:cNvPr id="86" name="Google Shape;86;p17"/>
          <p:cNvSpPr txBox="1">
            <a:spLocks noGrp="1"/>
          </p:cNvSpPr>
          <p:nvPr>
            <p:ph type="body" idx="1"/>
          </p:nvPr>
        </p:nvSpPr>
        <p:spPr>
          <a:xfrm>
            <a:off x="311700" y="1455748"/>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Identify what causes the Recess</a:t>
            </a:r>
            <a:endParaRPr dirty="0"/>
          </a:p>
          <a:p>
            <a:pPr marL="0" lvl="0" indent="0" algn="l" rtl="0">
              <a:spcBef>
                <a:spcPts val="1200"/>
              </a:spcBef>
              <a:spcAft>
                <a:spcPts val="0"/>
              </a:spcAft>
              <a:buNone/>
            </a:pPr>
            <a:r>
              <a:rPr lang="en" dirty="0"/>
              <a:t>Queen to be a bully. </a:t>
            </a:r>
            <a:endParaRPr dirty="0"/>
          </a:p>
          <a:p>
            <a:pPr marL="0" lvl="0" indent="0" algn="l" rtl="0">
              <a:spcBef>
                <a:spcPts val="1200"/>
              </a:spcBef>
              <a:spcAft>
                <a:spcPts val="0"/>
              </a:spcAft>
              <a:buNone/>
            </a:pPr>
            <a:r>
              <a:rPr lang="en" dirty="0"/>
              <a:t>Think of other reasons why some</a:t>
            </a:r>
            <a:endParaRPr dirty="0"/>
          </a:p>
          <a:p>
            <a:pPr marL="0" lvl="0" indent="0" algn="l" rtl="0">
              <a:spcBef>
                <a:spcPts val="1200"/>
              </a:spcBef>
              <a:spcAft>
                <a:spcPts val="1200"/>
              </a:spcAft>
              <a:buNone/>
            </a:pPr>
            <a:r>
              <a:rPr lang="en" dirty="0"/>
              <a:t>One might become a bully.</a:t>
            </a:r>
            <a:endParaRPr dirty="0"/>
          </a:p>
        </p:txBody>
      </p:sp>
      <p:pic>
        <p:nvPicPr>
          <p:cNvPr id="87" name="Google Shape;87;p17" descr="Mean Jean is the Recess Queen and she rules the playground with an iron fist. No one dares to question her power until a new girl named Katie Sue comes to school. Let's find out what happens as we read together today!&#10;&#10;THE RECESS QUEEN&#10;Written by Alexis O'Neill&#10;Illustrated by Laura Huliska-Beith&#10;&#10;My Amazon Store: https://www.amazon.com/shop/storytimeatawnieshouse&#10;&#10;My Amazon store is where you will find not only all of the books I’ve read on my channel but oh so many more of my favorite children’s books. You’ll also find fun gift ideas, t-shirts, plushes, the lipsticks I wear in my videos, as well as the equipment I use in production. Happy shopping!&#10;&#10;Please support the authors and publishers of these amazing books by purchasing a copy for your home library. There's nothing like holding an actual book in your hand and turning its pages to fully experience the story. These are books your family will treasure and read over and over again!&#10;&#10;Thank you so very much for watching! Don't forget to subscribe to stay up-to-date on my latest videos.&#10;&#10;Subscribe here: https://goo.gl/i228Rr&#10;&#10;#therecessqueen #read aloud #kidsbooksreadaloud #kidsbooks&#10;&#10;Follow me on:&#10;Instagram @awnieshouse&#10;Facebook @awnieshouse" title="👑 Kids Book Read Aloud: THE RECESS QUEEN by Alexis O'Neill and Laura Huliska-Beith">
            <a:hlinkClick r:id="rId3"/>
          </p:cNvPr>
          <p:cNvPicPr preferRelativeResize="0"/>
          <p:nvPr/>
        </p:nvPicPr>
        <p:blipFill>
          <a:blip r:embed="rId4">
            <a:alphaModFix/>
          </a:blip>
          <a:stretch>
            <a:fillRect/>
          </a:stretch>
        </p:blipFill>
        <p:spPr>
          <a:xfrm>
            <a:off x="4082400" y="123407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96982" y="445025"/>
            <a:ext cx="897081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Step 4: Evaluate an Existing Policy: Take a closer look at rules on the books.</a:t>
            </a:r>
            <a:endParaRPr sz="2400" dirty="0"/>
          </a:p>
        </p:txBody>
      </p:sp>
      <p:sp>
        <p:nvSpPr>
          <p:cNvPr id="93" name="Google Shape;93;p1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Anti-Bullying rules help to stop bullying. Here are some examples. </a:t>
            </a:r>
            <a:endParaRPr/>
          </a:p>
          <a:p>
            <a:pPr marL="457200" lvl="0" indent="-307975" algn="l" rtl="0">
              <a:lnSpc>
                <a:spcPct val="150000"/>
              </a:lnSpc>
              <a:spcBef>
                <a:spcPts val="1300"/>
              </a:spcBef>
              <a:spcAft>
                <a:spcPts val="0"/>
              </a:spcAft>
              <a:buClr>
                <a:srgbClr val="1B1B1B"/>
              </a:buClr>
              <a:buSzPts val="1250"/>
              <a:buFont typeface="Roboto"/>
              <a:buChar char="●"/>
            </a:pPr>
            <a:r>
              <a:rPr lang="en" sz="1250">
                <a:solidFill>
                  <a:srgbClr val="1B1B1B"/>
                </a:solidFill>
                <a:highlight>
                  <a:srgbClr val="FFFFFF"/>
                </a:highlight>
                <a:latin typeface="Roboto"/>
                <a:ea typeface="Roboto"/>
                <a:cs typeface="Roboto"/>
                <a:sym typeface="Roboto"/>
              </a:rPr>
              <a:t>Parent outreach</a:t>
            </a:r>
            <a:endParaRPr sz="1250">
              <a:solidFill>
                <a:srgbClr val="1B1B1B"/>
              </a:solidFill>
              <a:highlight>
                <a:srgbClr val="FFFFFF"/>
              </a:highlight>
              <a:latin typeface="Roboto"/>
              <a:ea typeface="Roboto"/>
              <a:cs typeface="Roboto"/>
              <a:sym typeface="Roboto"/>
            </a:endParaRPr>
          </a:p>
          <a:p>
            <a:pPr marL="457200" lvl="0" indent="-307975" algn="l" rtl="0">
              <a:lnSpc>
                <a:spcPct val="150000"/>
              </a:lnSpc>
              <a:spcBef>
                <a:spcPts val="0"/>
              </a:spcBef>
              <a:spcAft>
                <a:spcPts val="0"/>
              </a:spcAft>
              <a:buClr>
                <a:srgbClr val="1B1B1B"/>
              </a:buClr>
              <a:buSzPts val="1250"/>
              <a:buFont typeface="Roboto"/>
              <a:buChar char="●"/>
            </a:pPr>
            <a:r>
              <a:rPr lang="en" sz="1250">
                <a:solidFill>
                  <a:srgbClr val="1B1B1B"/>
                </a:solidFill>
                <a:highlight>
                  <a:srgbClr val="FFFFFF"/>
                </a:highlight>
                <a:latin typeface="Roboto"/>
                <a:ea typeface="Roboto"/>
                <a:cs typeface="Roboto"/>
                <a:sym typeface="Roboto"/>
              </a:rPr>
              <a:t>Short term behavioral progress reports</a:t>
            </a:r>
            <a:endParaRPr sz="1250">
              <a:solidFill>
                <a:srgbClr val="1B1B1B"/>
              </a:solidFill>
              <a:highlight>
                <a:srgbClr val="FFFFFF"/>
              </a:highlight>
              <a:latin typeface="Roboto"/>
              <a:ea typeface="Roboto"/>
              <a:cs typeface="Roboto"/>
              <a:sym typeface="Roboto"/>
            </a:endParaRPr>
          </a:p>
          <a:p>
            <a:pPr marL="457200" lvl="0" indent="-307975" algn="l" rtl="0">
              <a:lnSpc>
                <a:spcPct val="150000"/>
              </a:lnSpc>
              <a:spcBef>
                <a:spcPts val="0"/>
              </a:spcBef>
              <a:spcAft>
                <a:spcPts val="0"/>
              </a:spcAft>
              <a:buClr>
                <a:srgbClr val="1B1B1B"/>
              </a:buClr>
              <a:buSzPts val="1250"/>
              <a:buFont typeface="Roboto"/>
              <a:buChar char="●"/>
            </a:pPr>
            <a:r>
              <a:rPr lang="en" sz="1250">
                <a:solidFill>
                  <a:srgbClr val="1B1B1B"/>
                </a:solidFill>
                <a:highlight>
                  <a:srgbClr val="FFFFFF"/>
                </a:highlight>
                <a:latin typeface="Roboto"/>
                <a:ea typeface="Roboto"/>
                <a:cs typeface="Roboto"/>
                <a:sym typeface="Roboto"/>
              </a:rPr>
              <a:t>Intervention by counseling staff</a:t>
            </a:r>
            <a:endParaRPr sz="1250">
              <a:solidFill>
                <a:srgbClr val="1B1B1B"/>
              </a:solidFill>
              <a:highlight>
                <a:srgbClr val="FFFFFF"/>
              </a:highlight>
              <a:latin typeface="Roboto"/>
              <a:ea typeface="Roboto"/>
              <a:cs typeface="Roboto"/>
              <a:sym typeface="Roboto"/>
            </a:endParaRPr>
          </a:p>
          <a:p>
            <a:pPr marL="457200" lvl="0" indent="-307975" algn="l" rtl="0">
              <a:lnSpc>
                <a:spcPct val="150000"/>
              </a:lnSpc>
              <a:spcBef>
                <a:spcPts val="0"/>
              </a:spcBef>
              <a:spcAft>
                <a:spcPts val="0"/>
              </a:spcAft>
              <a:buClr>
                <a:srgbClr val="1B1B1B"/>
              </a:buClr>
              <a:buSzPts val="1250"/>
              <a:buFont typeface="Roboto"/>
              <a:buChar char="●"/>
            </a:pPr>
            <a:r>
              <a:rPr lang="en" sz="1250">
                <a:solidFill>
                  <a:srgbClr val="1B1B1B"/>
                </a:solidFill>
                <a:highlight>
                  <a:srgbClr val="FFFFFF"/>
                </a:highlight>
                <a:latin typeface="Roboto"/>
                <a:ea typeface="Roboto"/>
                <a:cs typeface="Roboto"/>
                <a:sym typeface="Roboto"/>
              </a:rPr>
              <a:t>Talk to an adult you trust. Don’t keep your feelings inside. Telling someone can help you feel less alone. They can help you make a plan to stop the bullying.</a:t>
            </a:r>
            <a:endParaRPr sz="1250">
              <a:solidFill>
                <a:srgbClr val="1B1B1B"/>
              </a:solidFill>
              <a:highlight>
                <a:srgbClr val="FFFFFF"/>
              </a:highlight>
              <a:latin typeface="Roboto"/>
              <a:ea typeface="Roboto"/>
              <a:cs typeface="Roboto"/>
              <a:sym typeface="Roboto"/>
            </a:endParaRPr>
          </a:p>
          <a:p>
            <a:pPr marL="457200" lvl="0" indent="-307975" algn="l" rtl="0">
              <a:lnSpc>
                <a:spcPct val="150000"/>
              </a:lnSpc>
              <a:spcBef>
                <a:spcPts val="0"/>
              </a:spcBef>
              <a:spcAft>
                <a:spcPts val="0"/>
              </a:spcAft>
              <a:buClr>
                <a:srgbClr val="1B1B1B"/>
              </a:buClr>
              <a:buSzPts val="1250"/>
              <a:buFont typeface="Roboto"/>
              <a:buChar char="●"/>
            </a:pPr>
            <a:r>
              <a:rPr lang="en" sz="1250">
                <a:solidFill>
                  <a:srgbClr val="1B1B1B"/>
                </a:solidFill>
                <a:highlight>
                  <a:srgbClr val="FFFFFF"/>
                </a:highlight>
                <a:latin typeface="Roboto"/>
                <a:ea typeface="Roboto"/>
                <a:cs typeface="Roboto"/>
                <a:sym typeface="Roboto"/>
              </a:rPr>
              <a:t>Stay away from places where bullying happens.</a:t>
            </a:r>
            <a:endParaRPr sz="1250">
              <a:solidFill>
                <a:srgbClr val="1B1B1B"/>
              </a:solidFill>
              <a:highlight>
                <a:srgbClr val="FFFFFF"/>
              </a:highlight>
              <a:latin typeface="Roboto"/>
              <a:ea typeface="Roboto"/>
              <a:cs typeface="Roboto"/>
              <a:sym typeface="Roboto"/>
            </a:endParaRPr>
          </a:p>
          <a:p>
            <a:pPr marL="457200" lvl="0" indent="-307975" algn="l" rtl="0">
              <a:lnSpc>
                <a:spcPct val="150000"/>
              </a:lnSpc>
              <a:spcBef>
                <a:spcPts val="0"/>
              </a:spcBef>
              <a:spcAft>
                <a:spcPts val="0"/>
              </a:spcAft>
              <a:buClr>
                <a:srgbClr val="1B1B1B"/>
              </a:buClr>
              <a:buSzPts val="1250"/>
              <a:buFont typeface="Roboto"/>
              <a:buChar char="●"/>
            </a:pPr>
            <a:r>
              <a:rPr lang="en" sz="1250">
                <a:solidFill>
                  <a:srgbClr val="1B1B1B"/>
                </a:solidFill>
                <a:highlight>
                  <a:srgbClr val="FFFFFF"/>
                </a:highlight>
                <a:latin typeface="Roboto"/>
                <a:ea typeface="Roboto"/>
                <a:cs typeface="Roboto"/>
                <a:sym typeface="Roboto"/>
              </a:rPr>
              <a:t>Stay near adults and other kids. Most bullying happens when adults aren’t around.</a:t>
            </a:r>
            <a:endParaRPr sz="1250">
              <a:solidFill>
                <a:srgbClr val="1B1B1B"/>
              </a:solidFill>
              <a:highlight>
                <a:srgbClr val="FFFFFF"/>
              </a:highlight>
              <a:latin typeface="Roboto"/>
              <a:ea typeface="Roboto"/>
              <a:cs typeface="Roboto"/>
              <a:sym typeface="Roboto"/>
            </a:endParaRPr>
          </a:p>
          <a:p>
            <a:pPr marL="0" lvl="0" indent="0" algn="l" rtl="0">
              <a:spcBef>
                <a:spcPts val="1300"/>
              </a:spcBef>
              <a:spcAft>
                <a:spcPts val="1200"/>
              </a:spcAft>
              <a:buNone/>
            </a:pPr>
            <a:r>
              <a:rPr lang="en"/>
              <a:t>What are some other things that kids could do to stop bullying?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4: Develop Solutions: Steps to get  rid of the problem</a:t>
            </a:r>
            <a:endParaRPr/>
          </a:p>
        </p:txBody>
      </p:sp>
      <p:sp>
        <p:nvSpPr>
          <p:cNvPr id="99" name="Google Shape;99;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 your groups discuss possible </a:t>
            </a:r>
            <a:endParaRPr/>
          </a:p>
          <a:p>
            <a:pPr marL="0" lvl="0" indent="0" algn="l" rtl="0">
              <a:spcBef>
                <a:spcPts val="1200"/>
              </a:spcBef>
              <a:spcAft>
                <a:spcPts val="0"/>
              </a:spcAft>
              <a:buNone/>
            </a:pPr>
            <a:r>
              <a:rPr lang="en"/>
              <a:t>solutions.</a:t>
            </a:r>
            <a:endParaRPr/>
          </a:p>
          <a:p>
            <a:pPr marL="0" lvl="0" indent="0" algn="l" rtl="0">
              <a:spcBef>
                <a:spcPts val="1200"/>
              </a:spcBef>
              <a:spcAft>
                <a:spcPts val="1200"/>
              </a:spcAft>
              <a:buNone/>
            </a:pPr>
            <a:endParaRPr/>
          </a:p>
        </p:txBody>
      </p:sp>
      <p:pic>
        <p:nvPicPr>
          <p:cNvPr id="100" name="Google Shape;100;p19" descr="#Bully #Bullying #EducationalCartoon&#10;When Franky notices another student on the playground being bullied he wonders if he did the right thing. Enjoy this bullying video for students (elementary or middle school), where Mrs. Day helps Franky with his question on what to do when he sees others being bullied.&#10;&#10;Subscribe for new videos Monday through Friday at 6:00 AM PST!&#10;&#10;Pick up our book, &quot;Revenge at Camp Sierra,&quot; available on Amazon.com at http://a.co/hD4uXsQ. &#10;&#10;About the book: Summer is filled with fun, family, and friends, but this summer will change the kids in Fresberg forever. As Franky and Chillz two friends set out to make some quick summer cash they will find themselves headed on an adventure. Will they be too late to save a friend? What will they find as they journey into Camp Sierra?&#10;&#10;Follow us on Social Media for daily history updates, inspiring quotes and more: &#10;&#10;Facebook: http://www.facebook.com/fresbergcartoon&#10;Instagram: http://www.instagram.com/fresbergcartoon&#10;Twitter: http://www.twitter.com/fresbergcartoon" title="Bullying Videos for Kids: Did I Do The Right Thing? What to do when others bully | Educational Video">
            <a:hlinkClick r:id="rId3"/>
          </p:cNvPr>
          <p:cNvPicPr preferRelativeResize="0"/>
          <p:nvPr/>
        </p:nvPicPr>
        <p:blipFill>
          <a:blip r:embed="rId4">
            <a:alphaModFix/>
          </a:blip>
          <a:stretch>
            <a:fillRect/>
          </a:stretch>
        </p:blipFill>
        <p:spPr>
          <a:xfrm>
            <a:off x="4260300" y="1186975"/>
            <a:ext cx="4572000" cy="3429000"/>
          </a:xfrm>
          <a:prstGeom prst="rect">
            <a:avLst/>
          </a:prstGeom>
          <a:noFill/>
          <a:ln>
            <a:noFill/>
          </a:ln>
        </p:spPr>
      </p:pic>
      <p:pic>
        <p:nvPicPr>
          <p:cNvPr id="101" name="Google Shape;101;p19" title="The Juice Box Bully by Bob Sornson and Maria Dismondy">
            <a:hlinkClick r:id="rId5"/>
          </p:cNvPr>
          <p:cNvPicPr preferRelativeResize="0"/>
          <p:nvPr/>
        </p:nvPicPr>
        <p:blipFill>
          <a:blip r:embed="rId6">
            <a:alphaModFix/>
          </a:blip>
          <a:stretch>
            <a:fillRect/>
          </a:stretch>
        </p:blipFill>
        <p:spPr>
          <a:xfrm>
            <a:off x="736975" y="2226300"/>
            <a:ext cx="2656200" cy="2195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445025"/>
            <a:ext cx="8520600" cy="936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6: Select the Best Solution: Which idea do you think will be the easiest to do and have the best results?</a:t>
            </a:r>
            <a:endParaRPr/>
          </a:p>
        </p:txBody>
      </p:sp>
      <p:graphicFrame>
        <p:nvGraphicFramePr>
          <p:cNvPr id="107" name="Google Shape;107;p20"/>
          <p:cNvGraphicFramePr/>
          <p:nvPr>
            <p:extLst>
              <p:ext uri="{D42A27DB-BD31-4B8C-83A1-F6EECF244321}">
                <p14:modId xmlns:p14="http://schemas.microsoft.com/office/powerpoint/2010/main" val="50289782"/>
              </p:ext>
            </p:extLst>
          </p:nvPr>
        </p:nvGraphicFramePr>
        <p:xfrm>
          <a:off x="311750" y="1619250"/>
          <a:ext cx="8392750" cy="2763395"/>
        </p:xfrm>
        <a:graphic>
          <a:graphicData uri="http://schemas.openxmlformats.org/drawingml/2006/table">
            <a:tbl>
              <a:tblPr>
                <a:noFill/>
                <a:tableStyleId>{2CA42740-B0DB-4650-A7BD-E94D202CC61E}</a:tableStyleId>
              </a:tblPr>
              <a:tblGrid>
                <a:gridCol w="1678550">
                  <a:extLst>
                    <a:ext uri="{9D8B030D-6E8A-4147-A177-3AD203B41FA5}">
                      <a16:colId xmlns:a16="http://schemas.microsoft.com/office/drawing/2014/main" val="20000"/>
                    </a:ext>
                  </a:extLst>
                </a:gridCol>
                <a:gridCol w="1678550">
                  <a:extLst>
                    <a:ext uri="{9D8B030D-6E8A-4147-A177-3AD203B41FA5}">
                      <a16:colId xmlns:a16="http://schemas.microsoft.com/office/drawing/2014/main" val="20001"/>
                    </a:ext>
                  </a:extLst>
                </a:gridCol>
                <a:gridCol w="1678550">
                  <a:extLst>
                    <a:ext uri="{9D8B030D-6E8A-4147-A177-3AD203B41FA5}">
                      <a16:colId xmlns:a16="http://schemas.microsoft.com/office/drawing/2014/main" val="20002"/>
                    </a:ext>
                  </a:extLst>
                </a:gridCol>
                <a:gridCol w="1678550">
                  <a:extLst>
                    <a:ext uri="{9D8B030D-6E8A-4147-A177-3AD203B41FA5}">
                      <a16:colId xmlns:a16="http://schemas.microsoft.com/office/drawing/2014/main" val="20003"/>
                    </a:ext>
                  </a:extLst>
                </a:gridCol>
                <a:gridCol w="1678550">
                  <a:extLst>
                    <a:ext uri="{9D8B030D-6E8A-4147-A177-3AD203B41FA5}">
                      <a16:colId xmlns:a16="http://schemas.microsoft.com/office/drawing/2014/main" val="20004"/>
                    </a:ext>
                  </a:extLst>
                </a:gridCol>
              </a:tblGrid>
              <a:tr h="615350">
                <a:tc>
                  <a:txBody>
                    <a:bodyPr/>
                    <a:lstStyle/>
                    <a:p>
                      <a:pPr marL="0" lvl="0" indent="0" algn="l" rtl="0">
                        <a:spcBef>
                          <a:spcPts val="0"/>
                        </a:spcBef>
                        <a:spcAft>
                          <a:spcPts val="0"/>
                        </a:spcAft>
                        <a:buNone/>
                      </a:pPr>
                      <a:endParaRPr/>
                    </a:p>
                  </a:txBody>
                  <a:tcPr marL="91425" marR="91425" marT="91425" marB="91425"/>
                </a:tc>
                <a:tc gridSpan="4">
                  <a:txBody>
                    <a:bodyPr/>
                    <a:lstStyle/>
                    <a:p>
                      <a:pPr marL="0" lvl="0" indent="0" algn="ctr" rtl="0">
                        <a:spcBef>
                          <a:spcPts val="0"/>
                        </a:spcBef>
                        <a:spcAft>
                          <a:spcPts val="0"/>
                        </a:spcAft>
                        <a:buNone/>
                      </a:pPr>
                      <a:r>
                        <a:rPr lang="en"/>
                        <a:t>FEASIBILITY</a:t>
                      </a:r>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8545">
                <a:tc rowSpan="4">
                  <a:txBody>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l" rtl="0">
                        <a:spcBef>
                          <a:spcPts val="0"/>
                        </a:spcBef>
                        <a:spcAft>
                          <a:spcPts val="0"/>
                        </a:spcAft>
                        <a:buNone/>
                      </a:pPr>
                      <a:r>
                        <a:rPr lang="en"/>
                        <a:t>EFFECTIVENESS</a:t>
                      </a: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ctr" rtl="0">
                        <a:spcBef>
                          <a:spcPts val="0"/>
                        </a:spcBef>
                        <a:spcAft>
                          <a:spcPts val="0"/>
                        </a:spcAft>
                        <a:buNone/>
                      </a:pPr>
                      <a:r>
                        <a:rPr lang="en"/>
                        <a:t>HIGH</a:t>
                      </a:r>
                      <a:endParaRPr/>
                    </a:p>
                  </a:txBody>
                  <a:tcPr marL="91425" marR="91425" marT="91425" marB="91425"/>
                </a:tc>
                <a:tc>
                  <a:txBody>
                    <a:bodyPr/>
                    <a:lstStyle/>
                    <a:p>
                      <a:pPr marL="0" lvl="0" indent="0" algn="ctr" rtl="0">
                        <a:spcBef>
                          <a:spcPts val="0"/>
                        </a:spcBef>
                        <a:spcAft>
                          <a:spcPts val="0"/>
                        </a:spcAft>
                        <a:buNone/>
                      </a:pPr>
                      <a:r>
                        <a:rPr lang="en"/>
                        <a:t>MEDIUM</a:t>
                      </a:r>
                      <a:endParaRPr/>
                    </a:p>
                  </a:txBody>
                  <a:tcPr marL="91425" marR="91425" marT="91425" marB="91425"/>
                </a:tc>
                <a:tc>
                  <a:txBody>
                    <a:bodyPr/>
                    <a:lstStyle/>
                    <a:p>
                      <a:pPr marL="0" lvl="0" indent="0" algn="ctr" rtl="0">
                        <a:spcBef>
                          <a:spcPts val="0"/>
                        </a:spcBef>
                        <a:spcAft>
                          <a:spcPts val="0"/>
                        </a:spcAft>
                        <a:buNone/>
                      </a:pPr>
                      <a:r>
                        <a:rPr lang="en"/>
                        <a:t>LOW</a:t>
                      </a:r>
                      <a:endParaRPr/>
                    </a:p>
                  </a:txBody>
                  <a:tcPr marL="91425" marR="91425" marT="91425" marB="91425"/>
                </a:tc>
                <a:extLst>
                  <a:ext uri="{0D108BD9-81ED-4DB2-BD59-A6C34878D82A}">
                    <a16:rowId xmlns:a16="http://schemas.microsoft.com/office/drawing/2014/main" val="10001"/>
                  </a:ext>
                </a:extLst>
              </a:tr>
              <a:tr h="546000">
                <a:tc vMerge="1">
                  <a:txBody>
                    <a:bodyPr/>
                    <a:lstStyle/>
                    <a:p>
                      <a:endParaRPr lang="en-US"/>
                    </a:p>
                  </a:txBody>
                  <a:tcPr/>
                </a:tc>
                <a:tc>
                  <a:txBody>
                    <a:bodyPr/>
                    <a:lstStyle/>
                    <a:p>
                      <a:pPr marL="0" lvl="0" indent="0" algn="l" rtl="0">
                        <a:spcBef>
                          <a:spcPts val="0"/>
                        </a:spcBef>
                        <a:spcAft>
                          <a:spcPts val="0"/>
                        </a:spcAft>
                        <a:buNone/>
                      </a:pPr>
                      <a:r>
                        <a:rPr lang="en"/>
                        <a:t>HIGH</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591750">
                <a:tc vMerge="1">
                  <a:txBody>
                    <a:bodyPr/>
                    <a:lstStyle/>
                    <a:p>
                      <a:endParaRPr lang="en-US"/>
                    </a:p>
                  </a:txBody>
                  <a:tcPr/>
                </a:tc>
                <a:tc>
                  <a:txBody>
                    <a:bodyPr/>
                    <a:lstStyle/>
                    <a:p>
                      <a:pPr marL="0" lvl="0" indent="0" algn="l" rtl="0">
                        <a:spcBef>
                          <a:spcPts val="0"/>
                        </a:spcBef>
                        <a:spcAft>
                          <a:spcPts val="0"/>
                        </a:spcAft>
                        <a:buNone/>
                      </a:pPr>
                      <a:r>
                        <a:rPr lang="en"/>
                        <a:t>MEDIUM</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591750">
                <a:tc vMerge="1">
                  <a:txBody>
                    <a:bodyPr/>
                    <a:lstStyle/>
                    <a:p>
                      <a:endParaRPr lang="en-US"/>
                    </a:p>
                  </a:txBody>
                  <a:tcPr/>
                </a:tc>
                <a:tc>
                  <a:txBody>
                    <a:bodyPr/>
                    <a:lstStyle/>
                    <a:p>
                      <a:pPr marL="0" lvl="0" indent="0" algn="l" rtl="0">
                        <a:spcBef>
                          <a:spcPts val="0"/>
                        </a:spcBef>
                        <a:spcAft>
                          <a:spcPts val="0"/>
                        </a:spcAft>
                        <a:buNone/>
                      </a:pPr>
                      <a:r>
                        <a:rPr lang="en"/>
                        <a:t>LOW</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Words>
  <Application>Microsoft Office PowerPoint</Application>
  <PresentationFormat>On-screen Show (16:9)</PresentationFormat>
  <Paragraphs>53</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Oswald</vt:lpstr>
      <vt:lpstr>Arial</vt:lpstr>
      <vt:lpstr>Roboto</vt:lpstr>
      <vt:lpstr>Times New Roman</vt:lpstr>
      <vt:lpstr>Playfair Display</vt:lpstr>
      <vt:lpstr>Montserrat</vt:lpstr>
      <vt:lpstr>Pop</vt:lpstr>
      <vt:lpstr>Bullying at P.S 129</vt:lpstr>
      <vt:lpstr>PPA: A public policy analyst is someone who works to make people aware of social issues in ther communitites.</vt:lpstr>
      <vt:lpstr>Step 1: Define the problem: A social issue is a problem that many people in a community face.</vt:lpstr>
      <vt:lpstr>Step 2; Gather the evidence: This is the proof that a problem exists.</vt:lpstr>
      <vt:lpstr>Step 3: Identify the causes: These are the reasons why something happens.</vt:lpstr>
      <vt:lpstr>Step 4: Evaluate an Existing Policy: Take a closer look at rules on the books.</vt:lpstr>
      <vt:lpstr>Step 4: Develop Solutions: Steps to get  rid of the problem</vt:lpstr>
      <vt:lpstr>Step 6: Select the Best Solution: Which idea do you think will be the easiest to do and have the best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Bullying at P.S 129</dc:title>
  <dc:creator>Joseph Montecalvo</dc:creator>
  <cp:lastModifiedBy>Joseph Montecalvo</cp:lastModifiedBy>
  <cp:revision>1</cp:revision>
  <dcterms:modified xsi:type="dcterms:W3CDTF">2022-03-15T17:06:58Z</dcterms:modified>
</cp:coreProperties>
</file>