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9"/>
  </p:notesMasterIdLst>
  <p:sldIdLst>
    <p:sldId id="256" r:id="rId2"/>
    <p:sldId id="260" r:id="rId3"/>
    <p:sldId id="257" r:id="rId4"/>
    <p:sldId id="259" r:id="rId5"/>
    <p:sldId id="263" r:id="rId6"/>
    <p:sldId id="258" r:id="rId7"/>
    <p:sldId id="261" r:id="rId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4" y="93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65c7a0d282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65c7a0d282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561c24b59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561c24b59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65c7a0d282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65c7a0d282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7561c24b59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7561c24b59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65c7a0d282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65c7a0d282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6c3ddca5e0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6c3ddca5e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C000"/>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flippedtips.com/plegal/ahppae/ppae1.html" TargetMode="External"/><Relationship Id="rId7" Type="http://schemas.openxmlformats.org/officeDocument/2006/relationships/hyperlink" Target="http://flippedtips.com/plegal/ppa/usppaep1.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flippedtips.com/plegal/ppa/usppadc1.html" TargetMode="External"/><Relationship Id="rId5" Type="http://schemas.openxmlformats.org/officeDocument/2006/relationships/hyperlink" Target="http://flippedtips.com/plegal/ppa/usppari1.html" TargetMode="External"/><Relationship Id="rId4" Type="http://schemas.openxmlformats.org/officeDocument/2006/relationships/hyperlink" Target="http://flippedtips.com/plegal/ppa/usppaip1.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revolution.mrdonn.org/stampact.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www.ducksters.com/history/american_revolution/the_stamp_act.php"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history.com/topics/native-american-history/french-and-indian-war-video" TargetMode="External"/><Relationship Id="rId2" Type="http://schemas.openxmlformats.org/officeDocument/2006/relationships/hyperlink" Target="https://www.investopedia.com/terms/m/mercantilism.asp"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133350"/>
            <a:ext cx="8520600" cy="184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a:t> </a:t>
            </a:r>
            <a:r>
              <a:rPr lang="en" sz="2400" b="1">
                <a:latin typeface="Times New Roman"/>
                <a:ea typeface="Times New Roman"/>
                <a:cs typeface="Times New Roman"/>
                <a:sym typeface="Times New Roman"/>
              </a:rPr>
              <a:t>Taxation Without Representation is Tyranny!</a:t>
            </a:r>
            <a:endParaRPr sz="2400" b="1">
              <a:latin typeface="Times New Roman"/>
              <a:ea typeface="Times New Roman"/>
              <a:cs typeface="Times New Roman"/>
              <a:sym typeface="Times New Roman"/>
            </a:endParaRPr>
          </a:p>
          <a:p>
            <a:pPr marL="0" lvl="0" indent="0" algn="ctr" rtl="0">
              <a:spcBef>
                <a:spcPts val="0"/>
              </a:spcBef>
              <a:spcAft>
                <a:spcPts val="0"/>
              </a:spcAft>
              <a:buNone/>
            </a:pPr>
            <a:r>
              <a:rPr lang="en" sz="2400" b="1">
                <a:latin typeface="Times New Roman"/>
                <a:ea typeface="Times New Roman"/>
                <a:cs typeface="Times New Roman"/>
                <a:sym typeface="Times New Roman"/>
              </a:rPr>
              <a:t>By Marta T. Colomer</a:t>
            </a:r>
            <a:endParaRPr sz="2400" b="1">
              <a:latin typeface="Times New Roman"/>
              <a:ea typeface="Times New Roman"/>
              <a:cs typeface="Times New Roman"/>
              <a:sym typeface="Times New Roman"/>
            </a:endParaRPr>
          </a:p>
          <a:p>
            <a:pPr marL="0" lvl="0" indent="0" algn="ctr" rtl="0">
              <a:spcBef>
                <a:spcPts val="0"/>
              </a:spcBef>
              <a:spcAft>
                <a:spcPts val="0"/>
              </a:spcAft>
              <a:buNone/>
            </a:pPr>
            <a:r>
              <a:rPr lang="en" sz="2400" b="1">
                <a:latin typeface="Times New Roman"/>
                <a:ea typeface="Times New Roman"/>
                <a:cs typeface="Times New Roman"/>
                <a:sym typeface="Times New Roman"/>
              </a:rPr>
              <a:t>P. S. 129M</a:t>
            </a:r>
            <a:endParaRPr sz="2400" b="1">
              <a:latin typeface="Times New Roman"/>
              <a:ea typeface="Times New Roman"/>
              <a:cs typeface="Times New Roman"/>
              <a:sym typeface="Times New Roman"/>
            </a:endParaRPr>
          </a:p>
          <a:p>
            <a:pPr marL="0" lvl="0" indent="0" algn="l" rtl="0">
              <a:spcBef>
                <a:spcPts val="0"/>
              </a:spcBef>
              <a:spcAft>
                <a:spcPts val="0"/>
              </a:spcAft>
              <a:buNone/>
            </a:pPr>
            <a:endParaRPr sz="3600"/>
          </a:p>
        </p:txBody>
      </p:sp>
      <p:sp>
        <p:nvSpPr>
          <p:cNvPr id="55" name="Google Shape;55;p13"/>
          <p:cNvSpPr txBox="1">
            <a:spLocks noGrp="1"/>
          </p:cNvSpPr>
          <p:nvPr>
            <p:ph type="subTitle" idx="1"/>
          </p:nvPr>
        </p:nvSpPr>
        <p:spPr>
          <a:xfrm>
            <a:off x="311700" y="29865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1200">
              <a:latin typeface="Times New Roman"/>
              <a:ea typeface="Times New Roman"/>
              <a:cs typeface="Times New Roman"/>
              <a:sym typeface="Times New Roman"/>
            </a:endParaRPr>
          </a:p>
        </p:txBody>
      </p:sp>
      <p:pic>
        <p:nvPicPr>
          <p:cNvPr id="56" name="Google Shape;56;p13"/>
          <p:cNvPicPr preferRelativeResize="0"/>
          <p:nvPr/>
        </p:nvPicPr>
        <p:blipFill>
          <a:blip r:embed="rId3">
            <a:alphaModFix/>
          </a:blip>
          <a:stretch>
            <a:fillRect/>
          </a:stretch>
        </p:blipFill>
        <p:spPr>
          <a:xfrm>
            <a:off x="2106075" y="1414742"/>
            <a:ext cx="4906151" cy="35203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311700" y="84325"/>
            <a:ext cx="8520600" cy="12583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a:latin typeface="Times New Roman"/>
                <a:ea typeface="Times New Roman"/>
                <a:cs typeface="Times New Roman"/>
                <a:sym typeface="Times New Roman"/>
              </a:rPr>
              <a:t>Analyze the reasons for the American colonist</a:t>
            </a:r>
            <a:r>
              <a:rPr lang="en-US" sz="2400" b="1" dirty="0">
                <a:latin typeface="Times New Roman"/>
                <a:ea typeface="Times New Roman"/>
                <a:cs typeface="Times New Roman"/>
                <a:sym typeface="Times New Roman"/>
              </a:rPr>
              <a:t>s’</a:t>
            </a:r>
            <a:r>
              <a:rPr lang="en" sz="2400" b="1" dirty="0">
                <a:latin typeface="Times New Roman"/>
                <a:ea typeface="Times New Roman"/>
                <a:cs typeface="Times New Roman"/>
                <a:sym typeface="Times New Roman"/>
              </a:rPr>
              <a:t> discontent towards the British using the American History Public Policy Analyst (</a:t>
            </a:r>
            <a:r>
              <a:rPr lang="en-US" sz="2400" b="1" dirty="0">
                <a:latin typeface="Times New Roman"/>
                <a:ea typeface="Times New Roman"/>
                <a:cs typeface="Times New Roman"/>
                <a:sym typeface="Times New Roman"/>
                <a:hlinkClick r:id="rId3"/>
              </a:rPr>
              <a:t>AHPPA</a:t>
            </a:r>
            <a:r>
              <a:rPr lang="en-US" sz="2400" b="1" dirty="0">
                <a:latin typeface="Times New Roman"/>
                <a:ea typeface="Times New Roman"/>
                <a:cs typeface="Times New Roman"/>
                <a:sym typeface="Times New Roman"/>
              </a:rPr>
              <a:t>) </a:t>
            </a:r>
            <a:r>
              <a:rPr lang="en" sz="2400" b="1" dirty="0">
                <a:latin typeface="Times New Roman"/>
                <a:ea typeface="Times New Roman"/>
                <a:cs typeface="Times New Roman"/>
                <a:sym typeface="Times New Roman"/>
              </a:rPr>
              <a:t>format.</a:t>
            </a:r>
            <a:endParaRPr sz="2400" b="1" dirty="0">
              <a:latin typeface="Times New Roman"/>
              <a:ea typeface="Times New Roman"/>
              <a:cs typeface="Times New Roman"/>
              <a:sym typeface="Times New Roman"/>
            </a:endParaRPr>
          </a:p>
          <a:p>
            <a:pPr marL="0" lvl="0" indent="0" algn="l" rtl="0">
              <a:spcBef>
                <a:spcPts val="0"/>
              </a:spcBef>
              <a:spcAft>
                <a:spcPts val="0"/>
              </a:spcAft>
              <a:buNone/>
            </a:pPr>
            <a:endParaRPr sz="1800" dirty="0">
              <a:latin typeface="Times New Roman"/>
              <a:ea typeface="Times New Roman"/>
              <a:cs typeface="Times New Roman"/>
              <a:sym typeface="Times New Roman"/>
            </a:endParaRPr>
          </a:p>
        </p:txBody>
      </p:sp>
      <p:sp>
        <p:nvSpPr>
          <p:cNvPr id="4" name="Text Placeholder 3">
            <a:extLst>
              <a:ext uri="{FF2B5EF4-FFF2-40B4-BE49-F238E27FC236}">
                <a16:creationId xmlns:a16="http://schemas.microsoft.com/office/drawing/2014/main" id="{F6AA440F-4562-4010-9418-69ADE118F37C}"/>
              </a:ext>
            </a:extLst>
          </p:cNvPr>
          <p:cNvSpPr>
            <a:spLocks noGrp="1" noChangeArrowheads="1"/>
          </p:cNvSpPr>
          <p:nvPr>
            <p:ph type="body" idx="1"/>
          </p:nvPr>
        </p:nvSpPr>
        <p:spPr bwMode="auto">
          <a:xfrm>
            <a:off x="1626686" y="2108067"/>
            <a:ext cx="4693092" cy="1692771"/>
          </a:xfrm>
          <a:prstGeom prst="rect">
            <a:avLst/>
          </a:prstGeom>
          <a:solidFill>
            <a:srgbClr val="FFFFFF">
              <a:alpha val="0"/>
            </a:srgbClr>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dirty="0">
                <a:ln>
                  <a:noFill/>
                </a:ln>
                <a:solidFill>
                  <a:srgbClr val="365F91"/>
                </a:solidFill>
                <a:effectLst/>
                <a:latin typeface="Calibri" panose="020F0502020204030204" pitchFamily="34" charset="0"/>
                <a:cs typeface="Calibri" panose="020F0502020204030204" pitchFamily="34" charset="0"/>
              </a:rPr>
              <a:t>1.</a:t>
            </a:r>
            <a:r>
              <a:rPr kumimoji="0" lang="en-US" altLang="en-US" sz="700" b="0" i="0" u="none" strike="noStrike" cap="none" normalizeH="0" baseline="0" dirty="0">
                <a:ln>
                  <a:noFill/>
                </a:ln>
                <a:solidFill>
                  <a:srgbClr val="365F91"/>
                </a:solidFill>
                <a:effectLst/>
                <a:latin typeface="Times New Roman" panose="02020603050405020304" pitchFamily="18" charset="0"/>
                <a:cs typeface="Times New Roman" panose="02020603050405020304" pitchFamily="18" charset="0"/>
              </a:rPr>
              <a:t>                       </a:t>
            </a:r>
            <a:r>
              <a:rPr kumimoji="0" lang="en-US" altLang="en-US" sz="2600" b="0" i="0" u="sng" strike="noStrike" cap="none" normalizeH="0" baseline="0" dirty="0">
                <a:ln>
                  <a:noFill/>
                </a:ln>
                <a:solidFill>
                  <a:srgbClr val="800080"/>
                </a:solidFill>
                <a:effectLst/>
                <a:latin typeface="Calibri" panose="020F0502020204030204" pitchFamily="34" charset="0"/>
                <a:cs typeface="Calibri" panose="020F0502020204030204" pitchFamily="34" charset="0"/>
                <a:hlinkClick r:id="rId4"/>
              </a:rPr>
              <a:t>Define the Problem</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dirty="0">
                <a:ln>
                  <a:noFill/>
                </a:ln>
                <a:solidFill>
                  <a:srgbClr val="365F91"/>
                </a:solidFill>
                <a:effectLst/>
                <a:latin typeface="Calibri" panose="020F0502020204030204" pitchFamily="34" charset="0"/>
                <a:cs typeface="Calibri" panose="020F0502020204030204" pitchFamily="34" charset="0"/>
              </a:rPr>
              <a:t>2.</a:t>
            </a:r>
            <a:r>
              <a:rPr kumimoji="0" lang="en-US" altLang="en-US" sz="700" b="0" i="0" u="none" strike="noStrike" cap="none" normalizeH="0" baseline="0" dirty="0">
                <a:ln>
                  <a:noFill/>
                </a:ln>
                <a:solidFill>
                  <a:srgbClr val="365F91"/>
                </a:solidFill>
                <a:effectLst/>
                <a:latin typeface="Times New Roman" panose="02020603050405020304" pitchFamily="18" charset="0"/>
                <a:cs typeface="Times New Roman" panose="02020603050405020304" pitchFamily="18" charset="0"/>
              </a:rPr>
              <a:t>                       </a:t>
            </a:r>
            <a:r>
              <a:rPr kumimoji="0" lang="en-US" altLang="en-US" sz="2600" b="0" i="0" u="sng" strike="noStrike" cap="none" normalizeH="0" baseline="0" dirty="0">
                <a:ln>
                  <a:noFill/>
                </a:ln>
                <a:solidFill>
                  <a:srgbClr val="800080"/>
                </a:solidFill>
                <a:effectLst/>
                <a:latin typeface="Calibri" panose="020F0502020204030204" pitchFamily="34" charset="0"/>
                <a:cs typeface="Calibri" panose="020F0502020204030204" pitchFamily="34" charset="0"/>
                <a:hlinkClick r:id="rId5"/>
              </a:rPr>
              <a:t>Gather the Evidence</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dirty="0">
                <a:ln>
                  <a:noFill/>
                </a:ln>
                <a:solidFill>
                  <a:srgbClr val="365F91"/>
                </a:solidFill>
                <a:effectLst/>
                <a:latin typeface="Calibri" panose="020F0502020204030204" pitchFamily="34" charset="0"/>
                <a:cs typeface="Calibri" panose="020F0502020204030204" pitchFamily="34" charset="0"/>
              </a:rPr>
              <a:t>3.</a:t>
            </a:r>
            <a:r>
              <a:rPr kumimoji="0" lang="en-US" altLang="en-US" sz="700" b="0" i="0" u="none" strike="noStrike" cap="none" normalizeH="0" baseline="0" dirty="0">
                <a:ln>
                  <a:noFill/>
                </a:ln>
                <a:solidFill>
                  <a:srgbClr val="365F91"/>
                </a:solidFill>
                <a:effectLst/>
                <a:latin typeface="Times New Roman" panose="02020603050405020304" pitchFamily="18" charset="0"/>
                <a:cs typeface="Times New Roman" panose="02020603050405020304" pitchFamily="18" charset="0"/>
              </a:rPr>
              <a:t>                       </a:t>
            </a:r>
            <a:r>
              <a:rPr kumimoji="0" lang="en-US" altLang="en-US" sz="2600" b="0" i="0" u="sng" strike="noStrike" cap="none" normalizeH="0" baseline="0" dirty="0">
                <a:ln>
                  <a:noFill/>
                </a:ln>
                <a:solidFill>
                  <a:srgbClr val="800080"/>
                </a:solidFill>
                <a:effectLst/>
                <a:latin typeface="Calibri" panose="020F0502020204030204" pitchFamily="34" charset="0"/>
                <a:cs typeface="Calibri" panose="020F0502020204030204" pitchFamily="34" charset="0"/>
                <a:hlinkClick r:id="rId6"/>
              </a:rPr>
              <a:t>Identify the Causes</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dirty="0">
                <a:ln>
                  <a:noFill/>
                </a:ln>
                <a:solidFill>
                  <a:srgbClr val="365F91"/>
                </a:solidFill>
                <a:effectLst/>
                <a:latin typeface="Calibri" panose="020F0502020204030204" pitchFamily="34" charset="0"/>
                <a:cs typeface="Calibri" panose="020F0502020204030204" pitchFamily="34" charset="0"/>
              </a:rPr>
              <a:t>4.</a:t>
            </a:r>
            <a:r>
              <a:rPr kumimoji="0" lang="en-US" altLang="en-US" sz="700" b="0" i="0" u="none" strike="noStrike" cap="none" normalizeH="0" baseline="0" dirty="0">
                <a:ln>
                  <a:noFill/>
                </a:ln>
                <a:solidFill>
                  <a:srgbClr val="365F91"/>
                </a:solidFill>
                <a:effectLst/>
                <a:latin typeface="Times New Roman" panose="02020603050405020304" pitchFamily="18" charset="0"/>
                <a:cs typeface="Times New Roman" panose="02020603050405020304" pitchFamily="18" charset="0"/>
              </a:rPr>
              <a:t>                       </a:t>
            </a:r>
            <a:r>
              <a:rPr kumimoji="0" lang="en-US" altLang="en-US" sz="2600" b="0" i="0" u="sng" strike="noStrike" cap="none" normalizeH="0" baseline="0" dirty="0">
                <a:ln>
                  <a:noFill/>
                </a:ln>
                <a:solidFill>
                  <a:srgbClr val="800080"/>
                </a:solidFill>
                <a:effectLst/>
                <a:latin typeface="Calibri" panose="020F0502020204030204" pitchFamily="34" charset="0"/>
                <a:cs typeface="Calibri" panose="020F0502020204030204" pitchFamily="34" charset="0"/>
                <a:hlinkClick r:id="rId7"/>
              </a:rPr>
              <a:t>Evaluate the Policy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105400"/>
            <a:ext cx="8520600" cy="611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Times New Roman"/>
                <a:ea typeface="Times New Roman"/>
                <a:cs typeface="Times New Roman"/>
                <a:sym typeface="Times New Roman"/>
              </a:rPr>
              <a:t>American Colonies Under British Rule</a:t>
            </a:r>
            <a:endParaRPr>
              <a:latin typeface="Times New Roman"/>
              <a:ea typeface="Times New Roman"/>
              <a:cs typeface="Times New Roman"/>
              <a:sym typeface="Times New Roman"/>
            </a:endParaRPr>
          </a:p>
        </p:txBody>
      </p:sp>
      <p:sp>
        <p:nvSpPr>
          <p:cNvPr id="62" name="Google Shape;62;p14"/>
          <p:cNvSpPr txBox="1">
            <a:spLocks noGrp="1"/>
          </p:cNvSpPr>
          <p:nvPr>
            <p:ph type="body" idx="1"/>
          </p:nvPr>
        </p:nvSpPr>
        <p:spPr>
          <a:xfrm>
            <a:off x="1" y="716800"/>
            <a:ext cx="3669838" cy="2906076"/>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1800"/>
              <a:buFont typeface="Times New Roman"/>
              <a:buChar char="●"/>
            </a:pPr>
            <a:r>
              <a:rPr lang="en" dirty="0">
                <a:latin typeface="Times New Roman"/>
                <a:ea typeface="Times New Roman"/>
                <a:cs typeface="Times New Roman"/>
                <a:sym typeface="Times New Roman"/>
              </a:rPr>
              <a:t>The American colonists worked hard.</a:t>
            </a:r>
            <a:endParaRPr dirty="0">
              <a:latin typeface="Times New Roman"/>
              <a:ea typeface="Times New Roman"/>
              <a:cs typeface="Times New Roman"/>
              <a:sym typeface="Times New Roman"/>
            </a:endParaRPr>
          </a:p>
          <a:p>
            <a:pPr marL="457200" lvl="0" indent="-342900" algn="l" rtl="0">
              <a:lnSpc>
                <a:spcPct val="100000"/>
              </a:lnSpc>
              <a:spcBef>
                <a:spcPts val="0"/>
              </a:spcBef>
              <a:spcAft>
                <a:spcPts val="0"/>
              </a:spcAft>
              <a:buSzPts val="1800"/>
              <a:buFont typeface="Times New Roman"/>
              <a:buChar char="●"/>
            </a:pPr>
            <a:r>
              <a:rPr lang="en" dirty="0">
                <a:latin typeface="Times New Roman"/>
                <a:ea typeface="Times New Roman"/>
                <a:cs typeface="Times New Roman"/>
                <a:sym typeface="Times New Roman"/>
              </a:rPr>
              <a:t>They built towns and settlements.</a:t>
            </a:r>
            <a:endParaRPr dirty="0">
              <a:latin typeface="Times New Roman"/>
              <a:ea typeface="Times New Roman"/>
              <a:cs typeface="Times New Roman"/>
              <a:sym typeface="Times New Roman"/>
            </a:endParaRPr>
          </a:p>
          <a:p>
            <a:pPr marL="457200" lvl="0" indent="-342900" algn="l" rtl="0">
              <a:lnSpc>
                <a:spcPct val="100000"/>
              </a:lnSpc>
              <a:spcBef>
                <a:spcPts val="0"/>
              </a:spcBef>
              <a:spcAft>
                <a:spcPts val="0"/>
              </a:spcAft>
              <a:buSzPts val="1800"/>
              <a:buFont typeface="Times New Roman"/>
              <a:buChar char="●"/>
            </a:pPr>
            <a:r>
              <a:rPr lang="en" dirty="0">
                <a:latin typeface="Times New Roman"/>
                <a:ea typeface="Times New Roman"/>
                <a:cs typeface="Times New Roman"/>
                <a:sym typeface="Times New Roman"/>
              </a:rPr>
              <a:t>They fought against Native American attacks.</a:t>
            </a:r>
          </a:p>
          <a:p>
            <a:pPr marL="457200" lvl="0" indent="-342900" algn="l" rtl="0">
              <a:lnSpc>
                <a:spcPct val="100000"/>
              </a:lnSpc>
              <a:spcBef>
                <a:spcPts val="0"/>
              </a:spcBef>
              <a:spcAft>
                <a:spcPts val="0"/>
              </a:spcAft>
              <a:buSzPts val="1800"/>
              <a:buFont typeface="Times New Roman"/>
              <a:buChar char="●"/>
            </a:pPr>
            <a:r>
              <a:rPr lang="en" dirty="0">
                <a:latin typeface="Times New Roman"/>
                <a:ea typeface="Times New Roman"/>
                <a:cs typeface="Times New Roman"/>
                <a:sym typeface="Times New Roman"/>
              </a:rPr>
              <a:t>They </a:t>
            </a:r>
            <a:r>
              <a:rPr lang="en-US" dirty="0">
                <a:latin typeface="Times New Roman"/>
                <a:ea typeface="Times New Roman"/>
                <a:cs typeface="Times New Roman"/>
                <a:sym typeface="Times New Roman"/>
              </a:rPr>
              <a:t>only </a:t>
            </a:r>
            <a:r>
              <a:rPr lang="en" dirty="0">
                <a:latin typeface="Times New Roman"/>
                <a:ea typeface="Times New Roman"/>
                <a:cs typeface="Times New Roman"/>
                <a:sym typeface="Times New Roman"/>
              </a:rPr>
              <a:t>export raw materials to E</a:t>
            </a:r>
            <a:r>
              <a:rPr lang="en-US" dirty="0" err="1">
                <a:latin typeface="Times New Roman"/>
                <a:ea typeface="Times New Roman"/>
                <a:cs typeface="Times New Roman"/>
                <a:sym typeface="Times New Roman"/>
              </a:rPr>
              <a:t>ngland</a:t>
            </a:r>
            <a:r>
              <a:rPr lang="en-US" dirty="0">
                <a:latin typeface="Times New Roman"/>
                <a:ea typeface="Times New Roman"/>
                <a:cs typeface="Times New Roman"/>
                <a:sym typeface="Times New Roman"/>
              </a:rPr>
              <a:t> and only import finished goods from England </a:t>
            </a:r>
            <a:endParaRPr lang="en" dirty="0">
              <a:latin typeface="Times New Roman"/>
              <a:ea typeface="Times New Roman"/>
              <a:cs typeface="Times New Roman"/>
              <a:sym typeface="Times New Roman"/>
            </a:endParaRPr>
          </a:p>
        </p:txBody>
      </p:sp>
      <p:pic>
        <p:nvPicPr>
          <p:cNvPr id="63" name="Google Shape;63;p14"/>
          <p:cNvPicPr preferRelativeResize="0"/>
          <p:nvPr/>
        </p:nvPicPr>
        <p:blipFill>
          <a:blip r:embed="rId3">
            <a:alphaModFix/>
          </a:blip>
          <a:stretch>
            <a:fillRect/>
          </a:stretch>
        </p:blipFill>
        <p:spPr>
          <a:xfrm>
            <a:off x="3669838" y="716800"/>
            <a:ext cx="5162462" cy="3311190"/>
          </a:xfrm>
          <a:prstGeom prst="rect">
            <a:avLst/>
          </a:prstGeom>
          <a:noFill/>
          <a:ln>
            <a:noFill/>
          </a:ln>
        </p:spPr>
      </p:pic>
      <p:sp>
        <p:nvSpPr>
          <p:cNvPr id="2" name="TextBox 1">
            <a:extLst>
              <a:ext uri="{FF2B5EF4-FFF2-40B4-BE49-F238E27FC236}">
                <a16:creationId xmlns:a16="http://schemas.microsoft.com/office/drawing/2014/main" id="{1E8FCE53-C8F1-4B38-88E2-FAC8D5990DB8}"/>
              </a:ext>
            </a:extLst>
          </p:cNvPr>
          <p:cNvSpPr txBox="1"/>
          <p:nvPr/>
        </p:nvSpPr>
        <p:spPr>
          <a:xfrm>
            <a:off x="0" y="4027990"/>
            <a:ext cx="9144000" cy="1231106"/>
          </a:xfrm>
          <a:prstGeom prst="rect">
            <a:avLst/>
          </a:prstGeom>
          <a:noFill/>
        </p:spPr>
        <p:txBody>
          <a:bodyPr wrap="square" rtlCol="0">
            <a:spAutoFit/>
          </a:bodyPr>
          <a:lstStyle/>
          <a:p>
            <a:r>
              <a:rPr lang="en-US" sz="2000" dirty="0">
                <a:latin typeface="Times New Roman"/>
                <a:ea typeface="Times New Roman"/>
                <a:cs typeface="Times New Roman"/>
                <a:sym typeface="Times New Roman"/>
              </a:rPr>
              <a:t>Step 1 of the AHPPA: Define the Problem:  </a:t>
            </a:r>
          </a:p>
          <a:p>
            <a:r>
              <a:rPr lang="en-US" sz="2000" dirty="0">
                <a:latin typeface="Times New Roman"/>
                <a:ea typeface="Times New Roman"/>
                <a:cs typeface="Times New Roman"/>
                <a:sym typeface="Times New Roman"/>
              </a:rPr>
              <a:t>The British government wants to make money from the American colonies so they impose various taxes on the colonies.</a:t>
            </a:r>
          </a:p>
          <a:p>
            <a:r>
              <a:rPr lang="en-US" dirty="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body" idx="1"/>
          </p:nvPr>
        </p:nvSpPr>
        <p:spPr>
          <a:xfrm>
            <a:off x="196800" y="124580"/>
            <a:ext cx="8520600" cy="485253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b="1" dirty="0">
                <a:latin typeface="Times New Roman"/>
                <a:ea typeface="Times New Roman"/>
                <a:cs typeface="Times New Roman"/>
                <a:sym typeface="Times New Roman"/>
              </a:rPr>
              <a:t>Step2 of the PPA: The Evidence</a:t>
            </a:r>
            <a:endParaRPr lang="en" sz="2400" b="1" dirty="0">
              <a:latin typeface="Times New Roman"/>
              <a:ea typeface="Times New Roman"/>
              <a:cs typeface="Times New Roman"/>
              <a:sym typeface="Times New Roman"/>
            </a:endParaRPr>
          </a:p>
          <a:p>
            <a:pPr marL="0" lvl="0" indent="0" algn="ctr" rtl="0">
              <a:spcBef>
                <a:spcPts val="0"/>
              </a:spcBef>
              <a:spcAft>
                <a:spcPts val="0"/>
              </a:spcAft>
              <a:buNone/>
            </a:pPr>
            <a:r>
              <a:rPr lang="en" sz="2400" b="1" dirty="0">
                <a:latin typeface="Times New Roman"/>
                <a:ea typeface="Times New Roman"/>
                <a:cs typeface="Times New Roman"/>
                <a:sym typeface="Times New Roman"/>
              </a:rPr>
              <a:t>Rules and Taxes Imposed on the American Colonists:</a:t>
            </a:r>
            <a:endParaRPr sz="1400" b="1" dirty="0">
              <a:latin typeface="Times New Roman"/>
              <a:ea typeface="Times New Roman"/>
              <a:cs typeface="Times New Roman"/>
              <a:sym typeface="Times New Roman"/>
            </a:endParaRPr>
          </a:p>
          <a:p>
            <a:pPr marL="0" lvl="0" indent="0" algn="l" rtl="0">
              <a:spcBef>
                <a:spcPts val="1600"/>
              </a:spcBef>
              <a:spcAft>
                <a:spcPts val="0"/>
              </a:spcAft>
              <a:buNone/>
            </a:pPr>
            <a:endParaRPr sz="2400" dirty="0">
              <a:latin typeface="Times New Roman"/>
              <a:ea typeface="Times New Roman"/>
              <a:cs typeface="Times New Roman"/>
              <a:sym typeface="Times New Roman"/>
            </a:endParaRPr>
          </a:p>
          <a:p>
            <a:pPr marL="457200" lvl="0" indent="-342900" algn="l" rtl="0">
              <a:spcBef>
                <a:spcPts val="1600"/>
              </a:spcBef>
              <a:spcAft>
                <a:spcPts val="0"/>
              </a:spcAft>
              <a:buSzPts val="1800"/>
              <a:buFont typeface="Times New Roman"/>
              <a:buChar char="-"/>
            </a:pPr>
            <a:r>
              <a:rPr lang="en" dirty="0">
                <a:latin typeface="Times New Roman"/>
                <a:ea typeface="Times New Roman"/>
                <a:cs typeface="Times New Roman"/>
                <a:sym typeface="Times New Roman"/>
              </a:rPr>
              <a:t>Navigation Act</a:t>
            </a:r>
            <a:endParaRPr dirty="0">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 dirty="0">
                <a:latin typeface="Times New Roman"/>
                <a:ea typeface="Times New Roman"/>
                <a:cs typeface="Times New Roman"/>
                <a:sym typeface="Times New Roman"/>
              </a:rPr>
              <a:t>Sugar Act</a:t>
            </a:r>
            <a:endParaRPr dirty="0">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 dirty="0">
                <a:latin typeface="Times New Roman"/>
                <a:ea typeface="Times New Roman"/>
                <a:cs typeface="Times New Roman"/>
                <a:sym typeface="Times New Roman"/>
              </a:rPr>
              <a:t>Currency Act</a:t>
            </a:r>
            <a:endParaRPr dirty="0">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 dirty="0">
                <a:latin typeface="Times New Roman"/>
                <a:ea typeface="Times New Roman"/>
                <a:cs typeface="Times New Roman"/>
                <a:sym typeface="Times New Roman"/>
              </a:rPr>
              <a:t>Stamp Act</a:t>
            </a:r>
            <a:endParaRPr dirty="0">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 dirty="0">
                <a:latin typeface="Times New Roman"/>
                <a:ea typeface="Times New Roman"/>
                <a:cs typeface="Times New Roman"/>
                <a:sym typeface="Times New Roman"/>
              </a:rPr>
              <a:t>Currency Act</a:t>
            </a:r>
            <a:endParaRPr dirty="0">
              <a:latin typeface="Times New Roman"/>
              <a:ea typeface="Times New Roman"/>
              <a:cs typeface="Times New Roman"/>
              <a:sym typeface="Times New Roman"/>
            </a:endParaRPr>
          </a:p>
          <a:p>
            <a:pPr marL="0" lvl="0" indent="0" algn="l" rtl="0">
              <a:lnSpc>
                <a:spcPct val="100000"/>
              </a:lnSpc>
              <a:spcBef>
                <a:spcPts val="1600"/>
              </a:spcBef>
              <a:spcAft>
                <a:spcPts val="0"/>
              </a:spcAft>
              <a:buNone/>
            </a:pPr>
            <a:r>
              <a:rPr lang="en" dirty="0">
                <a:latin typeface="Times New Roman"/>
                <a:ea typeface="Times New Roman"/>
                <a:cs typeface="Times New Roman"/>
                <a:sym typeface="Times New Roman"/>
              </a:rPr>
              <a:t>Define these terms by researching the following websites:</a:t>
            </a:r>
            <a:endParaRPr dirty="0">
              <a:latin typeface="Times New Roman"/>
              <a:ea typeface="Times New Roman"/>
              <a:cs typeface="Times New Roman"/>
              <a:sym typeface="Times New Roman"/>
            </a:endParaRPr>
          </a:p>
          <a:p>
            <a:pPr marL="0" lvl="0" indent="0" algn="l" rtl="0">
              <a:lnSpc>
                <a:spcPct val="100000"/>
              </a:lnSpc>
              <a:spcBef>
                <a:spcPts val="1600"/>
              </a:spcBef>
              <a:spcAft>
                <a:spcPts val="0"/>
              </a:spcAft>
              <a:buNone/>
            </a:pPr>
            <a:r>
              <a:rPr lang="en" u="sng" dirty="0">
                <a:solidFill>
                  <a:schemeClr val="hlink"/>
                </a:solidFill>
                <a:latin typeface="Times New Roman"/>
                <a:ea typeface="Times New Roman"/>
                <a:cs typeface="Times New Roman"/>
                <a:sym typeface="Times New Roman"/>
                <a:hlinkClick r:id="rId3"/>
              </a:rPr>
              <a:t>https://revolution.mrdonn.org/stampact.html</a:t>
            </a:r>
            <a:endParaRPr dirty="0">
              <a:latin typeface="Times New Roman"/>
              <a:ea typeface="Times New Roman"/>
              <a:cs typeface="Times New Roman"/>
              <a:sym typeface="Times New Roman"/>
            </a:endParaRPr>
          </a:p>
          <a:p>
            <a:pPr marL="0" lvl="0" indent="0" algn="l" rtl="0">
              <a:lnSpc>
                <a:spcPct val="100000"/>
              </a:lnSpc>
              <a:spcBef>
                <a:spcPts val="1600"/>
              </a:spcBef>
              <a:spcAft>
                <a:spcPts val="0"/>
              </a:spcAft>
              <a:buNone/>
            </a:pPr>
            <a:r>
              <a:rPr lang="en" u="sng" dirty="0">
                <a:solidFill>
                  <a:schemeClr val="hlink"/>
                </a:solidFill>
                <a:hlinkClick r:id="rId4"/>
              </a:rPr>
              <a:t>https://www.ducksters.com/history/american_revolution/the_stamp_act.php</a:t>
            </a:r>
            <a:endParaRPr dirty="0">
              <a:latin typeface="Times New Roman"/>
              <a:ea typeface="Times New Roman"/>
              <a:cs typeface="Times New Roman"/>
              <a:sym typeface="Times New Roman"/>
            </a:endParaRPr>
          </a:p>
        </p:txBody>
      </p:sp>
      <p:pic>
        <p:nvPicPr>
          <p:cNvPr id="77" name="Google Shape;77;p16"/>
          <p:cNvPicPr preferRelativeResize="0"/>
          <p:nvPr/>
        </p:nvPicPr>
        <p:blipFill>
          <a:blip r:embed="rId5">
            <a:alphaModFix/>
          </a:blip>
          <a:stretch>
            <a:fillRect/>
          </a:stretch>
        </p:blipFill>
        <p:spPr>
          <a:xfrm>
            <a:off x="3472992" y="1155955"/>
            <a:ext cx="3517699" cy="215015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FE03A-9736-4EA5-9168-B8B49BFF6BAF}"/>
              </a:ext>
            </a:extLst>
          </p:cNvPr>
          <p:cNvSpPr>
            <a:spLocks noGrp="1"/>
          </p:cNvSpPr>
          <p:nvPr>
            <p:ph type="title"/>
          </p:nvPr>
        </p:nvSpPr>
        <p:spPr>
          <a:xfrm>
            <a:off x="311700" y="172420"/>
            <a:ext cx="8832300" cy="572700"/>
          </a:xfrm>
        </p:spPr>
        <p:txBody>
          <a:bodyPr/>
          <a:lstStyle/>
          <a:p>
            <a:pPr algn="ctr"/>
            <a:r>
              <a:rPr lang="en-US" sz="3200" dirty="0"/>
              <a:t>The French &amp; Indian War</a:t>
            </a:r>
          </a:p>
        </p:txBody>
      </p:sp>
      <p:sp>
        <p:nvSpPr>
          <p:cNvPr id="3" name="Text Placeholder 2">
            <a:extLst>
              <a:ext uri="{FF2B5EF4-FFF2-40B4-BE49-F238E27FC236}">
                <a16:creationId xmlns:a16="http://schemas.microsoft.com/office/drawing/2014/main" id="{11E1758D-CC20-4E34-B5C4-3B6DB2A03397}"/>
              </a:ext>
            </a:extLst>
          </p:cNvPr>
          <p:cNvSpPr>
            <a:spLocks noGrp="1"/>
          </p:cNvSpPr>
          <p:nvPr>
            <p:ph type="body" idx="1"/>
          </p:nvPr>
        </p:nvSpPr>
        <p:spPr>
          <a:xfrm>
            <a:off x="0" y="794852"/>
            <a:ext cx="4919242" cy="3073405"/>
          </a:xfrm>
        </p:spPr>
        <p:txBody>
          <a:bodyPr/>
          <a:lstStyle/>
          <a:p>
            <a:r>
              <a:rPr lang="en-US" sz="1600" dirty="0"/>
              <a:t>The policy of </a:t>
            </a:r>
            <a:r>
              <a:rPr lang="en-US" sz="1600" dirty="0">
                <a:hlinkClick r:id="rId2"/>
              </a:rPr>
              <a:t>Mercantilism</a:t>
            </a:r>
            <a:r>
              <a:rPr lang="en-US" sz="1600" dirty="0"/>
              <a:t>: Colonies were primarily to benefit/enrich the mother country.  Colonies were only allowed to trade with the mother country.</a:t>
            </a:r>
          </a:p>
          <a:p>
            <a:r>
              <a:rPr lang="en-US" sz="1600" dirty="0">
                <a:hlinkClick r:id="rId3"/>
              </a:rPr>
              <a:t>The French Indian War </a:t>
            </a:r>
            <a:r>
              <a:rPr lang="en-US" sz="1600" dirty="0"/>
              <a:t>was fought from 1754-1763 in North America between the French and their Indian allies on one side and the British and the American colonists on the other.  The British and colonists were the victors, but the financial costs of the war were high</a:t>
            </a:r>
          </a:p>
        </p:txBody>
      </p:sp>
      <p:pic>
        <p:nvPicPr>
          <p:cNvPr id="2052" name="Picture 4" descr="Image result for french and indian war">
            <a:extLst>
              <a:ext uri="{FF2B5EF4-FFF2-40B4-BE49-F238E27FC236}">
                <a16:creationId xmlns:a16="http://schemas.microsoft.com/office/drawing/2014/main" id="{9D3E47E1-2615-4F7A-8AD0-4C6BD74391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0966" y="943010"/>
            <a:ext cx="3887289" cy="307340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B7F7AF6-8FB3-47A6-B4A7-BDB610EF863C}"/>
              </a:ext>
            </a:extLst>
          </p:cNvPr>
          <p:cNvSpPr txBox="1"/>
          <p:nvPr/>
        </p:nvSpPr>
        <p:spPr>
          <a:xfrm>
            <a:off x="0" y="4016415"/>
            <a:ext cx="8716555" cy="954107"/>
          </a:xfrm>
          <a:prstGeom prst="rect">
            <a:avLst/>
          </a:prstGeom>
          <a:noFill/>
        </p:spPr>
        <p:txBody>
          <a:bodyPr wrap="square" rtlCol="0">
            <a:spAutoFit/>
          </a:bodyPr>
          <a:lstStyle/>
          <a:p>
            <a:pPr marL="114300" indent="0">
              <a:buNone/>
            </a:pPr>
            <a:r>
              <a:rPr lang="en-US" sz="2000" dirty="0"/>
              <a:t>Step 3 of the AHPPA: Causes:</a:t>
            </a:r>
          </a:p>
          <a:p>
            <a:pPr marL="114300" indent="0">
              <a:buNone/>
            </a:pPr>
            <a:r>
              <a:rPr lang="en-US" sz="1800" dirty="0"/>
              <a:t>The British government believed that the American Colonies should bear the burden of the costs of the war because they benefited from the outcome.</a:t>
            </a:r>
          </a:p>
        </p:txBody>
      </p:sp>
    </p:spTree>
    <p:extLst>
      <p:ext uri="{BB962C8B-B14F-4D97-AF65-F5344CB8AC3E}">
        <p14:creationId xmlns:p14="http://schemas.microsoft.com/office/powerpoint/2010/main" val="1102123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217100" y="160925"/>
            <a:ext cx="8852400" cy="555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Times New Roman"/>
                <a:ea typeface="Times New Roman"/>
                <a:cs typeface="Times New Roman"/>
                <a:sym typeface="Times New Roman"/>
              </a:rPr>
              <a:t>The American Colonist Disagree!</a:t>
            </a:r>
            <a:endParaRPr dirty="0">
              <a:latin typeface="Times New Roman"/>
              <a:ea typeface="Times New Roman"/>
              <a:cs typeface="Times New Roman"/>
              <a:sym typeface="Times New Roman"/>
            </a:endParaRPr>
          </a:p>
        </p:txBody>
      </p:sp>
      <p:sp>
        <p:nvSpPr>
          <p:cNvPr id="69" name="Google Shape;69;p15"/>
          <p:cNvSpPr txBox="1">
            <a:spLocks noGrp="1"/>
          </p:cNvSpPr>
          <p:nvPr>
            <p:ph type="body" idx="1"/>
          </p:nvPr>
        </p:nvSpPr>
        <p:spPr>
          <a:xfrm>
            <a:off x="371425" y="894715"/>
            <a:ext cx="4999228" cy="2975401"/>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400" dirty="0">
                <a:latin typeface="Times New Roman"/>
                <a:ea typeface="Times New Roman"/>
                <a:cs typeface="Times New Roman"/>
                <a:sym typeface="Times New Roman"/>
              </a:rPr>
              <a:t>Why did  King George III of Great Britain impose rules and taxes on the American Colonists?</a:t>
            </a:r>
          </a:p>
          <a:p>
            <a:pPr marL="0" lvl="0" indent="0" algn="l" rtl="0">
              <a:lnSpc>
                <a:spcPct val="100000"/>
              </a:lnSpc>
              <a:spcBef>
                <a:spcPts val="0"/>
              </a:spcBef>
              <a:spcAft>
                <a:spcPts val="0"/>
              </a:spcAft>
              <a:buNone/>
            </a:pPr>
            <a:endParaRPr lang="en" sz="2400" dirty="0">
              <a:latin typeface="Times New Roman"/>
              <a:ea typeface="Times New Roman"/>
              <a:cs typeface="Times New Roman"/>
              <a:sym typeface="Times New Roman"/>
            </a:endParaRPr>
          </a:p>
          <a:p>
            <a:pPr marL="0" lvl="0" indent="0" algn="l" rtl="0">
              <a:lnSpc>
                <a:spcPct val="100000"/>
              </a:lnSpc>
              <a:spcBef>
                <a:spcPts val="1600"/>
              </a:spcBef>
              <a:spcAft>
                <a:spcPts val="0"/>
              </a:spcAft>
              <a:buNone/>
            </a:pPr>
            <a:r>
              <a:rPr lang="en" sz="2400" dirty="0">
                <a:latin typeface="Times New Roman"/>
                <a:ea typeface="Times New Roman"/>
                <a:cs typeface="Times New Roman"/>
                <a:sym typeface="Times New Roman"/>
              </a:rPr>
              <a:t>Explain the meaning of “Taxation without Representation”for the American Colonists.</a:t>
            </a:r>
            <a:endParaRPr sz="2400" dirty="0">
              <a:latin typeface="Times New Roman"/>
              <a:ea typeface="Times New Roman"/>
              <a:cs typeface="Times New Roman"/>
              <a:sym typeface="Times New Roman"/>
            </a:endParaRPr>
          </a:p>
          <a:p>
            <a:pPr marL="0" lvl="0" indent="0" algn="l" rtl="0">
              <a:spcBef>
                <a:spcPts val="1600"/>
              </a:spcBef>
              <a:spcAft>
                <a:spcPts val="0"/>
              </a:spcAft>
              <a:buNone/>
            </a:pPr>
            <a:endParaRPr sz="1400" dirty="0">
              <a:latin typeface="Times New Roman"/>
              <a:ea typeface="Times New Roman"/>
              <a:cs typeface="Times New Roman"/>
              <a:sym typeface="Times New Roman"/>
            </a:endParaRPr>
          </a:p>
          <a:p>
            <a:pPr marL="0" lvl="0" indent="0" algn="ctr" rtl="0">
              <a:spcBef>
                <a:spcPts val="1600"/>
              </a:spcBef>
              <a:spcAft>
                <a:spcPts val="1600"/>
              </a:spcAft>
              <a:buNone/>
            </a:pPr>
            <a:endParaRPr sz="1400" dirty="0">
              <a:latin typeface="Times New Roman"/>
              <a:ea typeface="Times New Roman"/>
              <a:cs typeface="Times New Roman"/>
              <a:sym typeface="Times New Roman"/>
            </a:endParaRPr>
          </a:p>
        </p:txBody>
      </p:sp>
      <p:pic>
        <p:nvPicPr>
          <p:cNvPr id="70" name="Google Shape;70;p15"/>
          <p:cNvPicPr preferRelativeResize="0"/>
          <p:nvPr/>
        </p:nvPicPr>
        <p:blipFill>
          <a:blip r:embed="rId3">
            <a:alphaModFix/>
          </a:blip>
          <a:stretch>
            <a:fillRect/>
          </a:stretch>
        </p:blipFill>
        <p:spPr>
          <a:xfrm>
            <a:off x="5855809" y="1199350"/>
            <a:ext cx="2744724" cy="2975401"/>
          </a:xfrm>
          <a:prstGeom prst="rect">
            <a:avLst/>
          </a:prstGeom>
          <a:noFill/>
          <a:ln>
            <a:noFill/>
          </a:ln>
        </p:spPr>
      </p:pic>
      <p:sp>
        <p:nvSpPr>
          <p:cNvPr id="71" name="Google Shape;71;p15"/>
          <p:cNvSpPr txBox="1"/>
          <p:nvPr/>
        </p:nvSpPr>
        <p:spPr>
          <a:xfrm>
            <a:off x="11140400" y="4151700"/>
            <a:ext cx="7344000" cy="85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31100131-D757-461F-9875-CEB10B208A1D}"/>
              </a:ext>
            </a:extLst>
          </p:cNvPr>
          <p:cNvSpPr txBox="1"/>
          <p:nvPr/>
        </p:nvSpPr>
        <p:spPr>
          <a:xfrm>
            <a:off x="949124" y="4318722"/>
            <a:ext cx="5787342" cy="677108"/>
          </a:xfrm>
          <a:prstGeom prst="rect">
            <a:avLst/>
          </a:prstGeom>
          <a:noFill/>
        </p:spPr>
        <p:txBody>
          <a:bodyPr wrap="square" rtlCol="0">
            <a:spAutoFit/>
          </a:bodyPr>
          <a:lstStyle/>
          <a:p>
            <a:r>
              <a:rPr lang="en-US" sz="2400" dirty="0">
                <a:latin typeface="Times New Roman"/>
                <a:ea typeface="Times New Roman"/>
                <a:cs typeface="Times New Roman"/>
                <a:sym typeface="Times New Roman"/>
              </a:rPr>
              <a:t>Step 4 of the AHPPA: Evaluate the Policy</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0" y="-1"/>
            <a:ext cx="9016678" cy="498868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latin typeface="Times New Roman"/>
                <a:ea typeface="Times New Roman"/>
                <a:cs typeface="Times New Roman"/>
                <a:sym typeface="Times New Roman"/>
              </a:rPr>
              <a:t>T</a:t>
            </a:r>
            <a:r>
              <a:rPr lang="en" sz="2400" b="1" dirty="0">
                <a:latin typeface="Times New Roman"/>
                <a:ea typeface="Times New Roman"/>
                <a:cs typeface="Times New Roman"/>
                <a:sym typeface="Times New Roman"/>
              </a:rPr>
              <a:t>ask</a:t>
            </a:r>
            <a:r>
              <a:rPr lang="en" sz="2000" b="1" dirty="0">
                <a:latin typeface="Times New Roman"/>
                <a:ea typeface="Times New Roman"/>
                <a:cs typeface="Times New Roman"/>
                <a:sym typeface="Times New Roman"/>
              </a:rPr>
              <a:t> - Choose One:</a:t>
            </a:r>
            <a:endParaRPr sz="2000" b="1" dirty="0">
              <a:latin typeface="Times New Roman"/>
              <a:ea typeface="Times New Roman"/>
              <a:cs typeface="Times New Roman"/>
              <a:sym typeface="Times New Roman"/>
            </a:endParaRPr>
          </a:p>
          <a:p>
            <a:pPr marL="0" lvl="0" indent="0" algn="l" rtl="0">
              <a:spcBef>
                <a:spcPts val="0"/>
              </a:spcBef>
              <a:spcAft>
                <a:spcPts val="0"/>
              </a:spcAft>
              <a:buNone/>
            </a:pPr>
            <a:endParaRPr sz="1800" dirty="0">
              <a:latin typeface="Times New Roman"/>
              <a:ea typeface="Times New Roman"/>
              <a:cs typeface="Times New Roman"/>
              <a:sym typeface="Times New Roman"/>
            </a:endParaRPr>
          </a:p>
          <a:p>
            <a:pPr marL="400050" lvl="0" indent="-285750" algn="l" rtl="0">
              <a:spcBef>
                <a:spcPts val="0"/>
              </a:spcBef>
              <a:spcAft>
                <a:spcPts val="0"/>
              </a:spcAft>
              <a:buSzPts val="1800"/>
              <a:buFont typeface="Arial" panose="020B0604020202020204" pitchFamily="34" charset="0"/>
              <a:buChar char="•"/>
            </a:pPr>
            <a:r>
              <a:rPr lang="en" sz="2000" dirty="0">
                <a:latin typeface="Times New Roman"/>
                <a:ea typeface="Times New Roman"/>
                <a:cs typeface="Times New Roman"/>
                <a:sym typeface="Times New Roman"/>
              </a:rPr>
              <a:t>Based on your evidence, make believe that you are a colonist who disagrees about the Taxation without Representation imposed on the American colonist..  Write a letter to King George III of Great Britain explaining why his tax policy is unfair to the American colonists, giving him other suggestions on how to improve the situation.</a:t>
            </a:r>
            <a:endParaRPr sz="2000" dirty="0">
              <a:latin typeface="Times New Roman"/>
              <a:ea typeface="Times New Roman"/>
              <a:cs typeface="Times New Roman"/>
              <a:sym typeface="Times New Roman"/>
            </a:endParaRPr>
          </a:p>
          <a:p>
            <a:pPr marL="742950" lvl="0" indent="-285750" algn="l" rtl="0">
              <a:spcBef>
                <a:spcPts val="0"/>
              </a:spcBef>
              <a:spcAft>
                <a:spcPts val="0"/>
              </a:spcAft>
              <a:buFont typeface="Arial" panose="020B0604020202020204" pitchFamily="34" charset="0"/>
              <a:buChar char="•"/>
            </a:pPr>
            <a:endParaRPr sz="2000" dirty="0">
              <a:latin typeface="Times New Roman"/>
              <a:ea typeface="Times New Roman"/>
              <a:cs typeface="Times New Roman"/>
              <a:sym typeface="Times New Roman"/>
            </a:endParaRPr>
          </a:p>
          <a:p>
            <a:pPr marL="400050" lvl="0" indent="-285750" algn="l" rtl="0">
              <a:spcBef>
                <a:spcPts val="0"/>
              </a:spcBef>
              <a:spcAft>
                <a:spcPts val="0"/>
              </a:spcAft>
              <a:buSzPts val="1800"/>
              <a:buFont typeface="Arial" panose="020B0604020202020204" pitchFamily="34" charset="0"/>
              <a:buChar char="•"/>
            </a:pPr>
            <a:r>
              <a:rPr lang="en" sz="2000" dirty="0">
                <a:latin typeface="Times New Roman"/>
                <a:ea typeface="Times New Roman"/>
                <a:cs typeface="Times New Roman"/>
                <a:sym typeface="Times New Roman"/>
              </a:rPr>
              <a:t>Based on your evidence, make believe that you are a colonist who disagrees about the Taxation without Representation imposed on the American colonists.  Compose and perform a protest song about this issue.</a:t>
            </a:r>
            <a:endParaRPr sz="2000" dirty="0">
              <a:latin typeface="Times New Roman"/>
              <a:ea typeface="Times New Roman"/>
              <a:cs typeface="Times New Roman"/>
              <a:sym typeface="Times New Roman"/>
            </a:endParaRPr>
          </a:p>
          <a:p>
            <a:pPr marL="742950" lvl="0" indent="-285750" algn="l" rtl="0">
              <a:spcBef>
                <a:spcPts val="0"/>
              </a:spcBef>
              <a:spcAft>
                <a:spcPts val="0"/>
              </a:spcAft>
              <a:buFont typeface="Arial" panose="020B0604020202020204" pitchFamily="34" charset="0"/>
              <a:buChar char="•"/>
            </a:pPr>
            <a:endParaRPr sz="2000" dirty="0">
              <a:latin typeface="Times New Roman"/>
              <a:ea typeface="Times New Roman"/>
              <a:cs typeface="Times New Roman"/>
              <a:sym typeface="Times New Roman"/>
            </a:endParaRPr>
          </a:p>
          <a:p>
            <a:pPr marL="400050" lvl="0" indent="-285750" algn="l" rtl="0">
              <a:spcBef>
                <a:spcPts val="0"/>
              </a:spcBef>
              <a:spcAft>
                <a:spcPts val="0"/>
              </a:spcAft>
              <a:buSzPts val="1800"/>
              <a:buFont typeface="Arial" panose="020B0604020202020204" pitchFamily="34" charset="0"/>
              <a:buChar char="•"/>
            </a:pPr>
            <a:r>
              <a:rPr lang="en" sz="2000" dirty="0">
                <a:latin typeface="Times New Roman"/>
                <a:ea typeface="Times New Roman"/>
                <a:cs typeface="Times New Roman"/>
                <a:sym typeface="Times New Roman"/>
              </a:rPr>
              <a:t>Based on your evidence, believe you are a colonist who disagrees about the Taxation without Representation imposed on the American colonists.  Write a speech that you would deliver to your fellow American colonists under the Liberty Tree.  </a:t>
            </a:r>
            <a:endParaRPr sz="2000" dirty="0">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496</Words>
  <Application>Microsoft Office PowerPoint</Application>
  <PresentationFormat>On-screen Show (16:9)</PresentationFormat>
  <Paragraphs>44</Paragraphs>
  <Slides>7</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Times New Roman</vt:lpstr>
      <vt:lpstr>Simple Light</vt:lpstr>
      <vt:lpstr> Taxation Without Representation is Tyranny! By Marta T. Colomer P. S. 129M </vt:lpstr>
      <vt:lpstr>Analyze the reasons for the American colonists’ discontent towards the British using the American History Public Policy Analyst (AHPPA) format. </vt:lpstr>
      <vt:lpstr>American Colonies Under British Rule</vt:lpstr>
      <vt:lpstr>PowerPoint Presentation</vt:lpstr>
      <vt:lpstr>The French &amp; Indian War</vt:lpstr>
      <vt:lpstr>The American Colonist Disagree!</vt:lpstr>
      <vt:lpstr>Task - Choose One:  Based on your evidence, make believe that you are a colonist who disagrees about the Taxation without Representation imposed on the American colonist..  Write a letter to King George III of Great Britain explaining why his tax policy is unfair to the American colonists, giving him other suggestions on how to improve the situation.  Based on your evidence, make believe that you are a colonist who disagrees about the Taxation without Representation imposed on the American colonists.  Compose and perform a protest song about this issue.  Based on your evidence, believe you are a colonist who disagrees about the Taxation without Representation imposed on the American colonists.  Write a speech that you would deliver to your fellow American colonists under the Liberty Tree.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Taxation Without Representation is Tyranny! By Marta T. Colomer P. S. 129M </dc:title>
  <cp:lastModifiedBy>Joseph Montecalvo</cp:lastModifiedBy>
  <cp:revision>6</cp:revision>
  <dcterms:modified xsi:type="dcterms:W3CDTF">2020-01-24T15:23:52Z</dcterms:modified>
</cp:coreProperties>
</file>