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embeddedFontLst>
    <p:embeddedFont>
      <p:font typeface="Roboto" panose="02000000000000000000" pitchFamily="2" charset="0"/>
      <p:regular r:id="rId13"/>
      <p:bold r:id="rId14"/>
      <p:italic r:id="rId15"/>
      <p:boldItalic r:id="rId16"/>
    </p:embeddedFont>
    <p:embeddedFont>
      <p:font typeface="Source Code Pro" panose="020B0509030403020204" pitchFamily="49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6" roundtripDataSignature="AMtx7mjnmaNQKONf25VoIVYXstxvVtzE7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rman harri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C5C7ED8-D983-4DB8-87A0-49693302256A}">
  <a:tblStyle styleId="{8C5C7ED8-D983-4DB8-87A0-49693302256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46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" name="Google Shape;7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6" name="Google Shape;12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3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7843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2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22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1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7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7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6" name="Google Shape;36;p1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8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8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18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1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9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47;p19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1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1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1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2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christiansen2@schools.nyc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pedtips.com/plegal/tips/select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nytimes.com/2022/10/22/nyregion/nyc-subway-police-combat-crime.html" TargetMode="External"/><Relationship Id="rId4" Type="http://schemas.openxmlformats.org/officeDocument/2006/relationships/hyperlink" Target="https://www.osc.state.ny.us/reports/osdc/impact-covid-19-pandemic-subway-ridership-new-york-city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pedtips.com/plegal/tips/gather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hyperlink" Target="https://new.mta.info/document/95496" TargetMode="External"/><Relationship Id="rId4" Type="http://schemas.openxmlformats.org/officeDocument/2006/relationships/hyperlink" Target="https://compstat.nypdonline.org/2e5c3f4b-85c1-4635-83c6-22b27fe7c75c/view/9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pedtips.com/plegal/tips/identify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pedtips.com/plegal/tips/existing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pedtips.com/plegal/tips/solu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lippedtips.com/plegal/tips/bestsol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"/>
          <p:cNvSpPr txBox="1">
            <a:spLocks noGrp="1"/>
          </p:cNvSpPr>
          <p:nvPr>
            <p:ph type="ctrTitle"/>
          </p:nvPr>
        </p:nvSpPr>
        <p:spPr>
          <a:xfrm>
            <a:off x="460949" y="2665771"/>
            <a:ext cx="82221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</a:pPr>
            <a:r>
              <a:rPr lang="en" sz="6700"/>
              <a:t>Increased violence on NYC Subways</a:t>
            </a:r>
            <a:endParaRPr sz="6700"/>
          </a:p>
        </p:txBody>
      </p:sp>
      <p:sp>
        <p:nvSpPr>
          <p:cNvPr id="68" name="Google Shape;68;p1"/>
          <p:cNvSpPr txBox="1">
            <a:spLocks noGrp="1"/>
          </p:cNvSpPr>
          <p:nvPr>
            <p:ph type="subTitle" idx="1"/>
          </p:nvPr>
        </p:nvSpPr>
        <p:spPr>
          <a:xfrm>
            <a:off x="268328" y="3786861"/>
            <a:ext cx="4359000" cy="10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Ms. Christiansen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/>
              <a:t>Mott Hall High School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dirty="0">
                <a:hlinkClick r:id="rId3"/>
              </a:rPr>
              <a:t>mchristiansen2@schools.nyc.gov</a:t>
            </a: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1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Your Voice</a:t>
            </a:r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You will work in teams of 4  to address a problem using the Public Policy Analyst Tool.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We will choose a problem together and then use the graphic organizer to use each step of the Public Policy Tool to create new solutions.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/>
              <a:t>We will then evaluate the solutions together as a group. </a:t>
            </a:r>
            <a:endParaRPr/>
          </a:p>
        </p:txBody>
      </p:sp>
      <p:sp>
        <p:nvSpPr>
          <p:cNvPr id="138" name="Google Shape;138;p11"/>
          <p:cNvSpPr txBox="1"/>
          <p:nvPr/>
        </p:nvSpPr>
        <p:spPr>
          <a:xfrm>
            <a:off x="3980850" y="454950"/>
            <a:ext cx="4094700" cy="22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9" name="Google Shape;139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641425" y="518775"/>
            <a:ext cx="5143125" cy="24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</a:pPr>
            <a:r>
              <a:rPr lang="en"/>
              <a:t>The Public Policy Analyst</a:t>
            </a:r>
            <a:endParaRPr/>
          </a:p>
        </p:txBody>
      </p:sp>
      <p:sp>
        <p:nvSpPr>
          <p:cNvPr id="74" name="Google Shape;74;p2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"/>
          <p:cNvSpPr txBox="1">
            <a:spLocks noGrp="1"/>
          </p:cNvSpPr>
          <p:nvPr>
            <p:ph type="title"/>
          </p:nvPr>
        </p:nvSpPr>
        <p:spPr>
          <a:xfrm>
            <a:off x="361306" y="3665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u="sng">
                <a:solidFill>
                  <a:srgbClr val="FFE39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Define the Problem</a:t>
            </a:r>
            <a:endParaRPr>
              <a:solidFill>
                <a:srgbClr val="FFE394"/>
              </a:solidFill>
            </a:endParaRPr>
          </a:p>
        </p:txBody>
      </p:sp>
      <p:sp>
        <p:nvSpPr>
          <p:cNvPr id="80" name="Google Shape;80;p3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Problems exist everywhere. We see them in our school, in our neighborhoods and cities. We also see them in our nations and in the world.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We have problems in our city which attract national attention.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/>
              <a:t>Think about your own neighborhood. Are there any problems that affect the people living there? </a:t>
            </a:r>
            <a:endParaRPr/>
          </a:p>
        </p:txBody>
      </p:sp>
      <p:sp>
        <p:nvSpPr>
          <p:cNvPr id="81" name="Google Shape;81;p3"/>
          <p:cNvSpPr txBox="1"/>
          <p:nvPr/>
        </p:nvSpPr>
        <p:spPr>
          <a:xfrm>
            <a:off x="3854475" y="366500"/>
            <a:ext cx="5105700" cy="466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Example Problem:</a:t>
            </a: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Subway ridership has decreased after the pandemic </a:t>
            </a:r>
            <a:r>
              <a:rPr lang="en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4"/>
              </a:rPr>
              <a:t>https://www.osc.state.ny.us/reports/osdc/impact-covid-19-pandemic-subway-ridership-new-york-city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latin typeface="Source Code Pro"/>
                <a:ea typeface="Source Code Pro"/>
                <a:cs typeface="Source Code Pro"/>
                <a:sym typeface="Source Code Pro"/>
              </a:rPr>
              <a:t>However, there has been an increase in violent crime on the subway. This increase has been documented in local and national media. </a:t>
            </a:r>
            <a:r>
              <a:rPr lang="en" u="sng">
                <a:solidFill>
                  <a:schemeClr val="hlink"/>
                </a:solidFill>
                <a:latin typeface="Source Code Pro"/>
                <a:ea typeface="Source Code Pro"/>
                <a:cs typeface="Source Code Pro"/>
                <a:sym typeface="Source Code Pro"/>
                <a:hlinkClick r:id="rId5"/>
              </a:rPr>
              <a:t>https://www.nytimes.com/2022/10/22/nyregion/nyc-subway-police-combat-crime.html</a:t>
            </a: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Gather the Evidence</a:t>
            </a:r>
            <a:endParaRPr/>
          </a:p>
        </p:txBody>
      </p:sp>
      <p:sp>
        <p:nvSpPr>
          <p:cNvPr id="87" name="Google Shape;87;p4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Next, find sources of information about this problem.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Facts can be 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-"/>
            </a:pPr>
            <a:r>
              <a:rPr lang="en"/>
              <a:t>Statistics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/>
              <a:t>Photos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/>
              <a:t>Interviews/Case studies</a:t>
            </a:r>
            <a:endParaRPr/>
          </a:p>
          <a:p>
            <a: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en"/>
              <a:t>Experts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/>
              <a:t>It is important to evaluate your resources. Use the internet source evaluation worksheet and the Fact vs. Fiction graphic organizer to evaluate sources. </a:t>
            </a:r>
            <a:endParaRPr/>
          </a:p>
        </p:txBody>
      </p:sp>
      <p:sp>
        <p:nvSpPr>
          <p:cNvPr id="88" name="Google Shape;88;p4"/>
          <p:cNvSpPr txBox="1"/>
          <p:nvPr/>
        </p:nvSpPr>
        <p:spPr>
          <a:xfrm>
            <a:off x="3462724" y="53450"/>
            <a:ext cx="2170909" cy="49215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Example Problem: 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Subway Crime</a:t>
            </a: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There are a few websites that gather information on crime statistics.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https://compstat.nypdonline.org/2e5c3f4b-85c1-4635-83c6-22b27fe7c75c/view/90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https://new.mta.info/document/95496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In addition multiple media outlets have covered this subject. Make sure you assess your medica sources, using the Fact vs. Fiction graphic organizer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9" name="Google Shape;89;p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50200" y="1055175"/>
            <a:ext cx="4038350" cy="2684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6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665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u="sng" dirty="0">
                <a:solidFill>
                  <a:schemeClr val="hlink"/>
                </a:solidFill>
                <a:hlinkClick r:id="rId3"/>
              </a:rPr>
              <a:t>Identify the Causes</a:t>
            </a:r>
            <a:endParaRPr dirty="0"/>
          </a:p>
        </p:txBody>
      </p:sp>
      <p:sp>
        <p:nvSpPr>
          <p:cNvPr id="95" name="Google Shape;95;p6"/>
          <p:cNvSpPr txBox="1">
            <a:spLocks noGrp="1"/>
          </p:cNvSpPr>
          <p:nvPr>
            <p:ph type="body" idx="1"/>
          </p:nvPr>
        </p:nvSpPr>
        <p:spPr>
          <a:xfrm>
            <a:off x="226075" y="1115878"/>
            <a:ext cx="2808000" cy="366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 dirty="0"/>
              <a:t>As we examine our sources, think about why this problem exists?  Some guiding questions are: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 dirty="0"/>
              <a:t>What events make this problem occur?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 dirty="0"/>
              <a:t>What motivates the people involved in the problem?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 dirty="0"/>
              <a:t>What steps or actions lead to the problem? </a:t>
            </a:r>
            <a:endParaRPr dirty="0"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 dirty="0"/>
              <a:t>Use your cause and effect graphic organizer . Enter your problem as the effect and use the sources to find causes of our effect/problem. </a:t>
            </a:r>
            <a:endParaRPr dirty="0"/>
          </a:p>
        </p:txBody>
      </p:sp>
      <p:sp>
        <p:nvSpPr>
          <p:cNvPr id="96" name="Google Shape;96;p6"/>
          <p:cNvSpPr txBox="1"/>
          <p:nvPr/>
        </p:nvSpPr>
        <p:spPr>
          <a:xfrm>
            <a:off x="3238800" y="92781"/>
            <a:ext cx="2666400" cy="48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 Problem: </a:t>
            </a:r>
            <a:r>
              <a:rPr lang="en" dirty="0">
                <a:latin typeface="Roboto"/>
                <a:ea typeface="Roboto"/>
                <a:cs typeface="Roboto"/>
                <a:sym typeface="Roboto"/>
              </a:rPr>
              <a:t>Crime in Subway</a:t>
            </a: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What events make this problem happen?</a:t>
            </a: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There are so many reasons for crime to occur. It could be a because of displacement, mental illness, and other social factors.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What motivates them?</a:t>
            </a: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Loss of jobs, mental stress, social problems</a:t>
            </a: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What steps or actions lead to the problem?</a:t>
            </a: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>
                <a:latin typeface="Roboto"/>
                <a:ea typeface="Roboto"/>
                <a:cs typeface="Roboto"/>
                <a:sym typeface="Roboto"/>
              </a:rPr>
              <a:t>The various traumas of the pandemic have resulted in increased mental illness, insecurity and loss. </a:t>
            </a:r>
            <a:endParaRPr sz="14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" name="Google Shape;97;p6"/>
          <p:cNvSpPr txBox="1"/>
          <p:nvPr/>
        </p:nvSpPr>
        <p:spPr>
          <a:xfrm>
            <a:off x="6331425" y="454950"/>
            <a:ext cx="2666400" cy="452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8" name="Google Shape;98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01953" y="593275"/>
            <a:ext cx="3195874" cy="34207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Examine &amp; Evaluate Existing Policy</a:t>
            </a:r>
            <a:endParaRPr/>
          </a:p>
        </p:txBody>
      </p:sp>
      <p:sp>
        <p:nvSpPr>
          <p:cNvPr id="104" name="Google Shape;104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Are there policies in place to address this issue?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/>
              <a:t>Policies can be rules and regulations, laws and directives that leaders use to guide the actions of individuals and organizations.. </a:t>
            </a:r>
            <a:endParaRPr/>
          </a:p>
        </p:txBody>
      </p:sp>
      <p:sp>
        <p:nvSpPr>
          <p:cNvPr id="105" name="Google Shape;105;p7"/>
          <p:cNvSpPr txBox="1"/>
          <p:nvPr/>
        </p:nvSpPr>
        <p:spPr>
          <a:xfrm>
            <a:off x="3955575" y="315950"/>
            <a:ext cx="4840200" cy="250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 Problem: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Subway crime</a:t>
            </a: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There is a police force specifically for the subway. There are laws against loitering, carrying weapons in the subway and crime in the subway. </a:t>
            </a: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Some suggested improvements are cameras in the subways, increased mental health services in the subways, increase police presence in the subways.  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06" name="Google Shape;106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817950" y="3285775"/>
            <a:ext cx="1905000" cy="116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Develop Solutions</a:t>
            </a:r>
            <a:endParaRPr/>
          </a:p>
        </p:txBody>
      </p:sp>
      <p:sp>
        <p:nvSpPr>
          <p:cNvPr id="112" name="Google Shape;112;p8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Guiding Questions?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What can we do to fix this problem?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Should we create rules?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Should we use incentives or rewards?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How can we change behavior?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/>
              <a:t>How can we change minds?</a:t>
            </a:r>
            <a:endParaRPr/>
          </a:p>
        </p:txBody>
      </p:sp>
      <p:sp>
        <p:nvSpPr>
          <p:cNvPr id="113" name="Google Shape;113;p8"/>
          <p:cNvSpPr txBox="1"/>
          <p:nvPr/>
        </p:nvSpPr>
        <p:spPr>
          <a:xfrm>
            <a:off x="3627000" y="353850"/>
            <a:ext cx="5295300" cy="468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 Problem </a:t>
            </a:r>
            <a:r>
              <a:rPr lang="en">
                <a:latin typeface="Roboto"/>
                <a:ea typeface="Roboto"/>
                <a:cs typeface="Roboto"/>
                <a:sym typeface="Roboto"/>
              </a:rPr>
              <a:t>Subway Crime</a:t>
            </a: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Possible solutions:</a:t>
            </a: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Increase the number of police officers present in the subway.</a:t>
            </a: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Install cameras to record any crime that occurs in the subway. </a:t>
            </a: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>
                <a:latin typeface="Roboto"/>
                <a:ea typeface="Roboto"/>
                <a:cs typeface="Roboto"/>
                <a:sym typeface="Roboto"/>
              </a:rPr>
              <a:t>Increase the number of mental health providers in the subway system. </a:t>
            </a: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14" name="Google Shape;114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83975" y="3029100"/>
            <a:ext cx="2857500" cy="16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The Public Policy Analyst Tool</a:t>
            </a:r>
            <a:endParaRPr/>
          </a:p>
        </p:txBody>
      </p:sp>
      <p:sp>
        <p:nvSpPr>
          <p:cNvPr id="120" name="Google Shape;120;p9"/>
          <p:cNvSpPr txBox="1">
            <a:spLocks noGrp="1"/>
          </p:cNvSpPr>
          <p:nvPr>
            <p:ph type="body" idx="1"/>
          </p:nvPr>
        </p:nvSpPr>
        <p:spPr>
          <a:xfrm>
            <a:off x="3609150" y="179925"/>
            <a:ext cx="5315400" cy="128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200"/>
              <a:buNone/>
            </a:pPr>
            <a:r>
              <a:rPr lang="en" sz="2700">
                <a:solidFill>
                  <a:srgbClr val="263138"/>
                </a:solidFill>
              </a:rPr>
              <a:t>Which solution is best?</a:t>
            </a:r>
            <a:endParaRPr sz="2700">
              <a:solidFill>
                <a:srgbClr val="263138"/>
              </a:solidFill>
            </a:endParaRPr>
          </a:p>
        </p:txBody>
      </p:sp>
      <p:graphicFrame>
        <p:nvGraphicFramePr>
          <p:cNvPr id="121" name="Google Shape;121;p9"/>
          <p:cNvGraphicFramePr/>
          <p:nvPr>
            <p:extLst>
              <p:ext uri="{D42A27DB-BD31-4B8C-83A1-F6EECF244321}">
                <p14:modId xmlns:p14="http://schemas.microsoft.com/office/powerpoint/2010/main" val="174136379"/>
              </p:ext>
            </p:extLst>
          </p:nvPr>
        </p:nvGraphicFramePr>
        <p:xfrm>
          <a:off x="2727702" y="2246450"/>
          <a:ext cx="6269065" cy="2354370"/>
        </p:xfrm>
        <a:graphic>
          <a:graphicData uri="http://schemas.openxmlformats.org/drawingml/2006/table">
            <a:tbl>
              <a:tblPr>
                <a:noFill/>
                <a:tableStyleId>{8C5C7ED8-D983-4DB8-87A0-49693302256A}</a:tableStyleId>
              </a:tblPr>
              <a:tblGrid>
                <a:gridCol w="1804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4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58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High</a:t>
                      </a:r>
                      <a:endParaRPr sz="2000"/>
                    </a:p>
                  </a:txBody>
                  <a:tcPr marL="91425" marR="91425" marT="91425" marB="91425">
                    <a:solidFill>
                      <a:srgbClr val="38761D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Medium</a:t>
                      </a:r>
                      <a:endParaRPr sz="2000"/>
                    </a:p>
                  </a:txBody>
                  <a:tcPr marL="91425" marR="91425" marT="91425" marB="91425"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/>
                        <a:t>Low</a:t>
                      </a:r>
                      <a:endParaRPr sz="2000"/>
                    </a:p>
                  </a:txBody>
                  <a:tcPr marL="91425" marR="91425" marT="91425" marB="91425">
                    <a:solidFill>
                      <a:srgbClr val="93C4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High</a:t>
                      </a:r>
                      <a:endParaRPr sz="2200"/>
                    </a:p>
                  </a:txBody>
                  <a:tcPr marL="91425" marR="91425" marT="91425" marB="91425">
                    <a:lnB w="9525" cap="flat" cmpd="sng">
                      <a:solidFill>
                        <a:srgbClr val="26313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Increased Mental Health Supports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Increased Police Presence 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Medium</a:t>
                      </a:r>
                      <a:endParaRPr sz="2200"/>
                    </a:p>
                  </a:txBody>
                  <a:tcPr marL="91425" marR="91425" marT="91425" marB="91425">
                    <a:lnL w="9525" cap="flat" cmpd="sng">
                      <a:solidFill>
                        <a:srgbClr val="26313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26313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26313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26313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C2F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Cameras</a:t>
                      </a:r>
                      <a:endParaRPr/>
                    </a:p>
                  </a:txBody>
                  <a:tcPr marL="91425" marR="91425" marT="91425" marB="91425">
                    <a:lnL w="9525" cap="flat" cmpd="sng">
                      <a:solidFill>
                        <a:srgbClr val="26313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/>
                        <a:t>Low</a:t>
                      </a:r>
                      <a:endParaRPr sz="2200"/>
                    </a:p>
                  </a:txBody>
                  <a:tcPr marL="91425" marR="91425" marT="91425" marB="91425">
                    <a:lnT w="9525" cap="flat" cmpd="sng">
                      <a:solidFill>
                        <a:srgbClr val="26313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2" name="Google Shape;122;p9"/>
          <p:cNvSpPr txBox="1"/>
          <p:nvPr/>
        </p:nvSpPr>
        <p:spPr>
          <a:xfrm>
            <a:off x="4578450" y="1586325"/>
            <a:ext cx="2244000" cy="63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Roboto"/>
                <a:ea typeface="Roboto"/>
                <a:cs typeface="Roboto"/>
                <a:sym typeface="Roboto"/>
              </a:rPr>
              <a:t>Feasibility</a:t>
            </a:r>
            <a:endParaRPr sz="29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3" name="Google Shape;123;p9"/>
          <p:cNvSpPr txBox="1"/>
          <p:nvPr/>
        </p:nvSpPr>
        <p:spPr>
          <a:xfrm>
            <a:off x="147233" y="3280139"/>
            <a:ext cx="2447380" cy="615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>
                <a:latin typeface="Roboto"/>
                <a:ea typeface="Roboto"/>
                <a:cs typeface="Roboto"/>
                <a:sym typeface="Roboto"/>
              </a:rPr>
              <a:t>Effectiveness</a:t>
            </a:r>
            <a:endParaRPr sz="2800" dirty="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"/>
          <p:cNvSpPr txBox="1">
            <a:spLocks noGrp="1"/>
          </p:cNvSpPr>
          <p:nvPr>
            <p:ph type="title"/>
          </p:nvPr>
        </p:nvSpPr>
        <p:spPr>
          <a:xfrm>
            <a:off x="-17250" y="239675"/>
            <a:ext cx="3454200" cy="112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Select the Best Solution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What is Feasible?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"/>
              <a:t>What will be Effective?</a:t>
            </a:r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"/>
              <a:t>What is Feasible?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Feasible means possible.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Which of these solutions is possible?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What is Effective?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Effective means it will work. 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None/>
            </a:pPr>
            <a:r>
              <a:rPr lang="en"/>
              <a:t>Which of these solutions is going to work?</a:t>
            </a:r>
            <a:endParaRPr/>
          </a:p>
          <a:p>
            <a:pPr marL="0" lvl="0" indent="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None/>
            </a:pPr>
            <a:r>
              <a:rPr lang="en"/>
              <a:t>Rate each solution on it’s feasibility and its effectiveness. </a:t>
            </a:r>
            <a:endParaRPr/>
          </a:p>
        </p:txBody>
      </p:sp>
      <p:sp>
        <p:nvSpPr>
          <p:cNvPr id="130" name="Google Shape;130;p10"/>
          <p:cNvSpPr txBox="1"/>
          <p:nvPr/>
        </p:nvSpPr>
        <p:spPr>
          <a:xfrm>
            <a:off x="3673925" y="122475"/>
            <a:ext cx="5172300" cy="461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0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Example: </a:t>
            </a:r>
            <a:endParaRPr sz="20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20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solution: </a:t>
            </a:r>
            <a:r>
              <a:rPr lang="en" sz="2000"/>
              <a:t>Increased Mental Health Supports</a:t>
            </a:r>
            <a:endParaRPr sz="200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</a:t>
            </a:r>
            <a:r>
              <a:rPr lang="en" sz="19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 this feasible? </a:t>
            </a:r>
            <a:endParaRPr sz="19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9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How possible is it? </a:t>
            </a:r>
            <a:endParaRPr sz="19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9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What will it take to get it done?</a:t>
            </a:r>
            <a:endParaRPr sz="19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9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9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How effective is it? </a:t>
            </a:r>
            <a:endParaRPr sz="19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900"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900" b="0" i="0" u="none" strike="noStrike" cap="non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How well do we think it will work?</a:t>
            </a:r>
            <a:endParaRPr sz="19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31" name="Google Shape;131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65725" y="1274588"/>
            <a:ext cx="2628900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772</Words>
  <Application>Microsoft Office PowerPoint</Application>
  <PresentationFormat>On-screen Show (16:9)</PresentationFormat>
  <Paragraphs>119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Roboto</vt:lpstr>
      <vt:lpstr>Arial</vt:lpstr>
      <vt:lpstr>Source Code Pro</vt:lpstr>
      <vt:lpstr>Material</vt:lpstr>
      <vt:lpstr>Increased violence on NYC Subways</vt:lpstr>
      <vt:lpstr>The Public Policy Analyst</vt:lpstr>
      <vt:lpstr>Define the Problem</vt:lpstr>
      <vt:lpstr>Gather the Evidence</vt:lpstr>
      <vt:lpstr>Identify the Causes</vt:lpstr>
      <vt:lpstr>Examine &amp; Evaluate Existing Policy</vt:lpstr>
      <vt:lpstr>Develop Solutions</vt:lpstr>
      <vt:lpstr>The Public Policy Analyst Tool</vt:lpstr>
      <vt:lpstr>Select the Best Solution What is Feasible?  What will be Effective?</vt:lpstr>
      <vt:lpstr>Your Voice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Increased violence on NYC Subways</dc:title>
  <dc:creator>Joseph Montecalvo</dc:creator>
  <cp:lastModifiedBy>Joseph Montecalvo</cp:lastModifiedBy>
  <cp:revision>2</cp:revision>
  <dcterms:modified xsi:type="dcterms:W3CDTF">2022-11-19T01:57:41Z</dcterms:modified>
</cp:coreProperties>
</file>