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
      <p:font typeface="Source Code Pr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346"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48fa14520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48fa1452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40374dc0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40374dc0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48fa1452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48fa1452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8fa1452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8fa1452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48fa1452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48fa1452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40374dc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40374dc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48fa1452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48fa1452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48fa14520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48fa1452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48fa14520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48fa1452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40374dc0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40374dc0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flippedtips.com/plegal/tips/select.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flippedtips.com/plegal/tips/gather.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humanityinaction.org/knowledge_detail/gentrification-and-displacement-in-harlem-how-the-harlem-community-lost-its-voice-en-route-to-progres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flippedtips.com/plegal/tips/identify.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flippedtips.com/plegal/tips/existing.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www.centernyc.org/are-de-blasios-rezonings-a-trojan-horse-for-gentrification-probably-not" TargetMode="External"/><Relationship Id="rId4" Type="http://schemas.openxmlformats.org/officeDocument/2006/relationships/hyperlink" Target="https://citylimits.org/2019/06/26/opinion-to-combat-gentrification-nyc-needs-simpler-speedier-polic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lippedtips.com/plegal/tips/solution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flippedtips.com/plegal/tips/bestsol.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460949" y="2665771"/>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700"/>
              <a:t>Our Neighborhoods-</a:t>
            </a:r>
            <a:endParaRPr sz="6700"/>
          </a:p>
          <a:p>
            <a:pPr marL="0" lvl="0" indent="0" algn="l" rtl="0">
              <a:spcBef>
                <a:spcPts val="0"/>
              </a:spcBef>
              <a:spcAft>
                <a:spcPts val="0"/>
              </a:spcAft>
              <a:buNone/>
            </a:pPr>
            <a:r>
              <a:rPr lang="en" sz="6700"/>
              <a:t>Gentrification in New York City</a:t>
            </a:r>
            <a:endParaRPr sz="6700"/>
          </a:p>
        </p:txBody>
      </p:sp>
      <p:sp>
        <p:nvSpPr>
          <p:cNvPr id="68" name="Google Shape;68;p13"/>
          <p:cNvSpPr txBox="1">
            <a:spLocks noGrp="1"/>
          </p:cNvSpPr>
          <p:nvPr>
            <p:ph type="subTitle" idx="1"/>
          </p:nvPr>
        </p:nvSpPr>
        <p:spPr>
          <a:xfrm>
            <a:off x="291575" y="3887600"/>
            <a:ext cx="4359000" cy="10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Ms. Christiansen</a:t>
            </a:r>
            <a:endParaRPr/>
          </a:p>
          <a:p>
            <a:pPr marL="0" lvl="0" indent="0" algn="l" rtl="0">
              <a:spcBef>
                <a:spcPts val="0"/>
              </a:spcBef>
              <a:spcAft>
                <a:spcPts val="0"/>
              </a:spcAft>
              <a:buNone/>
            </a:pPr>
            <a:r>
              <a:rPr lang="en"/>
              <a:t>Mott Hall High School</a:t>
            </a:r>
            <a:endParaRPr/>
          </a:p>
          <a:p>
            <a:pPr marL="0" lvl="0" indent="0" algn="l" rtl="0">
              <a:spcBef>
                <a:spcPts val="0"/>
              </a:spcBef>
              <a:spcAft>
                <a:spcPts val="0"/>
              </a:spcAft>
              <a:buNone/>
            </a:pPr>
            <a:r>
              <a:rPr lang="en"/>
              <a:t>mchristiansen2@schools.nyc.gov</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7250" y="239675"/>
            <a:ext cx="3454200" cy="112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the Best Solution</a:t>
            </a:r>
            <a:endParaRPr/>
          </a:p>
          <a:p>
            <a:pPr marL="0" lvl="0" indent="0" algn="l" rtl="0">
              <a:spcBef>
                <a:spcPts val="0"/>
              </a:spcBef>
              <a:spcAft>
                <a:spcPts val="0"/>
              </a:spcAft>
              <a:buNone/>
            </a:pPr>
            <a:r>
              <a:rPr lang="en"/>
              <a:t>What is Feasible? </a:t>
            </a:r>
            <a:endParaRPr/>
          </a:p>
          <a:p>
            <a:pPr marL="0" lvl="0" indent="0" algn="l" rtl="0">
              <a:spcBef>
                <a:spcPts val="0"/>
              </a:spcBef>
              <a:spcAft>
                <a:spcPts val="0"/>
              </a:spcAft>
              <a:buNone/>
            </a:pPr>
            <a:r>
              <a:rPr lang="en"/>
              <a:t>What will be Effective?</a:t>
            </a:r>
            <a:endParaRPr/>
          </a:p>
        </p:txBody>
      </p:sp>
      <p:sp>
        <p:nvSpPr>
          <p:cNvPr id="140" name="Google Shape;140;p22"/>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Feasible?</a:t>
            </a:r>
            <a:endParaRPr/>
          </a:p>
          <a:p>
            <a:pPr marL="0" lvl="0" indent="0" algn="l" rtl="0">
              <a:spcBef>
                <a:spcPts val="1600"/>
              </a:spcBef>
              <a:spcAft>
                <a:spcPts val="0"/>
              </a:spcAft>
              <a:buNone/>
            </a:pPr>
            <a:r>
              <a:rPr lang="en"/>
              <a:t>Feasible means possible. </a:t>
            </a:r>
            <a:endParaRPr/>
          </a:p>
          <a:p>
            <a:pPr marL="0" lvl="0" indent="0" algn="l" rtl="0">
              <a:spcBef>
                <a:spcPts val="1600"/>
              </a:spcBef>
              <a:spcAft>
                <a:spcPts val="0"/>
              </a:spcAft>
              <a:buNone/>
            </a:pPr>
            <a:r>
              <a:rPr lang="en"/>
              <a:t>Which of these solutions is possible?</a:t>
            </a:r>
            <a:endParaRPr/>
          </a:p>
          <a:p>
            <a:pPr marL="0" lvl="0" indent="0" algn="l" rtl="0">
              <a:spcBef>
                <a:spcPts val="1600"/>
              </a:spcBef>
              <a:spcAft>
                <a:spcPts val="0"/>
              </a:spcAft>
              <a:buNone/>
            </a:pPr>
            <a:r>
              <a:rPr lang="en"/>
              <a:t>What is Effective?</a:t>
            </a:r>
            <a:endParaRPr/>
          </a:p>
          <a:p>
            <a:pPr marL="0" lvl="0" indent="0" algn="l" rtl="0">
              <a:spcBef>
                <a:spcPts val="1600"/>
              </a:spcBef>
              <a:spcAft>
                <a:spcPts val="0"/>
              </a:spcAft>
              <a:buNone/>
            </a:pPr>
            <a:r>
              <a:rPr lang="en"/>
              <a:t>Effective means it will work. </a:t>
            </a:r>
            <a:endParaRPr/>
          </a:p>
          <a:p>
            <a:pPr marL="0" lvl="0" indent="0" algn="l" rtl="0">
              <a:spcBef>
                <a:spcPts val="1600"/>
              </a:spcBef>
              <a:spcAft>
                <a:spcPts val="0"/>
              </a:spcAft>
              <a:buNone/>
            </a:pPr>
            <a:r>
              <a:rPr lang="en"/>
              <a:t>Which of these solutions is going to work?</a:t>
            </a:r>
            <a:endParaRPr/>
          </a:p>
          <a:p>
            <a:pPr marL="0" lvl="0" indent="0" algn="l" rtl="0">
              <a:spcBef>
                <a:spcPts val="1600"/>
              </a:spcBef>
              <a:spcAft>
                <a:spcPts val="1600"/>
              </a:spcAft>
              <a:buNone/>
            </a:pPr>
            <a:r>
              <a:rPr lang="en"/>
              <a:t>Rate each solution on it’s feasibility and its effectiveness. </a:t>
            </a:r>
            <a:endParaRPr/>
          </a:p>
        </p:txBody>
      </p:sp>
      <p:sp>
        <p:nvSpPr>
          <p:cNvPr id="141" name="Google Shape;141;p22"/>
          <p:cNvSpPr txBox="1"/>
          <p:nvPr/>
        </p:nvSpPr>
        <p:spPr>
          <a:xfrm>
            <a:off x="3673925" y="122475"/>
            <a:ext cx="5172300" cy="46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Example: </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The solution: Provide incentives for new residents to use established businesses.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Is this feasible? How possible is it? What will it take to get it done?</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How effective is it? How well do we think it will work?</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42" name="Google Shape;142;p22"/>
          <p:cNvPicPr preferRelativeResize="0"/>
          <p:nvPr/>
        </p:nvPicPr>
        <p:blipFill>
          <a:blip r:embed="rId3">
            <a:alphaModFix/>
          </a:blip>
          <a:stretch>
            <a:fillRect/>
          </a:stretch>
        </p:blipFill>
        <p:spPr>
          <a:xfrm>
            <a:off x="6040750" y="2769825"/>
            <a:ext cx="2724150" cy="1676400"/>
          </a:xfrm>
          <a:prstGeom prst="rect">
            <a:avLst/>
          </a:prstGeom>
          <a:noFill/>
          <a:ln>
            <a:noFill/>
          </a:ln>
        </p:spPr>
      </p:pic>
      <p:pic>
        <p:nvPicPr>
          <p:cNvPr id="143" name="Google Shape;143;p22"/>
          <p:cNvPicPr preferRelativeResize="0"/>
          <p:nvPr/>
        </p:nvPicPr>
        <p:blipFill>
          <a:blip r:embed="rId4">
            <a:alphaModFix/>
          </a:blip>
          <a:stretch>
            <a:fillRect/>
          </a:stretch>
        </p:blipFill>
        <p:spPr>
          <a:xfrm>
            <a:off x="3741750" y="2235350"/>
            <a:ext cx="2058625" cy="274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Your Voice</a:t>
            </a:r>
            <a:endParaRPr/>
          </a:p>
        </p:txBody>
      </p:sp>
      <p:sp>
        <p:nvSpPr>
          <p:cNvPr id="149" name="Google Shape;149;p23"/>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work in teams of 4  to address a problem using the Public Policy Analyst Tool. </a:t>
            </a:r>
            <a:endParaRPr/>
          </a:p>
          <a:p>
            <a:pPr marL="0" lvl="0" indent="0" algn="l" rtl="0">
              <a:spcBef>
                <a:spcPts val="1600"/>
              </a:spcBef>
              <a:spcAft>
                <a:spcPts val="0"/>
              </a:spcAft>
              <a:buNone/>
            </a:pPr>
            <a:r>
              <a:rPr lang="en"/>
              <a:t>We will choose a problem together and then use the graphic organizer to use each step of the Public Policy Tool to create new solutions. </a:t>
            </a:r>
            <a:endParaRPr/>
          </a:p>
          <a:p>
            <a:pPr marL="0" lvl="0" indent="0" algn="l" rtl="0">
              <a:spcBef>
                <a:spcPts val="1600"/>
              </a:spcBef>
              <a:spcAft>
                <a:spcPts val="1600"/>
              </a:spcAft>
              <a:buNone/>
            </a:pPr>
            <a:r>
              <a:rPr lang="en"/>
              <a:t>We will then evaluate the solutions together as a group. </a:t>
            </a:r>
            <a:endParaRPr/>
          </a:p>
        </p:txBody>
      </p:sp>
      <p:sp>
        <p:nvSpPr>
          <p:cNvPr id="150" name="Google Shape;150;p23"/>
          <p:cNvSpPr txBox="1"/>
          <p:nvPr/>
        </p:nvSpPr>
        <p:spPr>
          <a:xfrm>
            <a:off x="3980850" y="454950"/>
            <a:ext cx="4094700" cy="22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51" name="Google Shape;151;p23"/>
          <p:cNvPicPr preferRelativeResize="0"/>
          <p:nvPr/>
        </p:nvPicPr>
        <p:blipFill>
          <a:blip r:embed="rId3">
            <a:alphaModFix/>
          </a:blip>
          <a:stretch>
            <a:fillRect/>
          </a:stretch>
        </p:blipFill>
        <p:spPr>
          <a:xfrm>
            <a:off x="3641425" y="518775"/>
            <a:ext cx="5143125" cy="24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Public Policy Analyst</a:t>
            </a:r>
            <a:endParaRPr/>
          </a:p>
        </p:txBody>
      </p:sp>
      <p:sp>
        <p:nvSpPr>
          <p:cNvPr id="75" name="Google Shape;75;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61306" y="3665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Define the Problem</a:t>
            </a:r>
            <a:endParaRPr dirty="0">
              <a:solidFill>
                <a:schemeClr val="accent6">
                  <a:lumMod val="40000"/>
                  <a:lumOff val="60000"/>
                </a:schemeClr>
              </a:solidFill>
            </a:endParaRPr>
          </a:p>
        </p:txBody>
      </p:sp>
      <p:sp>
        <p:nvSpPr>
          <p:cNvPr id="81" name="Google Shape;81;p15"/>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Problems exist everywhere. We see them in our school, in our neighborhoods and cities. We also see them in our nations and in the world. </a:t>
            </a:r>
            <a:endParaRPr dirty="0"/>
          </a:p>
          <a:p>
            <a:pPr marL="0" lvl="0" indent="0" algn="l" rtl="0">
              <a:spcBef>
                <a:spcPts val="1600"/>
              </a:spcBef>
              <a:spcAft>
                <a:spcPts val="1600"/>
              </a:spcAft>
              <a:buNone/>
            </a:pPr>
            <a:r>
              <a:rPr lang="en" dirty="0"/>
              <a:t>In our novel The House on Mango Street we are learning about a family and a neighborhood. Think about your own neighborhood. Are there any problems the effect the people living there? </a:t>
            </a:r>
            <a:endParaRPr dirty="0"/>
          </a:p>
        </p:txBody>
      </p:sp>
      <p:sp>
        <p:nvSpPr>
          <p:cNvPr id="82" name="Google Shape;82;p15"/>
          <p:cNvSpPr txBox="1"/>
          <p:nvPr/>
        </p:nvSpPr>
        <p:spPr>
          <a:xfrm>
            <a:off x="3854475" y="366500"/>
            <a:ext cx="5105700" cy="46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Example Problem:</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Gentrification</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New people are moving into New York City neighborhoods and </a:t>
            </a:r>
            <a:r>
              <a:rPr lang="en" b="1">
                <a:latin typeface="Source Code Pro"/>
                <a:ea typeface="Source Code Pro"/>
                <a:cs typeface="Source Code Pro"/>
                <a:sym typeface="Source Code Pro"/>
              </a:rPr>
              <a:t>displacing</a:t>
            </a:r>
            <a:r>
              <a:rPr lang="en">
                <a:latin typeface="Source Code Pro"/>
                <a:ea typeface="Source Code Pro"/>
                <a:cs typeface="Source Code Pro"/>
                <a:sym typeface="Source Code Pro"/>
              </a:rPr>
              <a:t> the people who life there. </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83" name="Google Shape;83;p15"/>
          <p:cNvPicPr preferRelativeResize="0"/>
          <p:nvPr/>
        </p:nvPicPr>
        <p:blipFill>
          <a:blip r:embed="rId4">
            <a:alphaModFix/>
          </a:blip>
          <a:stretch>
            <a:fillRect/>
          </a:stretch>
        </p:blipFill>
        <p:spPr>
          <a:xfrm>
            <a:off x="3854475" y="2357323"/>
            <a:ext cx="4607100" cy="258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Gather the Evidence</a:t>
            </a:r>
            <a:endParaRPr/>
          </a:p>
        </p:txBody>
      </p:sp>
      <p:sp>
        <p:nvSpPr>
          <p:cNvPr id="89" name="Google Shape;89;p16"/>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find sources of information about this problem. </a:t>
            </a:r>
            <a:endParaRPr/>
          </a:p>
          <a:p>
            <a:pPr marL="0" lvl="0" indent="0" algn="l" rtl="0">
              <a:spcBef>
                <a:spcPts val="1600"/>
              </a:spcBef>
              <a:spcAft>
                <a:spcPts val="0"/>
              </a:spcAft>
              <a:buNone/>
            </a:pPr>
            <a:r>
              <a:rPr lang="en"/>
              <a:t>Facts can be </a:t>
            </a:r>
            <a:endParaRPr/>
          </a:p>
          <a:p>
            <a:pPr marL="457200" lvl="0" indent="-304800" algn="l" rtl="0">
              <a:spcBef>
                <a:spcPts val="1600"/>
              </a:spcBef>
              <a:spcAft>
                <a:spcPts val="0"/>
              </a:spcAft>
              <a:buSzPts val="1200"/>
              <a:buChar char="-"/>
            </a:pPr>
            <a:r>
              <a:rPr lang="en"/>
              <a:t>Statistics</a:t>
            </a:r>
            <a:endParaRPr/>
          </a:p>
          <a:p>
            <a:pPr marL="457200" lvl="0" indent="-304800" algn="l" rtl="0">
              <a:spcBef>
                <a:spcPts val="0"/>
              </a:spcBef>
              <a:spcAft>
                <a:spcPts val="0"/>
              </a:spcAft>
              <a:buSzPts val="1200"/>
              <a:buChar char="-"/>
            </a:pPr>
            <a:r>
              <a:rPr lang="en"/>
              <a:t>Photos</a:t>
            </a:r>
            <a:endParaRPr/>
          </a:p>
          <a:p>
            <a:pPr marL="457200" lvl="0" indent="-304800" algn="l" rtl="0">
              <a:spcBef>
                <a:spcPts val="0"/>
              </a:spcBef>
              <a:spcAft>
                <a:spcPts val="0"/>
              </a:spcAft>
              <a:buSzPts val="1200"/>
              <a:buChar char="-"/>
            </a:pPr>
            <a:r>
              <a:rPr lang="en"/>
              <a:t>Interviews/Case studies</a:t>
            </a:r>
            <a:endParaRPr/>
          </a:p>
          <a:p>
            <a:pPr marL="457200" lvl="0" indent="-304800" algn="l" rtl="0">
              <a:spcBef>
                <a:spcPts val="0"/>
              </a:spcBef>
              <a:spcAft>
                <a:spcPts val="0"/>
              </a:spcAft>
              <a:buSzPts val="1200"/>
              <a:buChar char="-"/>
            </a:pPr>
            <a:r>
              <a:rPr lang="en"/>
              <a:t>Experts</a:t>
            </a:r>
            <a:endParaRPr/>
          </a:p>
          <a:p>
            <a:pPr marL="0" lvl="0" indent="0" algn="l" rtl="0">
              <a:spcBef>
                <a:spcPts val="1600"/>
              </a:spcBef>
              <a:spcAft>
                <a:spcPts val="1600"/>
              </a:spcAft>
              <a:buNone/>
            </a:pPr>
            <a:r>
              <a:rPr lang="en"/>
              <a:t>It is important to evaluate your resources. Use the internet source evaluation worksheet and the Fact vs. Fiction graphic organizer to evaluate sources. </a:t>
            </a:r>
            <a:endParaRPr/>
          </a:p>
        </p:txBody>
      </p:sp>
      <p:sp>
        <p:nvSpPr>
          <p:cNvPr id="90" name="Google Shape;90;p16"/>
          <p:cNvSpPr txBox="1"/>
          <p:nvPr/>
        </p:nvSpPr>
        <p:spPr>
          <a:xfrm>
            <a:off x="3462725" y="227475"/>
            <a:ext cx="2031900" cy="46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 Example Problem: Gentrification</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This map is a good source of information. It shows us neighborhoods where housing prices have rapidly increased.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Another source for information about Gentrification is interviews with long time residents about changes they see in the neighborhood.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91" name="Google Shape;91;p16"/>
          <p:cNvPicPr preferRelativeResize="0"/>
          <p:nvPr/>
        </p:nvPicPr>
        <p:blipFill>
          <a:blip r:embed="rId4">
            <a:alphaModFix/>
          </a:blip>
          <a:stretch>
            <a:fillRect/>
          </a:stretch>
        </p:blipFill>
        <p:spPr>
          <a:xfrm>
            <a:off x="5558949" y="269325"/>
            <a:ext cx="3427925" cy="4359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26078" y="-3280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Case Study Harlem</a:t>
            </a:r>
            <a:endParaRPr/>
          </a:p>
        </p:txBody>
      </p:sp>
      <p:sp>
        <p:nvSpPr>
          <p:cNvPr id="97" name="Google Shape;97;p17"/>
          <p:cNvSpPr txBox="1">
            <a:spLocks noGrp="1"/>
          </p:cNvSpPr>
          <p:nvPr>
            <p:ph type="body" idx="1"/>
          </p:nvPr>
        </p:nvSpPr>
        <p:spPr>
          <a:xfrm>
            <a:off x="75825" y="473000"/>
            <a:ext cx="3234600" cy="400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solidFill>
                  <a:srgbClr val="263138"/>
                </a:solidFill>
                <a:latin typeface="Arial"/>
                <a:ea typeface="Arial"/>
                <a:cs typeface="Arial"/>
                <a:sym typeface="Arial"/>
              </a:rPr>
              <a:t>“When I was little it wasn’t the stores and the buildings but the vendors outside—people selling things, performing. That was Harlem.  When Mayor Giuliani rezoned them to a parking lot in the nineties, we were worried that it would change the face of Harlem. Now, with the rezoning of 125th street it feels like history is just repeating itself. Those people have been there longer but now, they don’t fit into Harlem anymore with the new buildings and establishments.” </a:t>
            </a:r>
            <a:r>
              <a:rPr lang="en" sz="1450">
                <a:solidFill>
                  <a:srgbClr val="263138"/>
                </a:solidFill>
                <a:latin typeface="Arial"/>
                <a:ea typeface="Arial"/>
                <a:cs typeface="Arial"/>
                <a:sym typeface="Arial"/>
              </a:rPr>
              <a:t>Vance Rawles – a 24 year old student and Harlem native – expresses his concerns</a:t>
            </a:r>
            <a:endParaRPr/>
          </a:p>
        </p:txBody>
      </p:sp>
      <p:sp>
        <p:nvSpPr>
          <p:cNvPr id="98" name="Google Shape;98;p17"/>
          <p:cNvSpPr txBox="1"/>
          <p:nvPr/>
        </p:nvSpPr>
        <p:spPr>
          <a:xfrm>
            <a:off x="3504150" y="357800"/>
            <a:ext cx="2135700" cy="32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125th a historic row of business owned and operated by community members was rezoned for commercial high rises.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This change changed the architecture of the street and the people working and patronizing the businesses on the street. </a:t>
            </a:r>
            <a:endParaRPr>
              <a:latin typeface="Roboto"/>
              <a:ea typeface="Roboto"/>
              <a:cs typeface="Roboto"/>
              <a:sym typeface="Roboto"/>
            </a:endParaRPr>
          </a:p>
        </p:txBody>
      </p:sp>
      <p:sp>
        <p:nvSpPr>
          <p:cNvPr id="99" name="Google Shape;99;p17"/>
          <p:cNvSpPr txBox="1"/>
          <p:nvPr/>
        </p:nvSpPr>
        <p:spPr>
          <a:xfrm>
            <a:off x="3412175" y="3782750"/>
            <a:ext cx="5345700" cy="8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 read the full report click below:</a:t>
            </a:r>
            <a:endParaRPr/>
          </a:p>
          <a:p>
            <a:pPr marL="0" lvl="0" indent="0" algn="l" rtl="0">
              <a:spcBef>
                <a:spcPts val="0"/>
              </a:spcBef>
              <a:spcAft>
                <a:spcPts val="0"/>
              </a:spcAft>
              <a:buNone/>
            </a:pPr>
            <a:r>
              <a:rPr lang="en" sz="1100" u="sng">
                <a:solidFill>
                  <a:schemeClr val="hlink"/>
                </a:solidFill>
                <a:hlinkClick r:id="rId3"/>
              </a:rPr>
              <a:t>https://www.humanityinaction.org/knowledge_detail/gentrification-and-displacement-in-harlem-how-the-harlem-community-lost-its-voice-en-route-to-progress/</a:t>
            </a:r>
            <a:endParaRPr>
              <a:latin typeface="Roboto"/>
              <a:ea typeface="Roboto"/>
              <a:cs typeface="Roboto"/>
              <a:sym typeface="Roboto"/>
            </a:endParaRPr>
          </a:p>
        </p:txBody>
      </p:sp>
      <p:pic>
        <p:nvPicPr>
          <p:cNvPr id="100" name="Google Shape;100;p17"/>
          <p:cNvPicPr preferRelativeResize="0"/>
          <p:nvPr/>
        </p:nvPicPr>
        <p:blipFill>
          <a:blip r:embed="rId4">
            <a:alphaModFix/>
          </a:blip>
          <a:stretch>
            <a:fillRect/>
          </a:stretch>
        </p:blipFill>
        <p:spPr>
          <a:xfrm>
            <a:off x="5833650" y="189550"/>
            <a:ext cx="3126427" cy="1875856"/>
          </a:xfrm>
          <a:prstGeom prst="rect">
            <a:avLst/>
          </a:prstGeom>
          <a:noFill/>
          <a:ln>
            <a:noFill/>
          </a:ln>
        </p:spPr>
      </p:pic>
      <p:sp>
        <p:nvSpPr>
          <p:cNvPr id="101" name="Google Shape;101;p17"/>
          <p:cNvSpPr txBox="1"/>
          <p:nvPr/>
        </p:nvSpPr>
        <p:spPr>
          <a:xfrm>
            <a:off x="6028125" y="2388500"/>
            <a:ext cx="2808000" cy="12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How did zoning changes affect the building and use of a Harlem street?</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Identify the Causes</a:t>
            </a:r>
            <a:endParaRPr/>
          </a:p>
        </p:txBody>
      </p:sp>
      <p:sp>
        <p:nvSpPr>
          <p:cNvPr id="107" name="Google Shape;107;p18"/>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examine our sources, think about why this problem exists?  Some guiding questions are:</a:t>
            </a:r>
            <a:endParaRPr/>
          </a:p>
          <a:p>
            <a:pPr marL="0" lvl="0" indent="0" algn="l" rtl="0">
              <a:spcBef>
                <a:spcPts val="1600"/>
              </a:spcBef>
              <a:spcAft>
                <a:spcPts val="0"/>
              </a:spcAft>
              <a:buNone/>
            </a:pPr>
            <a:r>
              <a:rPr lang="en"/>
              <a:t>What events make this problem occur?</a:t>
            </a:r>
            <a:endParaRPr/>
          </a:p>
          <a:p>
            <a:pPr marL="0" lvl="0" indent="0" algn="l" rtl="0">
              <a:spcBef>
                <a:spcPts val="1600"/>
              </a:spcBef>
              <a:spcAft>
                <a:spcPts val="0"/>
              </a:spcAft>
              <a:buNone/>
            </a:pPr>
            <a:r>
              <a:rPr lang="en"/>
              <a:t>What motivates the people involved in the problem?</a:t>
            </a:r>
            <a:endParaRPr/>
          </a:p>
          <a:p>
            <a:pPr marL="0" lvl="0" indent="0" algn="l" rtl="0">
              <a:spcBef>
                <a:spcPts val="1600"/>
              </a:spcBef>
              <a:spcAft>
                <a:spcPts val="0"/>
              </a:spcAft>
              <a:buNone/>
            </a:pPr>
            <a:r>
              <a:rPr lang="en"/>
              <a:t>What steps or actions lead to the problem? </a:t>
            </a:r>
            <a:endParaRPr/>
          </a:p>
          <a:p>
            <a:pPr marL="0" lvl="0" indent="0" algn="l" rtl="0">
              <a:spcBef>
                <a:spcPts val="1600"/>
              </a:spcBef>
              <a:spcAft>
                <a:spcPts val="1600"/>
              </a:spcAft>
              <a:buNone/>
            </a:pPr>
            <a:r>
              <a:rPr lang="en"/>
              <a:t>Use your cause and effect graphic organizer . Enter your problem as the effect and use the sources to find causes of our effect/problem. </a:t>
            </a:r>
            <a:endParaRPr/>
          </a:p>
        </p:txBody>
      </p:sp>
      <p:sp>
        <p:nvSpPr>
          <p:cNvPr id="108" name="Google Shape;108;p18"/>
          <p:cNvSpPr txBox="1"/>
          <p:nvPr/>
        </p:nvSpPr>
        <p:spPr>
          <a:xfrm>
            <a:off x="3259375" y="341225"/>
            <a:ext cx="2666400" cy="46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Example Problem: Gentrification</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What events make this problem happen?</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People move from one neighborhood to another.</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What motivates them?</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Changes in the cost of housing.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What steps or actions lead to the problem?</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People in expensive neighborhoods want bigger spaces, they move into less expensive neighborhoods and drive up the cost of housing. </a:t>
            </a:r>
            <a:endParaRPr>
              <a:latin typeface="Roboto"/>
              <a:ea typeface="Roboto"/>
              <a:cs typeface="Roboto"/>
              <a:sym typeface="Roboto"/>
            </a:endParaRPr>
          </a:p>
        </p:txBody>
      </p:sp>
      <p:sp>
        <p:nvSpPr>
          <p:cNvPr id="109" name="Google Shape;109;p18"/>
          <p:cNvSpPr txBox="1"/>
          <p:nvPr/>
        </p:nvSpPr>
        <p:spPr>
          <a:xfrm>
            <a:off x="6331425" y="454950"/>
            <a:ext cx="2666400" cy="45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10" name="Google Shape;110;p18"/>
          <p:cNvPicPr preferRelativeResize="0"/>
          <p:nvPr/>
        </p:nvPicPr>
        <p:blipFill>
          <a:blip r:embed="rId4">
            <a:alphaModFix/>
          </a:blip>
          <a:stretch>
            <a:fillRect/>
          </a:stretch>
        </p:blipFill>
        <p:spPr>
          <a:xfrm>
            <a:off x="5888025" y="1029250"/>
            <a:ext cx="3109800" cy="2332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Examine &amp; Evaluate Existing Policy</a:t>
            </a:r>
            <a:endParaRPr/>
          </a:p>
        </p:txBody>
      </p:sp>
      <p:sp>
        <p:nvSpPr>
          <p:cNvPr id="116" name="Google Shape;116;p19"/>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there policies in place to address this issue? </a:t>
            </a:r>
            <a:endParaRPr/>
          </a:p>
          <a:p>
            <a:pPr marL="0" lvl="0" indent="0" algn="l" rtl="0">
              <a:spcBef>
                <a:spcPts val="1600"/>
              </a:spcBef>
              <a:spcAft>
                <a:spcPts val="1600"/>
              </a:spcAft>
              <a:buNone/>
            </a:pPr>
            <a:r>
              <a:rPr lang="en"/>
              <a:t>Policies can be rules and regulations, laws and directives that leaders use to guide the actions of individuals and organizations.. </a:t>
            </a:r>
            <a:endParaRPr/>
          </a:p>
        </p:txBody>
      </p:sp>
      <p:sp>
        <p:nvSpPr>
          <p:cNvPr id="117" name="Google Shape;117;p19"/>
          <p:cNvSpPr txBox="1"/>
          <p:nvPr/>
        </p:nvSpPr>
        <p:spPr>
          <a:xfrm>
            <a:off x="3955575" y="315950"/>
            <a:ext cx="4840200" cy="25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Example Problem: Gentrification</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Existing policy to combat gentrification require builders to set aside apartments for lower income residents.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Builders are rewarded with lower property taxes and loan incentives.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Community Boards set zoning plans to ensure neighborhoods include essential services and balance residential, commercial and public spaces. </a:t>
            </a:r>
            <a:endParaRPr>
              <a:latin typeface="Roboto"/>
              <a:ea typeface="Roboto"/>
              <a:cs typeface="Roboto"/>
              <a:sym typeface="Roboto"/>
            </a:endParaRPr>
          </a:p>
        </p:txBody>
      </p:sp>
      <p:sp>
        <p:nvSpPr>
          <p:cNvPr id="118" name="Google Shape;118;p19"/>
          <p:cNvSpPr txBox="1"/>
          <p:nvPr/>
        </p:nvSpPr>
        <p:spPr>
          <a:xfrm>
            <a:off x="3450075" y="3285775"/>
            <a:ext cx="2689800" cy="16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https://citylimits.org/2019/06/26/opinion-to-combat-gentrification-nyc-needs-simpler-speedier-policies/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sz="1100" u="sng">
                <a:solidFill>
                  <a:schemeClr val="hlink"/>
                </a:solidFill>
                <a:hlinkClick r:id="rId5"/>
              </a:rPr>
              <a:t>http://www.centernyc.org/are-de-blasios-rezonings-a-trojan-horse-for-gentrification-probably-not</a:t>
            </a:r>
            <a:endParaRPr>
              <a:latin typeface="Roboto"/>
              <a:ea typeface="Roboto"/>
              <a:cs typeface="Roboto"/>
              <a:sym typeface="Roboto"/>
            </a:endParaRPr>
          </a:p>
        </p:txBody>
      </p:sp>
      <p:pic>
        <p:nvPicPr>
          <p:cNvPr id="119" name="Google Shape;119;p19"/>
          <p:cNvPicPr preferRelativeResize="0"/>
          <p:nvPr/>
        </p:nvPicPr>
        <p:blipFill>
          <a:blip r:embed="rId6">
            <a:alphaModFix/>
          </a:blip>
          <a:stretch>
            <a:fillRect/>
          </a:stretch>
        </p:blipFill>
        <p:spPr>
          <a:xfrm>
            <a:off x="6292275" y="2970650"/>
            <a:ext cx="2699327" cy="1853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Develop Solutions</a:t>
            </a:r>
            <a:endParaRPr/>
          </a:p>
        </p:txBody>
      </p:sp>
      <p:sp>
        <p:nvSpPr>
          <p:cNvPr id="125" name="Google Shape;125;p2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Guiding Questions?</a:t>
            </a:r>
            <a:endParaRPr/>
          </a:p>
          <a:p>
            <a:pPr marL="0" lvl="0" indent="0" algn="l" rtl="0">
              <a:spcBef>
                <a:spcPts val="1600"/>
              </a:spcBef>
              <a:spcAft>
                <a:spcPts val="0"/>
              </a:spcAft>
              <a:buNone/>
            </a:pPr>
            <a:r>
              <a:rPr lang="en"/>
              <a:t>What can we do to fix this problem?</a:t>
            </a:r>
            <a:endParaRPr/>
          </a:p>
          <a:p>
            <a:pPr marL="0" lvl="0" indent="0" algn="l" rtl="0">
              <a:spcBef>
                <a:spcPts val="1600"/>
              </a:spcBef>
              <a:spcAft>
                <a:spcPts val="0"/>
              </a:spcAft>
              <a:buNone/>
            </a:pPr>
            <a:r>
              <a:rPr lang="en"/>
              <a:t>Should we create rules?</a:t>
            </a:r>
            <a:endParaRPr/>
          </a:p>
          <a:p>
            <a:pPr marL="0" lvl="0" indent="0" algn="l" rtl="0">
              <a:spcBef>
                <a:spcPts val="1600"/>
              </a:spcBef>
              <a:spcAft>
                <a:spcPts val="0"/>
              </a:spcAft>
              <a:buNone/>
            </a:pPr>
            <a:r>
              <a:rPr lang="en"/>
              <a:t>Should we use incentives or rewards?</a:t>
            </a:r>
            <a:endParaRPr/>
          </a:p>
          <a:p>
            <a:pPr marL="0" lvl="0" indent="0" algn="l" rtl="0">
              <a:spcBef>
                <a:spcPts val="1600"/>
              </a:spcBef>
              <a:spcAft>
                <a:spcPts val="0"/>
              </a:spcAft>
              <a:buNone/>
            </a:pPr>
            <a:r>
              <a:rPr lang="en"/>
              <a:t>How can we change behavior?</a:t>
            </a:r>
            <a:endParaRPr/>
          </a:p>
          <a:p>
            <a:pPr marL="0" lvl="0" indent="0" algn="l" rtl="0">
              <a:spcBef>
                <a:spcPts val="1600"/>
              </a:spcBef>
              <a:spcAft>
                <a:spcPts val="1600"/>
              </a:spcAft>
              <a:buNone/>
            </a:pPr>
            <a:r>
              <a:rPr lang="en"/>
              <a:t>How can we change minds?</a:t>
            </a:r>
            <a:endParaRPr/>
          </a:p>
        </p:txBody>
      </p:sp>
      <p:sp>
        <p:nvSpPr>
          <p:cNvPr id="126" name="Google Shape;126;p20"/>
          <p:cNvSpPr txBox="1"/>
          <p:nvPr/>
        </p:nvSpPr>
        <p:spPr>
          <a:xfrm>
            <a:off x="3627000" y="353850"/>
            <a:ext cx="5295300" cy="46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Example Problem Gentrification</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Possible solutions: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Raise awareness among the new residents about what is changing in the neighborhood.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Give new residents incentives to support existing businesses.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Create new zoning laws to preserve cultural value in neighborhoods. </a:t>
            </a:r>
            <a:endParaRPr>
              <a:latin typeface="Roboto"/>
              <a:ea typeface="Roboto"/>
              <a:cs typeface="Roboto"/>
              <a:sym typeface="Roboto"/>
            </a:endParaRPr>
          </a:p>
        </p:txBody>
      </p:sp>
      <p:pic>
        <p:nvPicPr>
          <p:cNvPr id="127" name="Google Shape;127;p20"/>
          <p:cNvPicPr preferRelativeResize="0"/>
          <p:nvPr/>
        </p:nvPicPr>
        <p:blipFill>
          <a:blip r:embed="rId4">
            <a:alphaModFix/>
          </a:blip>
          <a:stretch>
            <a:fillRect/>
          </a:stretch>
        </p:blipFill>
        <p:spPr>
          <a:xfrm>
            <a:off x="5090900" y="2633075"/>
            <a:ext cx="4059475" cy="270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The Public Policy Analyst Tool</a:t>
            </a:r>
            <a:endParaRPr/>
          </a:p>
        </p:txBody>
      </p:sp>
      <p:sp>
        <p:nvSpPr>
          <p:cNvPr id="133" name="Google Shape;133;p21"/>
          <p:cNvSpPr txBox="1">
            <a:spLocks noGrp="1"/>
          </p:cNvSpPr>
          <p:nvPr>
            <p:ph type="body" idx="1"/>
          </p:nvPr>
        </p:nvSpPr>
        <p:spPr>
          <a:xfrm>
            <a:off x="3609150" y="179925"/>
            <a:ext cx="5315400" cy="128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700">
                <a:solidFill>
                  <a:srgbClr val="263138"/>
                </a:solidFill>
              </a:rPr>
              <a:t>Which solution is best?</a:t>
            </a:r>
            <a:endParaRPr sz="2700">
              <a:solidFill>
                <a:srgbClr val="263138"/>
              </a:solidFill>
            </a:endParaRPr>
          </a:p>
        </p:txBody>
      </p:sp>
      <p:pic>
        <p:nvPicPr>
          <p:cNvPr id="134" name="Google Shape;134;p21"/>
          <p:cNvPicPr preferRelativeResize="0"/>
          <p:nvPr/>
        </p:nvPicPr>
        <p:blipFill>
          <a:blip r:embed="rId4">
            <a:alphaModFix/>
          </a:blip>
          <a:stretch>
            <a:fillRect/>
          </a:stretch>
        </p:blipFill>
        <p:spPr>
          <a:xfrm>
            <a:off x="226075" y="1258555"/>
            <a:ext cx="8698477" cy="375912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Source Code Pro</vt:lpstr>
      <vt:lpstr>Arial</vt:lpstr>
      <vt:lpstr>Roboto</vt:lpstr>
      <vt:lpstr>Material</vt:lpstr>
      <vt:lpstr>Our Neighborhoods- Gentrification in New York City</vt:lpstr>
      <vt:lpstr>The Public Policy Analyst</vt:lpstr>
      <vt:lpstr>Define the Problem</vt:lpstr>
      <vt:lpstr>Gather the Evidence</vt:lpstr>
      <vt:lpstr>Case Study Harlem</vt:lpstr>
      <vt:lpstr>Identify the Causes</vt:lpstr>
      <vt:lpstr>Examine &amp; Evaluate Existing Policy</vt:lpstr>
      <vt:lpstr>Develop Solutions</vt:lpstr>
      <vt:lpstr>The Public Policy Analyst Tool</vt:lpstr>
      <vt:lpstr>Select the Best Solution What is Feasible?  What will be Effective?</vt:lpstr>
      <vt:lpstr>Your Voice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Neighborhoods- Gentrification in New York City</dc:title>
  <cp:lastModifiedBy>Art Fortin</cp:lastModifiedBy>
  <cp:revision>1</cp:revision>
  <dcterms:modified xsi:type="dcterms:W3CDTF">2020-09-08T19:00:34Z</dcterms:modified>
</cp:coreProperties>
</file>