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E33196-2ECB-4504-B572-73C751F05185}">
  <a:tblStyle styleId="{73E33196-2ECB-4504-B572-73C751F051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0-21T12:38:00.044" idx="1">
    <p:pos x="1960" y="371"/>
    <p:text>Excellent problem statement and location.  You're all set.  If you need to change your social problem, you can.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5aae10e32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5aae10e32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a4f83bc5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aa4f83bc5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aa4f83bc5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aa4f83bc5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a4f83bc5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aa4f83bc5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a4f83bc5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aa4f83bc5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91ac7195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91ac7195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5aae10e32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5aae10e32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003e438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a003e438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5aae10e32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a5aae10e32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5aae10e32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a5aae10e32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a4f83bc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aa4f83bc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a4f83bc5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a4f83bc5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a4f83bc5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a4f83bc5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castroastor@schols.nyc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3112925" y="589725"/>
            <a:ext cx="5676900" cy="26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Students do not feel connected to their classmates at PS/MS 123 </a:t>
            </a:r>
            <a:endParaRPr sz="5244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690600" y="3483775"/>
            <a:ext cx="5612400" cy="8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By Ivandy Castro-Astor</a:t>
            </a:r>
            <a:endParaRPr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hlinkClick r:id="rId3"/>
              </a:rPr>
              <a:t>icastroastor@schols.nyc.gov</a:t>
            </a:r>
            <a:endParaRPr lang="en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85800"/>
            <a:ext cx="2884325" cy="3718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/>
        </p:nvSpPr>
        <p:spPr>
          <a:xfrm>
            <a:off x="1363450" y="457200"/>
            <a:ext cx="5869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FF"/>
                </a:solidFill>
              </a:rPr>
              <a:t>Step 5. Develop Solutions</a:t>
            </a:r>
            <a:endParaRPr sz="3500" b="1" u="sng">
              <a:solidFill>
                <a:srgbClr val="0000FF"/>
              </a:solidFill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3870325" y="1371600"/>
            <a:ext cx="50967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 b="1">
                <a:solidFill>
                  <a:schemeClr val="lt1"/>
                </a:solidFill>
              </a:rPr>
              <a:t>RULER Charter: Building and Sustaining a Positive Emotional Climate.</a:t>
            </a:r>
            <a:endParaRPr sz="28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FF"/>
                </a:solidFill>
              </a:rPr>
              <a:t>RULER is an evidence-based approach to social and emotional learning (SEL) developed at the Yale Center for Emotional Intelligence.</a:t>
            </a:r>
            <a:endParaRPr sz="2000" b="1">
              <a:solidFill>
                <a:srgbClr val="0000FF"/>
              </a:solidFill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5" y="1485300"/>
            <a:ext cx="3798650" cy="26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/>
        </p:nvSpPr>
        <p:spPr>
          <a:xfrm>
            <a:off x="1363450" y="457200"/>
            <a:ext cx="5869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FF"/>
                </a:solidFill>
              </a:rPr>
              <a:t>Step 5. Develop Solutions</a:t>
            </a:r>
            <a:endParaRPr sz="3500" b="1" u="sng">
              <a:solidFill>
                <a:srgbClr val="0000FF"/>
              </a:solidFill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3249350" y="1219200"/>
            <a:ext cx="57528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800" b="1">
                <a:solidFill>
                  <a:schemeClr val="lt1"/>
                </a:solidFill>
              </a:rPr>
              <a:t>Develop (survey) and display in a central location a RULER Charter by asking staff and students the following questions:</a:t>
            </a:r>
            <a:endParaRPr sz="2800" b="1"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●"/>
            </a:pPr>
            <a:r>
              <a:rPr lang="en" sz="2800" b="1">
                <a:solidFill>
                  <a:srgbClr val="0000FF"/>
                </a:solidFill>
              </a:rPr>
              <a:t>How do we want to feel?</a:t>
            </a:r>
            <a:endParaRPr sz="2800" b="1">
              <a:solidFill>
                <a:srgbClr val="0000FF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Char char="●"/>
            </a:pPr>
            <a:r>
              <a:rPr lang="en" sz="2800" b="1">
                <a:solidFill>
                  <a:srgbClr val="0000FF"/>
                </a:solidFill>
              </a:rPr>
              <a:t>How will we help each other to experience these feelings?</a:t>
            </a:r>
            <a:endParaRPr sz="2800" b="1">
              <a:solidFill>
                <a:srgbClr val="0000FF"/>
              </a:solidFill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332900"/>
            <a:ext cx="3096950" cy="30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/>
        </p:nvSpPr>
        <p:spPr>
          <a:xfrm>
            <a:off x="1363450" y="457200"/>
            <a:ext cx="5869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FF"/>
                </a:solidFill>
              </a:rPr>
              <a:t>Step 5. Develop Solutions</a:t>
            </a:r>
            <a:endParaRPr sz="3500" b="1" u="sng">
              <a:solidFill>
                <a:srgbClr val="0000FF"/>
              </a:solidFill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2646350" y="1219200"/>
            <a:ext cx="62214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 b="1" dirty="0">
                <a:solidFill>
                  <a:schemeClr val="lt1"/>
                </a:solidFill>
              </a:rPr>
              <a:t>Restorative Practices - Focus on resolving conflict, repaired harm, and healing relationship.</a:t>
            </a:r>
            <a:endParaRPr sz="2800" b="1" dirty="0"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 b="1" dirty="0">
                <a:solidFill>
                  <a:schemeClr val="lt1"/>
                </a:solidFill>
              </a:rPr>
              <a:t>Positive Relationship: Check-In/Check-Out - Daily Support System for Students. One adult meet with student every single day.</a:t>
            </a:r>
            <a:endParaRPr sz="2800" b="1" dirty="0">
              <a:solidFill>
                <a:schemeClr val="lt1"/>
              </a:solidFill>
            </a:endParaRPr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75" y="1295400"/>
            <a:ext cx="2567000" cy="14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25" y="3020150"/>
            <a:ext cx="2567000" cy="143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/>
        </p:nvSpPr>
        <p:spPr>
          <a:xfrm>
            <a:off x="1175550" y="381000"/>
            <a:ext cx="7076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FF"/>
                </a:solidFill>
              </a:rPr>
              <a:t>Step 6. Select the best solution</a:t>
            </a:r>
            <a:endParaRPr sz="3500" b="1" u="sng">
              <a:solidFill>
                <a:srgbClr val="0000FF"/>
              </a:solidFill>
            </a:endParaRPr>
          </a:p>
        </p:txBody>
      </p:sp>
      <p:graphicFrame>
        <p:nvGraphicFramePr>
          <p:cNvPr id="159" name="Google Shape;159;p25"/>
          <p:cNvGraphicFramePr/>
          <p:nvPr/>
        </p:nvGraphicFramePr>
        <p:xfrm>
          <a:off x="1181100" y="1657350"/>
          <a:ext cx="7239000" cy="3103150"/>
        </p:xfrm>
        <a:graphic>
          <a:graphicData uri="http://schemas.openxmlformats.org/drawingml/2006/table">
            <a:tbl>
              <a:tblPr>
                <a:noFill/>
                <a:tableStyleId>{73E33196-2ECB-4504-B572-73C751F05185}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>
                        <a:solidFill>
                          <a:srgbClr val="0000FF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lt1"/>
                          </a:solidFill>
                        </a:rPr>
                        <a:t>High</a:t>
                      </a:r>
                      <a:endParaRPr sz="2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lt1"/>
                          </a:solidFill>
                        </a:rPr>
                        <a:t>Medium</a:t>
                      </a:r>
                      <a:endParaRPr sz="2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lt1"/>
                          </a:solidFill>
                        </a:rPr>
                        <a:t>Low</a:t>
                      </a:r>
                      <a:endParaRPr sz="2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lt1"/>
                          </a:solidFill>
                        </a:rPr>
                        <a:t>High</a:t>
                      </a:r>
                      <a:endParaRPr sz="2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lt1"/>
                          </a:solidFill>
                        </a:rPr>
                        <a:t>Medium</a:t>
                      </a:r>
                      <a:endParaRPr sz="2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lt1"/>
                          </a:solidFill>
                        </a:rPr>
                        <a:t>Low</a:t>
                      </a:r>
                      <a:endParaRPr sz="25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0" name="Google Shape;160;p25"/>
          <p:cNvSpPr txBox="1"/>
          <p:nvPr/>
        </p:nvSpPr>
        <p:spPr>
          <a:xfrm>
            <a:off x="3505200" y="914400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</a:rPr>
              <a:t>Feasibility</a:t>
            </a:r>
            <a:endParaRPr sz="2900" b="1">
              <a:solidFill>
                <a:schemeClr val="dk2"/>
              </a:solidFill>
            </a:endParaRPr>
          </a:p>
        </p:txBody>
      </p:sp>
      <p:sp>
        <p:nvSpPr>
          <p:cNvPr id="161" name="Google Shape;161;p25"/>
          <p:cNvSpPr txBox="1"/>
          <p:nvPr/>
        </p:nvSpPr>
        <p:spPr>
          <a:xfrm rot="-5400000">
            <a:off x="-875175" y="2762400"/>
            <a:ext cx="3108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</a:rPr>
              <a:t>Effectiveness</a:t>
            </a:r>
            <a:endParaRPr sz="1300" b="1">
              <a:solidFill>
                <a:schemeClr val="lt1"/>
              </a:solidFill>
            </a:endParaRPr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650" y="3107300"/>
            <a:ext cx="656400" cy="6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900" y="2270300"/>
            <a:ext cx="1172125" cy="6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2950" y="2246650"/>
            <a:ext cx="1287359" cy="7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757225" y="554025"/>
            <a:ext cx="7793700" cy="10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8571"/>
              <a:buFont typeface="Arial"/>
              <a:buNone/>
            </a:pPr>
            <a:r>
              <a:rPr lang="en" sz="385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The Public Policy Analyst (PPA)</a:t>
            </a:r>
            <a:endParaRPr sz="3850" u="sng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3466150" y="1598775"/>
            <a:ext cx="5516100" cy="292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1. Define the Problem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2. Gather the Evidence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3. Identify the Causes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4. Evaluate an Existing Policy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5. Develop Solutions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6. Select the Best Solution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625"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872525"/>
            <a:ext cx="3015125" cy="211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4263175" y="2034675"/>
            <a:ext cx="437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Students lack a sense of belonging in Class</a:t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00" y="1418350"/>
            <a:ext cx="3958374" cy="26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1388875" y="457200"/>
            <a:ext cx="6311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FF"/>
                </a:solidFill>
              </a:rPr>
              <a:t>Step 1. Define the Problem</a:t>
            </a:r>
            <a:endParaRPr sz="3500" b="1" u="sng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1295400" y="381000"/>
            <a:ext cx="6183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FF"/>
                </a:solidFill>
              </a:rPr>
              <a:t>Step 2. Gather de Evidence</a:t>
            </a: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2381600" y="1981200"/>
            <a:ext cx="6622200" cy="27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Char char="●"/>
            </a:pPr>
            <a:r>
              <a:rPr lang="en" sz="2800" b="1">
                <a:solidFill>
                  <a:srgbClr val="0000FF"/>
                </a:solidFill>
              </a:rPr>
              <a:t>46% of classmates recognize that they understand each other as  person.</a:t>
            </a:r>
            <a:endParaRPr sz="2800" b="1">
              <a:solidFill>
                <a:srgbClr val="0000FF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Char char="●"/>
            </a:pPr>
            <a:r>
              <a:rPr lang="en" sz="2800" b="1">
                <a:solidFill>
                  <a:srgbClr val="0000FF"/>
                </a:solidFill>
              </a:rPr>
              <a:t>51% feel connected to their teachers in class.</a:t>
            </a:r>
            <a:endParaRPr sz="2800" b="1">
              <a:solidFill>
                <a:srgbClr val="0000FF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493400" y="990600"/>
            <a:ext cx="8523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</a:rPr>
              <a:t>According to New York City Public Schools Panorama Education Survey: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13500"/>
            <a:ext cx="2229200" cy="22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1295400" y="457200"/>
            <a:ext cx="6183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FF"/>
                </a:solidFill>
              </a:rPr>
              <a:t>Step 2. Gather de Evidence</a:t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2623225" y="1371600"/>
            <a:ext cx="6122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 b="1">
                <a:solidFill>
                  <a:schemeClr val="lt1"/>
                </a:solidFill>
              </a:rPr>
              <a:t>40% feel respected in the classroom by their classmates</a:t>
            </a:r>
            <a:endParaRPr sz="2800" b="1"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 b="1">
                <a:solidFill>
                  <a:schemeClr val="lt1"/>
                </a:solidFill>
              </a:rPr>
              <a:t>43% feels that they matter to theirs classmates</a:t>
            </a:r>
            <a:endParaRPr sz="2800" b="1"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 b="1">
                <a:solidFill>
                  <a:schemeClr val="lt1"/>
                </a:solidFill>
              </a:rPr>
              <a:t>57% feel that they belong to their class. </a:t>
            </a:r>
            <a:endParaRPr sz="2800" b="1">
              <a:solidFill>
                <a:schemeClr val="lt1"/>
              </a:solidFill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50" y="1471598"/>
            <a:ext cx="2575325" cy="25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1295400" y="457200"/>
            <a:ext cx="6183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FF"/>
                </a:solidFill>
              </a:rPr>
              <a:t>Step 2. Gather de Evidence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2623225" y="1219200"/>
            <a:ext cx="64491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 b="1">
                <a:solidFill>
                  <a:schemeClr val="lt1"/>
                </a:solidFill>
              </a:rPr>
              <a:t>Research shows students’ sense of belonging in school is critical and it impacts their success in school </a:t>
            </a:r>
            <a:endParaRPr sz="31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000FF"/>
                </a:solidFill>
              </a:rPr>
              <a:t>Source: Report by the Australian Council for Educational Research, based on 36 countries, including the United States</a:t>
            </a:r>
            <a:endParaRPr sz="2300" b="1">
              <a:solidFill>
                <a:srgbClr val="0000FF"/>
              </a:solidFill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75" y="1772175"/>
            <a:ext cx="2922900" cy="25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1295400" y="457200"/>
            <a:ext cx="61839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FF"/>
                </a:solidFill>
              </a:rPr>
              <a:t>Step 3. Identify the Causes</a:t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3309025" y="1752600"/>
            <a:ext cx="53886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 b="1">
                <a:solidFill>
                  <a:schemeClr val="lt1"/>
                </a:solidFill>
              </a:rPr>
              <a:t>Students living in shelters</a:t>
            </a:r>
            <a:endParaRPr sz="2800" b="1"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 b="1">
                <a:solidFill>
                  <a:schemeClr val="lt1"/>
                </a:solidFill>
              </a:rPr>
              <a:t>Ongoing abuse or neglect.</a:t>
            </a:r>
            <a:endParaRPr sz="2800" b="1">
              <a:solidFill>
                <a:schemeClr val="lt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 b="1">
                <a:solidFill>
                  <a:schemeClr val="lt1"/>
                </a:solidFill>
              </a:rPr>
              <a:t>Parental absence</a:t>
            </a:r>
            <a:endParaRPr sz="2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2"/>
              </a:solidFill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2900"/>
            <a:ext cx="3100101" cy="27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601450" y="457200"/>
            <a:ext cx="7978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FF"/>
                </a:solidFill>
              </a:rPr>
              <a:t>Step 4. Evaluate an Existing Policy</a:t>
            </a:r>
            <a:endParaRPr sz="3500" b="1" u="sng">
              <a:solidFill>
                <a:srgbClr val="0000FF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111575" y="1295400"/>
            <a:ext cx="56340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 sz="2800" b="1">
                <a:solidFill>
                  <a:schemeClr val="lt1"/>
                </a:solidFill>
              </a:rPr>
              <a:t>SY 2023-24 Code of Conduct and District-Wide Safety Plan</a:t>
            </a:r>
            <a:endParaRPr sz="2800" b="1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00FF"/>
                </a:solidFill>
              </a:rPr>
              <a:t>Top priority: Ensure that every child learns in safe, supportive, and inclusive schools.</a:t>
            </a:r>
            <a:endParaRPr sz="2800" b="1">
              <a:solidFill>
                <a:srgbClr val="0000FF"/>
              </a:solidFill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00" y="2057400"/>
            <a:ext cx="3401375" cy="18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/>
        </p:nvSpPr>
        <p:spPr>
          <a:xfrm>
            <a:off x="601450" y="381000"/>
            <a:ext cx="7978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>
                <a:solidFill>
                  <a:srgbClr val="0000FF"/>
                </a:solidFill>
              </a:rPr>
              <a:t>Step 4. Evaluate an Existing Policy</a:t>
            </a:r>
            <a:endParaRPr sz="3500" b="1" u="sng">
              <a:solidFill>
                <a:srgbClr val="0000FF"/>
              </a:solidFill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2698675" y="1143000"/>
            <a:ext cx="60468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 b="1">
                <a:solidFill>
                  <a:schemeClr val="lt1"/>
                </a:solidFill>
              </a:rPr>
              <a:t>Citywide Behavioral Expectations to Support Student Learning Grades 6-12.</a:t>
            </a:r>
            <a:endParaRPr sz="23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000FF"/>
                </a:solidFill>
              </a:rPr>
              <a:t>Schools are expected to take a proactive role in helping students develop life long skills, such as:</a:t>
            </a:r>
            <a:endParaRPr sz="2300" b="1">
              <a:solidFill>
                <a:srgbClr val="0000FF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Char char="❖"/>
            </a:pPr>
            <a:r>
              <a:rPr lang="en" sz="2300" b="1">
                <a:solidFill>
                  <a:srgbClr val="0000FF"/>
                </a:solidFill>
              </a:rPr>
              <a:t>Recognizing and managing emotions;</a:t>
            </a:r>
            <a:endParaRPr sz="2300" b="1">
              <a:solidFill>
                <a:srgbClr val="0000FF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Char char="❖"/>
            </a:pPr>
            <a:r>
              <a:rPr lang="en" sz="2300" b="1">
                <a:solidFill>
                  <a:srgbClr val="0000FF"/>
                </a:solidFill>
              </a:rPr>
              <a:t>Developing caring and concern for others;</a:t>
            </a:r>
            <a:endParaRPr sz="2300" b="1">
              <a:solidFill>
                <a:srgbClr val="0000FF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300"/>
              <a:buChar char="❖"/>
            </a:pPr>
            <a:r>
              <a:rPr lang="en" sz="2300" b="1">
                <a:solidFill>
                  <a:srgbClr val="0000FF"/>
                </a:solidFill>
              </a:rPr>
              <a:t>Establishing positive relationships.</a:t>
            </a:r>
            <a:endParaRPr sz="2800" b="1">
              <a:solidFill>
                <a:srgbClr val="0000FF"/>
              </a:solidFill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6700"/>
            <a:ext cx="2546275" cy="233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On-screen Show (16:9)</PresentationFormat>
  <Paragraphs>60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Raleway</vt:lpstr>
      <vt:lpstr>Lato</vt:lpstr>
      <vt:lpstr>Swiss</vt:lpstr>
      <vt:lpstr>Students do not feel connected to their classmates at PS/MS 123  </vt:lpstr>
      <vt:lpstr>The Public Policy Analyst (PPA)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do not feel connected to their classmates at PS/MS 123  </dc:title>
  <cp:lastModifiedBy>Joseph Montecalvo</cp:lastModifiedBy>
  <cp:revision>1</cp:revision>
  <dcterms:modified xsi:type="dcterms:W3CDTF">2023-12-30T19:39:05Z</dcterms:modified>
</cp:coreProperties>
</file>