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D288CE-7ACC-4628-9B46-D9B9099CF7B1}">
  <a:tblStyle styleId="{CAD288CE-7ACC-4628-9B46-D9B9099CF7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1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6fbfbc2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6fbfbc2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6fbfbc2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6fbfbc2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2b4fc785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2b4fc785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52b4fc785_1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52b4fc785_1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52b4fc785_1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52b4fc785_1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52b4fc78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52b4fc78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52b4fc785_1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52b4fc785_1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2b4fc785_1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52b4fc785_1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52b4fc785_1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52b4fc785_1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6fbfbc2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6fbfbc2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500700" y="496650"/>
            <a:ext cx="5447400" cy="34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U.S. and The Metric System</a:t>
            </a:r>
            <a:endParaRPr sz="50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Ivandy Castro-Astor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75" y="1248580"/>
            <a:ext cx="3303226" cy="227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>
            <a:off x="2311500" y="716100"/>
            <a:ext cx="6435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en" sz="2700">
                <a:highlight>
                  <a:srgbClr val="FFFFFF"/>
                </a:highlight>
              </a:rPr>
              <a:t>Strict laws and policies and a solid timeline to switch over, followed by strong messages through a media campaign</a:t>
            </a:r>
            <a:endParaRPr sz="2700"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>
                <a:highlight>
                  <a:srgbClr val="FFFFFF"/>
                </a:highlight>
              </a:rPr>
              <a:t>Gave manufacturers the option to use only metric on product packaging</a:t>
            </a:r>
            <a:r>
              <a:rPr lang="en" sz="2700"/>
              <a:t>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New machines or part must be designed using the metric system </a:t>
            </a:r>
            <a:endParaRPr sz="2700">
              <a:solidFill>
                <a:srgbClr val="4C4E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9" name="Google Shape;189;p22"/>
          <p:cNvSpPr txBox="1"/>
          <p:nvPr/>
        </p:nvSpPr>
        <p:spPr>
          <a:xfrm>
            <a:off x="1631925" y="246500"/>
            <a:ext cx="61302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latin typeface="Times New Roman"/>
                <a:ea typeface="Times New Roman"/>
                <a:cs typeface="Times New Roman"/>
                <a:sym typeface="Times New Roman"/>
              </a:rPr>
              <a:t>Step 5: Develop solutions</a:t>
            </a:r>
            <a:endParaRPr sz="3500" u="sng"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050" y="886100"/>
            <a:ext cx="1202824" cy="1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00" y="2227150"/>
            <a:ext cx="1674452" cy="12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050" y="3568200"/>
            <a:ext cx="1674450" cy="105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 rot="-5400000">
            <a:off x="-806075" y="2602750"/>
            <a:ext cx="32460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Effectiveness</a:t>
            </a:r>
            <a:endParaRPr sz="3500" b="1"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325" y="2123035"/>
            <a:ext cx="744899" cy="74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596" y="3677173"/>
            <a:ext cx="1188078" cy="7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708125" y="322700"/>
            <a:ext cx="61302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latin typeface="Times New Roman"/>
                <a:ea typeface="Times New Roman"/>
                <a:cs typeface="Times New Roman"/>
                <a:sym typeface="Times New Roman"/>
              </a:rPr>
              <a:t>Step 6: Select the best solution</a:t>
            </a:r>
            <a:endParaRPr sz="3500" u="sng"/>
          </a:p>
        </p:txBody>
      </p:sp>
      <p:graphicFrame>
        <p:nvGraphicFramePr>
          <p:cNvPr id="201" name="Google Shape;201;p23"/>
          <p:cNvGraphicFramePr/>
          <p:nvPr/>
        </p:nvGraphicFramePr>
        <p:xfrm>
          <a:off x="1265575" y="1559750"/>
          <a:ext cx="7157400" cy="2897975"/>
        </p:xfrm>
        <a:graphic>
          <a:graphicData uri="http://schemas.openxmlformats.org/drawingml/2006/table">
            <a:tbl>
              <a:tblPr>
                <a:noFill/>
                <a:tableStyleId>{CAD288CE-7ACC-4628-9B46-D9B9099CF7B1}</a:tableStyleId>
              </a:tblPr>
              <a:tblGrid>
                <a:gridCol w="146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High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Medium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Low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High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Medium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Low</a:t>
                      </a:r>
                      <a:endParaRPr sz="2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Google Shape;202;p23"/>
          <p:cNvSpPr txBox="1"/>
          <p:nvPr/>
        </p:nvSpPr>
        <p:spPr>
          <a:xfrm>
            <a:off x="1948800" y="874875"/>
            <a:ext cx="4701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Feasibility</a:t>
            </a:r>
            <a:endParaRPr sz="3500" b="1"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2207" y="2915050"/>
            <a:ext cx="1036968" cy="7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9699350" y="193925"/>
            <a:ext cx="12393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623400" y="726575"/>
            <a:ext cx="8520600" cy="11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Public Policy Analyst (PPA)</a:t>
            </a:r>
            <a:endParaRPr sz="3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 txBox="1"/>
          <p:nvPr/>
        </p:nvSpPr>
        <p:spPr>
          <a:xfrm>
            <a:off x="2707075" y="1446525"/>
            <a:ext cx="6037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91B0E"/>
                </a:solidFill>
              </a:rPr>
              <a:t>1. </a:t>
            </a:r>
            <a:r>
              <a:rPr lang="en" sz="3000">
                <a:solidFill>
                  <a:srgbClr val="191B0E"/>
                </a:solidFill>
              </a:rPr>
              <a:t>Define the Problem</a:t>
            </a:r>
            <a:endParaRPr sz="3000">
              <a:solidFill>
                <a:srgbClr val="191B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B0E"/>
                </a:solidFill>
              </a:rPr>
              <a:t>2. Gather the Evidence</a:t>
            </a:r>
            <a:endParaRPr sz="3000">
              <a:solidFill>
                <a:srgbClr val="191B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B0E"/>
                </a:solidFill>
              </a:rPr>
              <a:t>3. Identify the Causes</a:t>
            </a:r>
            <a:endParaRPr sz="3000">
              <a:solidFill>
                <a:srgbClr val="191B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B0E"/>
                </a:solidFill>
              </a:rPr>
              <a:t>4. Evaluate an Existing Policy</a:t>
            </a:r>
            <a:endParaRPr sz="3000">
              <a:solidFill>
                <a:srgbClr val="191B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B0E"/>
                </a:solidFill>
              </a:rPr>
              <a:t>5. Develop Solutions</a:t>
            </a:r>
            <a:endParaRPr sz="3000">
              <a:solidFill>
                <a:srgbClr val="191B0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91B0E"/>
                </a:solidFill>
              </a:rPr>
              <a:t>6. Select the Best Solution</a:t>
            </a:r>
            <a:endParaRPr sz="3000">
              <a:solidFill>
                <a:srgbClr val="191B0E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0" y="1634826"/>
            <a:ext cx="2612850" cy="25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>
          <a:xfrm>
            <a:off x="1256250" y="596600"/>
            <a:ext cx="64761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1. Define the Problem</a:t>
            </a:r>
            <a:endParaRPr sz="3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 txBox="1"/>
          <p:nvPr/>
        </p:nvSpPr>
        <p:spPr>
          <a:xfrm>
            <a:off x="4384975" y="1871313"/>
            <a:ext cx="4206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U.S. loses money and time for not using the metric system. </a:t>
            </a:r>
            <a:endParaRPr sz="30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00" y="1566525"/>
            <a:ext cx="4206000" cy="25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ctrTitle"/>
          </p:nvPr>
        </p:nvSpPr>
        <p:spPr>
          <a:xfrm>
            <a:off x="844950" y="590950"/>
            <a:ext cx="76917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Gather the evidence</a:t>
            </a:r>
            <a:endParaRPr sz="3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6"/>
          <p:cNvSpPr txBox="1"/>
          <p:nvPr/>
        </p:nvSpPr>
        <p:spPr>
          <a:xfrm>
            <a:off x="1961800" y="1013725"/>
            <a:ext cx="69864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rgbClr val="444444"/>
                </a:solidFill>
                <a:highlight>
                  <a:srgbClr val="FFFFFF"/>
                </a:highlight>
              </a:rPr>
              <a:t>Metric system allows easier conversion.</a:t>
            </a:r>
            <a:endParaRPr sz="2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rgbClr val="444444"/>
                </a:solidFill>
                <a:highlight>
                  <a:srgbClr val="FFFFFF"/>
                </a:highlight>
              </a:rPr>
              <a:t>The metric system is easier to comprehend.</a:t>
            </a:r>
            <a:endParaRPr sz="2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rgbClr val="444444"/>
                </a:solidFill>
                <a:highlight>
                  <a:srgbClr val="FFFFFF"/>
                </a:highlight>
              </a:rPr>
              <a:t>Conversion mistakes unlikely to occur.</a:t>
            </a:r>
            <a:endParaRPr sz="2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rgbClr val="444444"/>
                </a:solidFill>
                <a:highlight>
                  <a:srgbClr val="FFFFFF"/>
                </a:highlight>
              </a:rPr>
              <a:t>The U.S. lost $125 million satellite (NASA's Mars Climate Orbiter) due to conversion.</a:t>
            </a:r>
            <a:endParaRPr sz="2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 </a:t>
            </a:r>
            <a:endParaRPr sz="30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50" y="1101000"/>
            <a:ext cx="1619750" cy="3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2132250" y="622600"/>
            <a:ext cx="6823200" cy="4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After metrification (1970), General Motors increased their profit.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solidFill>
                  <a:srgbClr val="444444"/>
                </a:solidFill>
                <a:highlight>
                  <a:srgbClr val="FFFFFF"/>
                </a:highlight>
              </a:rPr>
              <a:t>Science, medicine and commerce use metric system.</a:t>
            </a:r>
            <a:endParaRPr sz="3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solidFill>
                  <a:srgbClr val="444444"/>
                </a:solidFill>
                <a:highlight>
                  <a:srgbClr val="FFFFFF"/>
                </a:highlight>
              </a:rPr>
              <a:t>It Makes the medical industry safer.</a:t>
            </a:r>
            <a:endParaRPr sz="3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solidFill>
                  <a:srgbClr val="444444"/>
                </a:solidFill>
                <a:highlight>
                  <a:srgbClr val="FFFFFF"/>
                </a:highlight>
              </a:rPr>
              <a:t>International trade becomes an obstacle due to unit conversions.</a:t>
            </a:r>
            <a:endParaRPr sz="30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 </a:t>
            </a:r>
            <a:endParaRPr sz="30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00" y="762000"/>
            <a:ext cx="1610050" cy="37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ctrTitle"/>
          </p:nvPr>
        </p:nvSpPr>
        <p:spPr>
          <a:xfrm>
            <a:off x="623400" y="399850"/>
            <a:ext cx="85206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lang="en" sz="3000" b="1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5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causes</a:t>
            </a:r>
            <a:endParaRPr sz="3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8"/>
          <p:cNvSpPr txBox="1"/>
          <p:nvPr/>
        </p:nvSpPr>
        <p:spPr>
          <a:xfrm>
            <a:off x="3319725" y="1452750"/>
            <a:ext cx="55407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In 1790 the U.S. adopted the British Imperial System of measurement.</a:t>
            </a:r>
            <a:endParaRPr sz="3000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Factories and equipment were built using the Imperial System of measurement.   </a:t>
            </a:r>
            <a:endParaRPr sz="3000"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50" y="1775975"/>
            <a:ext cx="3102426" cy="186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ctrTitle"/>
          </p:nvPr>
        </p:nvSpPr>
        <p:spPr>
          <a:xfrm>
            <a:off x="623400" y="323650"/>
            <a:ext cx="85206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9"/>
          <p:cNvSpPr txBox="1"/>
          <p:nvPr/>
        </p:nvSpPr>
        <p:spPr>
          <a:xfrm>
            <a:off x="3554675" y="766325"/>
            <a:ext cx="5452500" cy="3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Big businesses and American citizens blocked the adoption of the metric system in Congress in the late 19</a:t>
            </a:r>
            <a:r>
              <a:rPr lang="en" sz="3000" baseline="30000">
                <a:highlight>
                  <a:srgbClr val="FFFFFF"/>
                </a:highlight>
              </a:rPr>
              <a:t>th</a:t>
            </a:r>
            <a:r>
              <a:rPr lang="en" sz="3000">
                <a:highlight>
                  <a:srgbClr val="FFFFFF"/>
                </a:highlight>
              </a:rPr>
              <a:t> century and 20</a:t>
            </a:r>
            <a:r>
              <a:rPr lang="en" sz="3000" baseline="30000">
                <a:highlight>
                  <a:srgbClr val="FFFFFF"/>
                </a:highlight>
              </a:rPr>
              <a:t>th</a:t>
            </a:r>
            <a:r>
              <a:rPr lang="en" sz="3000">
                <a:highlight>
                  <a:srgbClr val="FFFFFF"/>
                </a:highlight>
              </a:rPr>
              <a:t> century.</a:t>
            </a:r>
            <a:endParaRPr sz="3000">
              <a:highlight>
                <a:srgbClr val="FFFFFF"/>
              </a:highlight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The efforts of the Metric Board were largely ignored by the American public.</a:t>
            </a:r>
            <a:endParaRPr sz="300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00" y="1178000"/>
            <a:ext cx="2960489" cy="3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ctrTitle"/>
          </p:nvPr>
        </p:nvSpPr>
        <p:spPr>
          <a:xfrm>
            <a:off x="1023100" y="492950"/>
            <a:ext cx="73476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 Evaluate the existing policy</a:t>
            </a:r>
            <a:endParaRPr sz="3500" u="sng"/>
          </a:p>
        </p:txBody>
      </p:sp>
      <p:sp>
        <p:nvSpPr>
          <p:cNvPr id="176" name="Google Shape;176;p20"/>
          <p:cNvSpPr txBox="1"/>
          <p:nvPr/>
        </p:nvSpPr>
        <p:spPr>
          <a:xfrm>
            <a:off x="2807575" y="1119650"/>
            <a:ext cx="60510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444"/>
              </a:buClr>
              <a:buSzPts val="2700"/>
              <a:buChar char="●"/>
            </a:pPr>
            <a:r>
              <a:rPr lang="en" sz="2700">
                <a:solidFill>
                  <a:srgbClr val="444444"/>
                </a:solidFill>
                <a:highlight>
                  <a:srgbClr val="FFFFFF"/>
                </a:highlight>
              </a:rPr>
              <a:t>The U.S. is the only industrialized country that has not adopted the  metric system</a:t>
            </a:r>
            <a:endParaRPr sz="27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Char char="●"/>
            </a:pPr>
            <a:r>
              <a:rPr lang="en" sz="2700"/>
              <a:t>In 1866, Congress authorized the use of the metric system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Char char="●"/>
            </a:pPr>
            <a:r>
              <a:rPr lang="en" sz="2700"/>
              <a:t>In 1875, the United States solidified its commitment to metric system.</a:t>
            </a:r>
            <a:endParaRPr sz="2700"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76850"/>
            <a:ext cx="2655175" cy="284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2422100" y="258900"/>
            <a:ext cx="6452700" cy="4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Times New Roman"/>
              <a:buChar char="●"/>
            </a:pPr>
            <a:r>
              <a:rPr lang="en" sz="27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700"/>
              <a:t>n 1968 a study, authorized by the Congress, recommended the metric system.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Congress passed the Metric Conversion Act of 1975.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In 1988 Congress, recognizes the necessity of using the metric system.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Federal agencies were required to use the metric system.</a:t>
            </a:r>
            <a:endParaRPr sz="27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69450"/>
            <a:ext cx="2207950" cy="26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On-screen Show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Arial</vt:lpstr>
      <vt:lpstr>Nunito</vt:lpstr>
      <vt:lpstr>Shift</vt:lpstr>
      <vt:lpstr>The U.S. and The Metric System  By Ivandy Castro-Astor</vt:lpstr>
      <vt:lpstr>The Public Policy Analyst (PPA) </vt:lpstr>
      <vt:lpstr>Step 1. Define the Problem </vt:lpstr>
      <vt:lpstr>- Step 2: Gather the evidence </vt:lpstr>
      <vt:lpstr>PowerPoint Presentation</vt:lpstr>
      <vt:lpstr>- Step 3:  Identify the causes </vt:lpstr>
      <vt:lpstr>-  </vt:lpstr>
      <vt:lpstr>Step 4: Evaluate the existing policy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and The Metric System  By Ivandy Castro-Astor</dc:title>
  <dc:creator>Art</dc:creator>
  <cp:lastModifiedBy>Art Fortin</cp:lastModifiedBy>
  <cp:revision>1</cp:revision>
  <dcterms:modified xsi:type="dcterms:W3CDTF">2020-09-08T16:06:42Z</dcterms:modified>
</cp:coreProperties>
</file>