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Lato" panose="020F0502020204030203" pitchFamily="34" charset="0"/>
      <p:regular r:id="rId16"/>
      <p:bold r:id="rId17"/>
      <p:italic r:id="rId18"/>
      <p:boldItalic r:id="rId19"/>
    </p:embeddedFont>
    <p:embeddedFont>
      <p:font typeface="Raleway"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thur Fortin" initials="" lastIdx="1" clrIdx="0"/>
  <p:cmAuthor id="1" name="Brandon Camacho"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126" y="30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9746a5a05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9746a5a05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9746a5a057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9746a5a057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9746a5a057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9746a5a057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9746a5a057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9746a5a057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93be28f60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93be28f60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93be28f609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93be28f609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9746a5a057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9746a5a057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93be28f609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93be28f609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93be28f609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93be28f609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93be28f609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93be28f609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9746a5a05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9746a5a05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9746a5a057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9746a5a057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camacho3@schools.nyc.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brandon@earwshs.net"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flippedtips.com/plegal/tips/worksheet5.html"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flippedtips.com/plegal/tips/worksheet6.html"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flippedtips.com/plegal/javits/critical.html" TargetMode="External"/><Relationship Id="rId7" Type="http://schemas.openxmlformats.org/officeDocument/2006/relationships/hyperlink" Target="https://www.washingtonpost.com/local/education/new-college-board-curriculum-puts-the-african-diaspora-in-the-spotlight/2020/09/07/579631c2-ee1b-11ea-b4bc-3a2098fc73d4_story.html?hpid=hp_hp-top-table-low_apdiaspora-925am%3Ahomepage%2Fstory-an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glassdoor.com/Job-Descriptions/Policy-Analyst.html" TargetMode="External"/><Relationship Id="rId5" Type="http://schemas.openxmlformats.org/officeDocument/2006/relationships/hyperlink" Target="https://files.eric.ed.gov/fulltext/ED521869.pdf" TargetMode="External"/><Relationship Id="rId4" Type="http://schemas.openxmlformats.org/officeDocument/2006/relationships/hyperlink" Target="https://www.youtube.com/watch?v=ZkxctjXPyE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ZkxctjXPyEU"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hyperlink" Target="https://www.glassdoor.com/Job-Descriptions/Policy-Analyst.htm"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hyperlink" Target="https://flippedtips.com/plegal/tips/worksheet1.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flippedtips.com/plegal/tips/info.html"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files.eric.ed.gov/fulltext/ED521869.pdf" TargetMode="External"/><Relationship Id="rId4" Type="http://schemas.openxmlformats.org/officeDocument/2006/relationships/hyperlink" Target="https://flippedtips.com/plegal/tips/worksheet2.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flippedtips.com/plegal/tips/worksheet3.html"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flippedtips.com/plegal/tips/worksheet4.html"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apcentral.collegeboard.org/courses/ap-capston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8124900" cy="1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Lack of Ethnic Studies Classes at West Side High School</a:t>
            </a:r>
            <a:endParaRPr/>
          </a:p>
        </p:txBody>
      </p:sp>
      <p:sp>
        <p:nvSpPr>
          <p:cNvPr id="87" name="Google Shape;87;p13"/>
          <p:cNvSpPr txBox="1">
            <a:spLocks noGrp="1"/>
          </p:cNvSpPr>
          <p:nvPr>
            <p:ph type="subTitle" idx="1"/>
          </p:nvPr>
        </p:nvSpPr>
        <p:spPr>
          <a:xfrm>
            <a:off x="729450" y="3181550"/>
            <a:ext cx="7688100" cy="117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Brandon Camacho</a:t>
            </a:r>
            <a:endParaRPr/>
          </a:p>
          <a:p>
            <a:pPr marL="0" lvl="0" indent="0" algn="l" rtl="0">
              <a:spcBef>
                <a:spcPts val="0"/>
              </a:spcBef>
              <a:spcAft>
                <a:spcPts val="0"/>
              </a:spcAft>
              <a:buNone/>
            </a:pPr>
            <a:r>
              <a:rPr lang="en"/>
              <a:t>Special Education Teacher</a:t>
            </a:r>
            <a:endParaRPr/>
          </a:p>
          <a:p>
            <a:pPr marL="0" lvl="0" indent="0" algn="l" rtl="0">
              <a:spcBef>
                <a:spcPts val="0"/>
              </a:spcBef>
              <a:spcAft>
                <a:spcPts val="0"/>
              </a:spcAft>
              <a:buNone/>
            </a:pPr>
            <a:r>
              <a:rPr lang="en"/>
              <a:t>Edward A. Reynolds West Side High School</a:t>
            </a:r>
            <a:endParaRPr/>
          </a:p>
          <a:p>
            <a:pPr marL="0" lvl="0" indent="0" algn="l" rtl="0">
              <a:spcBef>
                <a:spcPts val="0"/>
              </a:spcBef>
              <a:spcAft>
                <a:spcPts val="0"/>
              </a:spcAft>
              <a:buNone/>
            </a:pPr>
            <a:r>
              <a:rPr lang="en" u="sng">
                <a:solidFill>
                  <a:schemeClr val="hlink"/>
                </a:solidFill>
                <a:hlinkClick r:id="rId3"/>
              </a:rPr>
              <a:t>bcamacho3@schools.nyc.gov</a:t>
            </a:r>
            <a:r>
              <a:rPr lang="en"/>
              <a:t> | </a:t>
            </a:r>
            <a:r>
              <a:rPr lang="en" u="sng">
                <a:solidFill>
                  <a:schemeClr val="hlink"/>
                </a:solidFill>
                <a:hlinkClick r:id="rId4"/>
              </a:rPr>
              <a:t>brandon@earwshs.net</a:t>
            </a:r>
            <a:r>
              <a:rPr lang="en"/>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2"/>
          <p:cNvSpPr txBox="1">
            <a:spLocks noGrp="1"/>
          </p:cNvSpPr>
          <p:nvPr>
            <p:ph type="title"/>
          </p:nvPr>
        </p:nvSpPr>
        <p:spPr>
          <a:xfrm>
            <a:off x="727800" y="628537"/>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Step 5: Developing Public Policy Solutions</a:t>
            </a:r>
            <a:endParaRPr dirty="0"/>
          </a:p>
        </p:txBody>
      </p:sp>
      <p:sp>
        <p:nvSpPr>
          <p:cNvPr id="153" name="Google Shape;153;p22"/>
          <p:cNvSpPr txBox="1">
            <a:spLocks noGrp="1"/>
          </p:cNvSpPr>
          <p:nvPr>
            <p:ph type="body" idx="1"/>
          </p:nvPr>
        </p:nvSpPr>
        <p:spPr>
          <a:xfrm>
            <a:off x="726101" y="1621318"/>
            <a:ext cx="3774300" cy="25506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AutoNum type="alphaLcParenR"/>
            </a:pPr>
            <a:r>
              <a:rPr lang="en" dirty="0"/>
              <a:t>Propose at least three new/original public policy alternatives. </a:t>
            </a:r>
            <a:endParaRPr dirty="0"/>
          </a:p>
          <a:p>
            <a:pPr marL="457200" lvl="0" indent="-311150" algn="l" rtl="0">
              <a:spcBef>
                <a:spcPts val="0"/>
              </a:spcBef>
              <a:spcAft>
                <a:spcPts val="0"/>
              </a:spcAft>
              <a:buSzPts val="1300"/>
              <a:buAutoNum type="alphaLcParenR"/>
            </a:pPr>
            <a:r>
              <a:rPr lang="en" dirty="0"/>
              <a:t>Be sure that all of your public policy alternatives are at the same geographical level as your social problem. </a:t>
            </a:r>
            <a:endParaRPr dirty="0"/>
          </a:p>
          <a:p>
            <a:pPr marL="457200" lvl="0" indent="-311150" algn="l" rtl="0">
              <a:spcBef>
                <a:spcPts val="0"/>
              </a:spcBef>
              <a:spcAft>
                <a:spcPts val="0"/>
              </a:spcAft>
              <a:buSzPts val="1300"/>
              <a:buAutoNum type="alphaLcParenR"/>
            </a:pPr>
            <a:r>
              <a:rPr lang="en" dirty="0"/>
              <a:t>Each alternative must specify the actual government or government agency that will carry out the proposed action. </a:t>
            </a:r>
            <a:endParaRPr dirty="0"/>
          </a:p>
          <a:p>
            <a:pPr marL="457200" lvl="0" indent="-311150" algn="l" rtl="0">
              <a:spcBef>
                <a:spcPts val="0"/>
              </a:spcBef>
              <a:spcAft>
                <a:spcPts val="0"/>
              </a:spcAft>
              <a:buSzPts val="1300"/>
              <a:buAutoNum type="alphaLcParenR"/>
            </a:pPr>
            <a:r>
              <a:rPr lang="en" dirty="0"/>
              <a:t>Then specify which proposal you think is most promising. </a:t>
            </a:r>
            <a:endParaRPr dirty="0"/>
          </a:p>
        </p:txBody>
      </p:sp>
      <p:sp>
        <p:nvSpPr>
          <p:cNvPr id="154" name="Google Shape;154;p22"/>
          <p:cNvSpPr txBox="1">
            <a:spLocks noGrp="1"/>
          </p:cNvSpPr>
          <p:nvPr>
            <p:ph type="body" idx="2"/>
          </p:nvPr>
        </p:nvSpPr>
        <p:spPr>
          <a:xfrm>
            <a:off x="4641900" y="1508818"/>
            <a:ext cx="3774300" cy="277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EXAMPLE:</a:t>
            </a:r>
            <a:endParaRPr dirty="0"/>
          </a:p>
          <a:p>
            <a:pPr marL="457200" lvl="0" indent="-311150" algn="l" rtl="0">
              <a:spcBef>
                <a:spcPts val="1600"/>
              </a:spcBef>
              <a:spcAft>
                <a:spcPts val="0"/>
              </a:spcAft>
              <a:buSzPts val="1300"/>
              <a:buAutoNum type="arabicPeriod"/>
            </a:pPr>
            <a:r>
              <a:rPr lang="en" dirty="0"/>
              <a:t>Allow students to write their own curricula (pertaining to their backgrounds/cultures) to use in an  Ethnic Studies class at  West Side HS</a:t>
            </a:r>
            <a:endParaRPr dirty="0"/>
          </a:p>
          <a:p>
            <a:pPr marL="457200" lvl="0" indent="-311150" algn="l" rtl="0">
              <a:spcBef>
                <a:spcPts val="0"/>
              </a:spcBef>
              <a:spcAft>
                <a:spcPts val="0"/>
              </a:spcAft>
              <a:buSzPts val="1300"/>
              <a:buAutoNum type="arabicPeriod"/>
            </a:pPr>
            <a:r>
              <a:rPr lang="en" dirty="0"/>
              <a:t>Work with legislators to pass a law requiring Ethnic Studies as part of NY State’s high school graduation requirements </a:t>
            </a:r>
            <a:endParaRPr dirty="0"/>
          </a:p>
          <a:p>
            <a:pPr marL="457200" lvl="0" indent="-311150" algn="l" rtl="0">
              <a:spcBef>
                <a:spcPts val="0"/>
              </a:spcBef>
              <a:spcAft>
                <a:spcPts val="0"/>
              </a:spcAft>
              <a:buSzPts val="1300"/>
              <a:buAutoNum type="arabicPeriod"/>
            </a:pPr>
            <a:r>
              <a:rPr lang="en" dirty="0"/>
              <a:t>Reconfigure the scope and sequence of a Regents-based Global History class to contain Ethnic Studies content</a:t>
            </a:r>
            <a:endParaRPr dirty="0"/>
          </a:p>
        </p:txBody>
      </p:sp>
      <p:sp>
        <p:nvSpPr>
          <p:cNvPr id="155" name="Google Shape;155;p22"/>
          <p:cNvSpPr txBox="1"/>
          <p:nvPr/>
        </p:nvSpPr>
        <p:spPr>
          <a:xfrm>
            <a:off x="684800" y="4629500"/>
            <a:ext cx="6939300" cy="43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Students: if you are having trouble with Step 5 use </a:t>
            </a:r>
            <a:r>
              <a:rPr lang="en" u="sng">
                <a:solidFill>
                  <a:schemeClr val="hlink"/>
                </a:solidFill>
                <a:latin typeface="Lato"/>
                <a:ea typeface="Lato"/>
                <a:cs typeface="Lato"/>
                <a:sym typeface="Lato"/>
                <a:hlinkClick r:id="rId3"/>
              </a:rPr>
              <a:t>this worksheet</a:t>
            </a:r>
            <a:r>
              <a:rPr lang="en">
                <a:latin typeface="Lato"/>
                <a:ea typeface="Lato"/>
                <a:cs typeface="Lato"/>
                <a:sym typeface="Lato"/>
              </a:rPr>
              <a:t> to help guide you</a:t>
            </a:r>
            <a:endParaRPr>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3"/>
          <p:cNvSpPr txBox="1">
            <a:spLocks noGrp="1"/>
          </p:cNvSpPr>
          <p:nvPr>
            <p:ph type="title"/>
          </p:nvPr>
        </p:nvSpPr>
        <p:spPr>
          <a:xfrm>
            <a:off x="423628" y="596900"/>
            <a:ext cx="8009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Step 6: Selecting the Best Public Policy Solution </a:t>
            </a:r>
            <a:endParaRPr dirty="0"/>
          </a:p>
        </p:txBody>
      </p:sp>
      <p:sp>
        <p:nvSpPr>
          <p:cNvPr id="161" name="Google Shape;161;p23"/>
          <p:cNvSpPr txBox="1">
            <a:spLocks noGrp="1"/>
          </p:cNvSpPr>
          <p:nvPr>
            <p:ph type="body" idx="1"/>
          </p:nvPr>
        </p:nvSpPr>
        <p:spPr>
          <a:xfrm>
            <a:off x="582676" y="1605500"/>
            <a:ext cx="3774300" cy="25506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AutoNum type="alphaLcParenR"/>
            </a:pPr>
            <a:r>
              <a:rPr lang="en" dirty="0"/>
              <a:t>List the three public policy alternatives from Step 5. Abbreviate each policy in order to use the matrix provided. </a:t>
            </a:r>
            <a:endParaRPr dirty="0"/>
          </a:p>
          <a:p>
            <a:pPr marL="457200" lvl="0" indent="-311150" algn="l" rtl="0">
              <a:spcBef>
                <a:spcPts val="0"/>
              </a:spcBef>
              <a:spcAft>
                <a:spcPts val="0"/>
              </a:spcAft>
              <a:buSzPts val="1300"/>
              <a:buAutoNum type="alphaLcParenR"/>
            </a:pPr>
            <a:r>
              <a:rPr lang="en" dirty="0"/>
              <a:t>Complete the matrix (see next slide)</a:t>
            </a:r>
            <a:endParaRPr dirty="0"/>
          </a:p>
          <a:p>
            <a:pPr marL="457200" lvl="0" indent="-311150" algn="l" rtl="0">
              <a:spcBef>
                <a:spcPts val="0"/>
              </a:spcBef>
              <a:spcAft>
                <a:spcPts val="0"/>
              </a:spcAft>
              <a:buSzPts val="1300"/>
              <a:buAutoNum type="alphaLcParenR"/>
            </a:pPr>
            <a:r>
              <a:rPr lang="en" dirty="0"/>
              <a:t>Discuss the reasons for your decision in the matrix</a:t>
            </a:r>
            <a:endParaRPr dirty="0"/>
          </a:p>
          <a:p>
            <a:pPr marL="457200" lvl="0" indent="-311150" algn="l" rtl="0">
              <a:spcBef>
                <a:spcPts val="0"/>
              </a:spcBef>
              <a:spcAft>
                <a:spcPts val="0"/>
              </a:spcAft>
              <a:buSzPts val="1300"/>
              <a:buAutoNum type="alphaLcParenR"/>
            </a:pPr>
            <a:r>
              <a:rPr lang="en" dirty="0"/>
              <a:t>Discuss why you prefer one alternative over the other two</a:t>
            </a:r>
            <a:endParaRPr dirty="0"/>
          </a:p>
        </p:txBody>
      </p:sp>
      <p:sp>
        <p:nvSpPr>
          <p:cNvPr id="162" name="Google Shape;162;p23"/>
          <p:cNvSpPr txBox="1"/>
          <p:nvPr/>
        </p:nvSpPr>
        <p:spPr>
          <a:xfrm>
            <a:off x="684800" y="4629500"/>
            <a:ext cx="6939300" cy="43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Students: if you are having trouble with Step 6 use </a:t>
            </a:r>
            <a:r>
              <a:rPr lang="en" u="sng">
                <a:solidFill>
                  <a:schemeClr val="hlink"/>
                </a:solidFill>
                <a:latin typeface="Lato"/>
                <a:ea typeface="Lato"/>
                <a:cs typeface="Lato"/>
                <a:sym typeface="Lato"/>
                <a:hlinkClick r:id="rId3"/>
              </a:rPr>
              <a:t>this worksheet </a:t>
            </a:r>
            <a:r>
              <a:rPr lang="en">
                <a:latin typeface="Lato"/>
                <a:ea typeface="Lato"/>
                <a:cs typeface="Lato"/>
                <a:sym typeface="Lato"/>
              </a:rPr>
              <a:t>to help guide you</a:t>
            </a:r>
            <a:endParaRPr>
              <a:latin typeface="Lato"/>
              <a:ea typeface="Lato"/>
              <a:cs typeface="Lato"/>
              <a:sym typeface="Lato"/>
            </a:endParaRPr>
          </a:p>
        </p:txBody>
      </p:sp>
      <p:pic>
        <p:nvPicPr>
          <p:cNvPr id="163" name="Google Shape;163;p23"/>
          <p:cNvPicPr preferRelativeResize="0"/>
          <p:nvPr/>
        </p:nvPicPr>
        <p:blipFill>
          <a:blip r:embed="rId4">
            <a:alphaModFix/>
          </a:blip>
          <a:stretch>
            <a:fillRect/>
          </a:stretch>
        </p:blipFill>
        <p:spPr>
          <a:xfrm>
            <a:off x="4572000" y="1936750"/>
            <a:ext cx="4112874" cy="2609850"/>
          </a:xfrm>
          <a:prstGeom prst="rect">
            <a:avLst/>
          </a:prstGeom>
          <a:noFill/>
          <a:ln>
            <a:noFill/>
          </a:ln>
        </p:spPr>
      </p:pic>
      <p:sp>
        <p:nvSpPr>
          <p:cNvPr id="164" name="Google Shape;164;p23"/>
          <p:cNvSpPr/>
          <p:nvPr/>
        </p:nvSpPr>
        <p:spPr>
          <a:xfrm>
            <a:off x="4572000" y="1794475"/>
            <a:ext cx="4204500" cy="2835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11150" algn="l" rtl="0">
              <a:lnSpc>
                <a:spcPct val="115000"/>
              </a:lnSpc>
              <a:spcBef>
                <a:spcPts val="0"/>
              </a:spcBef>
              <a:spcAft>
                <a:spcPts val="0"/>
              </a:spcAft>
              <a:buClr>
                <a:schemeClr val="accent1"/>
              </a:buClr>
              <a:buSzPts val="1300"/>
              <a:buFont typeface="Lato"/>
              <a:buAutoNum type="arabicPeriod"/>
            </a:pPr>
            <a:r>
              <a:rPr lang="en" sz="1300">
                <a:solidFill>
                  <a:schemeClr val="accent1"/>
                </a:solidFill>
                <a:latin typeface="Lato"/>
                <a:ea typeface="Lato"/>
                <a:cs typeface="Lato"/>
                <a:sym typeface="Lato"/>
              </a:rPr>
              <a:t>Allow students to write their own curricula (pertaining to their backgrounds/cultures) to use in an  Ethnic Studies class at  West Side HS  </a:t>
            </a:r>
            <a:r>
              <a:rPr lang="en" sz="1300" b="1">
                <a:solidFill>
                  <a:schemeClr val="accent1"/>
                </a:solidFill>
                <a:latin typeface="Lato"/>
                <a:ea typeface="Lato"/>
                <a:cs typeface="Lato"/>
                <a:sym typeface="Lato"/>
              </a:rPr>
              <a:t>(WRITE CURRICULUM)</a:t>
            </a:r>
            <a:endParaRPr sz="1300" b="1">
              <a:solidFill>
                <a:schemeClr val="accent1"/>
              </a:solidFill>
              <a:latin typeface="Lato"/>
              <a:ea typeface="Lato"/>
              <a:cs typeface="Lato"/>
              <a:sym typeface="Lato"/>
            </a:endParaRPr>
          </a:p>
          <a:p>
            <a:pPr marL="457200" lvl="0" indent="-311150" algn="l" rtl="0">
              <a:lnSpc>
                <a:spcPct val="115000"/>
              </a:lnSpc>
              <a:spcBef>
                <a:spcPts val="0"/>
              </a:spcBef>
              <a:spcAft>
                <a:spcPts val="0"/>
              </a:spcAft>
              <a:buClr>
                <a:schemeClr val="accent1"/>
              </a:buClr>
              <a:buSzPts val="1300"/>
              <a:buFont typeface="Lato"/>
              <a:buAutoNum type="arabicPeriod"/>
            </a:pPr>
            <a:r>
              <a:rPr lang="en" sz="1300">
                <a:solidFill>
                  <a:schemeClr val="accent1"/>
                </a:solidFill>
                <a:latin typeface="Lato"/>
                <a:ea typeface="Lato"/>
                <a:cs typeface="Lato"/>
                <a:sym typeface="Lato"/>
              </a:rPr>
              <a:t>Work with legislators to pass a law requiring Ethnic Studies as part of NY State’s high school graduation requirements </a:t>
            </a:r>
            <a:r>
              <a:rPr lang="en" sz="1300" b="1">
                <a:solidFill>
                  <a:schemeClr val="accent1"/>
                </a:solidFill>
                <a:latin typeface="Lato"/>
                <a:ea typeface="Lato"/>
                <a:cs typeface="Lato"/>
                <a:sym typeface="Lato"/>
              </a:rPr>
              <a:t>(LEGISLATION)</a:t>
            </a:r>
            <a:endParaRPr sz="1300" b="1">
              <a:solidFill>
                <a:schemeClr val="accent1"/>
              </a:solidFill>
              <a:latin typeface="Lato"/>
              <a:ea typeface="Lato"/>
              <a:cs typeface="Lato"/>
              <a:sym typeface="Lato"/>
            </a:endParaRPr>
          </a:p>
          <a:p>
            <a:pPr marL="457200" lvl="0" indent="-311150" algn="l" rtl="0">
              <a:lnSpc>
                <a:spcPct val="115000"/>
              </a:lnSpc>
              <a:spcBef>
                <a:spcPts val="0"/>
              </a:spcBef>
              <a:spcAft>
                <a:spcPts val="0"/>
              </a:spcAft>
              <a:buClr>
                <a:schemeClr val="accent1"/>
              </a:buClr>
              <a:buSzPts val="1300"/>
              <a:buFont typeface="Lato"/>
              <a:buAutoNum type="arabicPeriod"/>
            </a:pPr>
            <a:r>
              <a:rPr lang="en" sz="1300">
                <a:solidFill>
                  <a:schemeClr val="accent1"/>
                </a:solidFill>
                <a:latin typeface="Lato"/>
                <a:ea typeface="Lato"/>
                <a:cs typeface="Lato"/>
                <a:sym typeface="Lato"/>
              </a:rPr>
              <a:t>Reconfigure the scope and sequence of a Regents-based Global History class to contain Ethnic Studies content                                             </a:t>
            </a:r>
            <a:r>
              <a:rPr lang="en" sz="1300" b="1">
                <a:solidFill>
                  <a:schemeClr val="accent1"/>
                </a:solidFill>
                <a:latin typeface="Lato"/>
                <a:ea typeface="Lato"/>
                <a:cs typeface="Lato"/>
                <a:sym typeface="Lato"/>
              </a:rPr>
              <a:t>(MODIFY GLOBAL HISTORY CLASS)</a:t>
            </a:r>
            <a:endParaRPr b="1"/>
          </a:p>
        </p:txBody>
      </p:sp>
      <p:sp>
        <p:nvSpPr>
          <p:cNvPr id="165" name="Google Shape;165;p23"/>
          <p:cNvSpPr/>
          <p:nvPr/>
        </p:nvSpPr>
        <p:spPr>
          <a:xfrm>
            <a:off x="4572000" y="1794475"/>
            <a:ext cx="4204500" cy="2835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200">
                <a:latin typeface="Lato"/>
                <a:ea typeface="Lato"/>
                <a:cs typeface="Lato"/>
                <a:sym typeface="Lato"/>
              </a:rPr>
              <a:t>C. I placed the legislation solution at high effectiveness, low feasibility because this policy would solve my social problem by mandating Ethnic Studies via educational legislation, however it is extremely hard to pass legislation like this, especially in NYS.  Moreover, writing my own Ethnic Studies curriculum would also be very effective at solving my social problem and it is more feasible than legislation. Even so, I think it would only be moderately feasible because getting students to help you write curricula is hard and very time consuming. The modifying option I think is the most feasible of the three proposed novel solutions, however relative to the others, I do not think this option would be the most effective.</a:t>
            </a:r>
            <a:endParaRPr sz="1200">
              <a:latin typeface="Lato"/>
              <a:ea typeface="Lato"/>
              <a:cs typeface="Lato"/>
              <a:sym typeface="Lato"/>
            </a:endParaRPr>
          </a:p>
        </p:txBody>
      </p:sp>
      <p:sp>
        <p:nvSpPr>
          <p:cNvPr id="166" name="Google Shape;166;p23"/>
          <p:cNvSpPr/>
          <p:nvPr/>
        </p:nvSpPr>
        <p:spPr>
          <a:xfrm>
            <a:off x="4526187" y="1463300"/>
            <a:ext cx="4204500" cy="2835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None/>
            </a:pPr>
            <a:r>
              <a:rPr lang="en" sz="1300">
                <a:latin typeface="Lato"/>
                <a:ea typeface="Lato"/>
                <a:cs typeface="Lato"/>
                <a:sym typeface="Lato"/>
              </a:rPr>
              <a:t>D. I would probably start by modifying units within the Global History class to reflect Ethnic Studies content. This option is the most feasible and effective because it uses pre-existing courses to teach ethnic studies curricula. All students need to take Global History to graduate so most students will be exposed to new narratives via this option. </a:t>
            </a:r>
            <a:endParaRPr sz="1300">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1000"/>
                                        <p:tgtEl>
                                          <p:spTgt spid="16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65"/>
                                        </p:tgtEl>
                                        <p:attrNameLst>
                                          <p:attrName>style.visibility</p:attrName>
                                        </p:attrNameLst>
                                      </p:cBhvr>
                                      <p:to>
                                        <p:strVal val="visible"/>
                                      </p:to>
                                    </p:set>
                                    <p:anim calcmode="lin" valueType="num">
                                      <p:cBhvr additive="base">
                                        <p:cTn id="12" dur="1000"/>
                                        <p:tgtEl>
                                          <p:spTgt spid="16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66"/>
                                        </p:tgtEl>
                                        <p:attrNameLst>
                                          <p:attrName>style.visibility</p:attrName>
                                        </p:attrNameLst>
                                      </p:cBhvr>
                                      <p:to>
                                        <p:strVal val="visible"/>
                                      </p:to>
                                    </p:set>
                                    <p:anim calcmode="lin" valueType="num">
                                      <p:cBhvr additive="base">
                                        <p:cTn id="17" dur="1000"/>
                                        <p:tgtEl>
                                          <p:spTgt spid="16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4"/>
          <p:cNvSpPr txBox="1">
            <a:spLocks noGrp="1"/>
          </p:cNvSpPr>
          <p:nvPr>
            <p:ph type="title"/>
          </p:nvPr>
        </p:nvSpPr>
        <p:spPr>
          <a:xfrm>
            <a:off x="380495" y="613588"/>
            <a:ext cx="8009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Step 6: Selecting the Best Public Policy Solution </a:t>
            </a:r>
            <a:endParaRPr dirty="0"/>
          </a:p>
        </p:txBody>
      </p:sp>
      <p:pic>
        <p:nvPicPr>
          <p:cNvPr id="172" name="Google Shape;172;p24"/>
          <p:cNvPicPr preferRelativeResize="0"/>
          <p:nvPr/>
        </p:nvPicPr>
        <p:blipFill>
          <a:blip r:embed="rId3">
            <a:alphaModFix/>
          </a:blip>
          <a:stretch>
            <a:fillRect/>
          </a:stretch>
        </p:blipFill>
        <p:spPr>
          <a:xfrm>
            <a:off x="152400" y="2006250"/>
            <a:ext cx="8726050" cy="2941400"/>
          </a:xfrm>
          <a:prstGeom prst="rect">
            <a:avLst/>
          </a:prstGeom>
          <a:noFill/>
          <a:ln>
            <a:noFill/>
          </a:ln>
        </p:spPr>
      </p:pic>
      <p:sp>
        <p:nvSpPr>
          <p:cNvPr id="173" name="Google Shape;173;p24"/>
          <p:cNvSpPr txBox="1"/>
          <p:nvPr/>
        </p:nvSpPr>
        <p:spPr>
          <a:xfrm>
            <a:off x="7188675" y="3185975"/>
            <a:ext cx="15219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Legislation</a:t>
            </a:r>
            <a:endParaRPr>
              <a:latin typeface="Lato"/>
              <a:ea typeface="Lato"/>
              <a:cs typeface="Lato"/>
              <a:sym typeface="Lato"/>
            </a:endParaRPr>
          </a:p>
        </p:txBody>
      </p:sp>
      <p:sp>
        <p:nvSpPr>
          <p:cNvPr id="174" name="Google Shape;174;p24"/>
          <p:cNvSpPr txBox="1"/>
          <p:nvPr/>
        </p:nvSpPr>
        <p:spPr>
          <a:xfrm>
            <a:off x="5447550" y="3185975"/>
            <a:ext cx="16269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Write Curriculum</a:t>
            </a:r>
            <a:endParaRPr>
              <a:latin typeface="Lato"/>
              <a:ea typeface="Lato"/>
              <a:cs typeface="Lato"/>
              <a:sym typeface="Lato"/>
            </a:endParaRPr>
          </a:p>
        </p:txBody>
      </p:sp>
      <p:sp>
        <p:nvSpPr>
          <p:cNvPr id="175" name="Google Shape;175;p24"/>
          <p:cNvSpPr txBox="1"/>
          <p:nvPr/>
        </p:nvSpPr>
        <p:spPr>
          <a:xfrm>
            <a:off x="3754475" y="3601950"/>
            <a:ext cx="15219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Modify Global History Class</a:t>
            </a:r>
            <a:endParaRPr>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5"/>
          <p:cNvSpPr txBox="1">
            <a:spLocks noGrp="1"/>
          </p:cNvSpPr>
          <p:nvPr>
            <p:ph type="title"/>
          </p:nvPr>
        </p:nvSpPr>
        <p:spPr>
          <a:xfrm>
            <a:off x="729450" y="628537"/>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Sources</a:t>
            </a:r>
            <a:endParaRPr dirty="0"/>
          </a:p>
        </p:txBody>
      </p:sp>
      <p:sp>
        <p:nvSpPr>
          <p:cNvPr id="181" name="Google Shape;181;p25"/>
          <p:cNvSpPr txBox="1">
            <a:spLocks noGrp="1"/>
          </p:cNvSpPr>
          <p:nvPr>
            <p:ph type="body" idx="1"/>
          </p:nvPr>
        </p:nvSpPr>
        <p:spPr>
          <a:xfrm>
            <a:off x="727650" y="1526784"/>
            <a:ext cx="7688700" cy="292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https://flippedtips.com/plegal/javits/critical.html</a:t>
            </a:r>
            <a:endParaRPr dirty="0"/>
          </a:p>
          <a:p>
            <a:pPr marL="0" lvl="0" indent="0" algn="l" rtl="0">
              <a:spcBef>
                <a:spcPts val="1600"/>
              </a:spcBef>
              <a:spcAft>
                <a:spcPts val="0"/>
              </a:spcAft>
              <a:buNone/>
            </a:pPr>
            <a:r>
              <a:rPr lang="en" u="sng" dirty="0">
                <a:solidFill>
                  <a:schemeClr val="hlink"/>
                </a:solidFill>
                <a:hlinkClick r:id="rId4"/>
              </a:rPr>
              <a:t>https://www.youtube.com/watch?v=ZkxctjXPyEU</a:t>
            </a:r>
            <a:endParaRPr dirty="0"/>
          </a:p>
          <a:p>
            <a:pPr marL="0" lvl="0" indent="0" algn="l" rtl="0">
              <a:spcBef>
                <a:spcPts val="1600"/>
              </a:spcBef>
              <a:spcAft>
                <a:spcPts val="0"/>
              </a:spcAft>
              <a:buNone/>
            </a:pPr>
            <a:r>
              <a:rPr lang="en" u="sng" dirty="0">
                <a:solidFill>
                  <a:schemeClr val="hlink"/>
                </a:solidFill>
                <a:hlinkClick r:id="rId5"/>
              </a:rPr>
              <a:t>https://files.eric.ed.gov/fulltext/ED521869.pdf</a:t>
            </a:r>
            <a:endParaRPr dirty="0"/>
          </a:p>
          <a:p>
            <a:pPr marL="0" lvl="0" indent="0" algn="l" rtl="0">
              <a:spcBef>
                <a:spcPts val="1600"/>
              </a:spcBef>
              <a:spcAft>
                <a:spcPts val="0"/>
              </a:spcAft>
              <a:buNone/>
            </a:pPr>
            <a:r>
              <a:rPr lang="en" dirty="0">
                <a:solidFill>
                  <a:srgbClr val="000000"/>
                </a:solidFill>
              </a:rPr>
              <a:t>Interview with Lilit Suffet, Principal at Edward A. Reynolds West Side HS</a:t>
            </a:r>
            <a:endParaRPr dirty="0">
              <a:solidFill>
                <a:srgbClr val="000000"/>
              </a:solidFill>
            </a:endParaRPr>
          </a:p>
          <a:p>
            <a:pPr marL="0" lvl="0" indent="0" algn="l" rtl="0">
              <a:spcBef>
                <a:spcPts val="1600"/>
              </a:spcBef>
              <a:spcAft>
                <a:spcPts val="0"/>
              </a:spcAft>
              <a:buNone/>
            </a:pPr>
            <a:r>
              <a:rPr lang="en" u="sng" dirty="0">
                <a:solidFill>
                  <a:schemeClr val="hlink"/>
                </a:solidFill>
                <a:hlinkClick r:id="rId6"/>
              </a:rPr>
              <a:t>https://www.glassdoor.com/Job-Descriptions/Policy-Analyst.html</a:t>
            </a:r>
            <a:endParaRPr dirty="0"/>
          </a:p>
          <a:p>
            <a:pPr marL="0" lvl="0" indent="0" algn="l" rtl="0">
              <a:spcBef>
                <a:spcPts val="1600"/>
              </a:spcBef>
              <a:spcAft>
                <a:spcPts val="0"/>
              </a:spcAft>
              <a:buNone/>
            </a:pPr>
            <a:r>
              <a:rPr lang="en" u="sng" dirty="0">
                <a:solidFill>
                  <a:schemeClr val="hlink"/>
                </a:solidFill>
                <a:hlinkClick r:id="rId7"/>
              </a:rPr>
              <a:t>https://www.washingtonpost.com/local/education/new-college-board-curriculum-puts-the-african-diaspora-in-the-spotlight/2020/09/07/579631c2-ee1b-11ea-b4bc-3a2098fc73d4_story.html?hpid=hp_hp-top-table-low_apdiaspora-925am%3Ahomepage%2Fstory-ans</a:t>
            </a: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Table of Contents</a:t>
            </a:r>
            <a:endParaRPr dirty="0"/>
          </a:p>
        </p:txBody>
      </p:sp>
      <p:sp>
        <p:nvSpPr>
          <p:cNvPr id="93" name="Google Shape;93;p14"/>
          <p:cNvSpPr txBox="1">
            <a:spLocks noGrp="1"/>
          </p:cNvSpPr>
          <p:nvPr>
            <p:ph type="body" idx="1"/>
          </p:nvPr>
        </p:nvSpPr>
        <p:spPr>
          <a:xfrm>
            <a:off x="729450" y="1768414"/>
            <a:ext cx="8232900" cy="321765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1: Title Page							9: Step 4 - Evaluating Existing Public Policies</a:t>
            </a:r>
            <a:endParaRPr dirty="0"/>
          </a:p>
          <a:p>
            <a:pPr marL="0" lvl="0" indent="0" algn="l" rtl="0">
              <a:spcBef>
                <a:spcPts val="1600"/>
              </a:spcBef>
              <a:spcAft>
                <a:spcPts val="0"/>
              </a:spcAft>
              <a:buNone/>
            </a:pPr>
            <a:r>
              <a:rPr lang="en" dirty="0"/>
              <a:t>2: Table of Contents						10: Step 5 - Developing Public Policy Solutions</a:t>
            </a:r>
            <a:endParaRPr dirty="0"/>
          </a:p>
          <a:p>
            <a:pPr marL="0" lvl="0" indent="0" algn="l" rtl="0">
              <a:spcBef>
                <a:spcPts val="1600"/>
              </a:spcBef>
              <a:spcAft>
                <a:spcPts val="0"/>
              </a:spcAft>
              <a:buNone/>
            </a:pPr>
            <a:r>
              <a:rPr lang="en" dirty="0"/>
              <a:t>3-5: What is a PPA?						11-12: Step 6 - Selecting the Best Public Policy Solution</a:t>
            </a:r>
            <a:endParaRPr dirty="0"/>
          </a:p>
          <a:p>
            <a:pPr marL="0" lvl="0" indent="0" algn="l" rtl="0">
              <a:spcBef>
                <a:spcPts val="1600"/>
              </a:spcBef>
              <a:spcAft>
                <a:spcPts val="0"/>
              </a:spcAft>
              <a:buNone/>
            </a:pPr>
            <a:r>
              <a:rPr lang="en" dirty="0"/>
              <a:t>6: Step 1 - Defining the Social Problem				13: Sources</a:t>
            </a:r>
            <a:endParaRPr dirty="0"/>
          </a:p>
          <a:p>
            <a:pPr marL="0" lvl="0" indent="0" algn="l" rtl="0">
              <a:spcBef>
                <a:spcPts val="1600"/>
              </a:spcBef>
              <a:spcAft>
                <a:spcPts val="0"/>
              </a:spcAft>
              <a:buNone/>
            </a:pPr>
            <a:r>
              <a:rPr lang="en" dirty="0"/>
              <a:t>7: Step 2 - Gathering Evidence of the Problem</a:t>
            </a:r>
            <a:endParaRPr dirty="0"/>
          </a:p>
          <a:p>
            <a:pPr marL="0" lvl="0" indent="0" algn="l" rtl="0">
              <a:spcBef>
                <a:spcPts val="1600"/>
              </a:spcBef>
              <a:spcAft>
                <a:spcPts val="0"/>
              </a:spcAft>
              <a:buNone/>
            </a:pPr>
            <a:r>
              <a:rPr lang="en" dirty="0"/>
              <a:t>8: Step 3 - Identifying the Causes of the Problem</a:t>
            </a:r>
            <a:endParaRPr dirty="0"/>
          </a:p>
          <a:p>
            <a:pPr marL="0" lvl="0" indent="0" algn="l" rtl="0">
              <a:spcBef>
                <a:spcPts val="1600"/>
              </a:spcBef>
              <a:spcAft>
                <a:spcPts val="160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5"/>
          <p:cNvPicPr preferRelativeResize="0"/>
          <p:nvPr/>
        </p:nvPicPr>
        <p:blipFill>
          <a:blip r:embed="rId3">
            <a:alphaModFix/>
          </a:blip>
          <a:stretch>
            <a:fillRect/>
          </a:stretch>
        </p:blipFill>
        <p:spPr>
          <a:xfrm>
            <a:off x="806997" y="810882"/>
            <a:ext cx="7163811" cy="2932982"/>
          </a:xfrm>
          <a:prstGeom prst="rect">
            <a:avLst/>
          </a:prstGeom>
          <a:noFill/>
          <a:ln>
            <a:noFill/>
          </a:ln>
        </p:spPr>
      </p:pic>
      <p:sp>
        <p:nvSpPr>
          <p:cNvPr id="99" name="Google Shape;99;p15"/>
          <p:cNvSpPr txBox="1">
            <a:spLocks noGrp="1"/>
          </p:cNvSpPr>
          <p:nvPr>
            <p:ph type="title"/>
          </p:nvPr>
        </p:nvSpPr>
        <p:spPr>
          <a:xfrm>
            <a:off x="276046" y="153625"/>
            <a:ext cx="8798943" cy="476343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000000"/>
                </a:solidFill>
              </a:rPr>
              <a:t>PLEASE STOP WHAT YOU ARE DOING...</a:t>
            </a:r>
            <a:endParaRPr dirty="0">
              <a:solidFill>
                <a:srgbClr val="000000"/>
              </a:solidFill>
            </a:endParaRPr>
          </a:p>
          <a:p>
            <a:pPr marL="0" lvl="0" indent="0" algn="l" rtl="0">
              <a:spcBef>
                <a:spcPts val="0"/>
              </a:spcBef>
              <a:spcAft>
                <a:spcPts val="0"/>
              </a:spcAft>
              <a:buNone/>
            </a:pPr>
            <a:endParaRPr dirty="0">
              <a:solidFill>
                <a:srgbClr val="000000"/>
              </a:solidFill>
            </a:endParaRPr>
          </a:p>
          <a:p>
            <a:pPr marL="0" lvl="0" indent="0" algn="l" rtl="0">
              <a:spcBef>
                <a:spcPts val="0"/>
              </a:spcBef>
              <a:spcAft>
                <a:spcPts val="0"/>
              </a:spcAft>
              <a:buNone/>
            </a:pPr>
            <a:endParaRPr dirty="0">
              <a:solidFill>
                <a:srgbClr val="000000"/>
              </a:solidFill>
            </a:endParaRPr>
          </a:p>
          <a:p>
            <a:pPr marL="0" lvl="0" indent="0" algn="l" rtl="0">
              <a:spcBef>
                <a:spcPts val="0"/>
              </a:spcBef>
              <a:spcAft>
                <a:spcPts val="0"/>
              </a:spcAft>
              <a:buNone/>
            </a:pPr>
            <a:endParaRPr dirty="0">
              <a:solidFill>
                <a:srgbClr val="000000"/>
              </a:solidFill>
            </a:endParaRPr>
          </a:p>
          <a:p>
            <a:pPr marL="0" lvl="0" indent="0" algn="l" rtl="0">
              <a:spcBef>
                <a:spcPts val="0"/>
              </a:spcBef>
              <a:spcAft>
                <a:spcPts val="0"/>
              </a:spcAft>
              <a:buNone/>
            </a:pPr>
            <a:endParaRPr dirty="0">
              <a:solidFill>
                <a:srgbClr val="000000"/>
              </a:solidFill>
            </a:endParaRPr>
          </a:p>
          <a:p>
            <a:pPr marL="0" lvl="0" indent="0" algn="l" rtl="0">
              <a:spcBef>
                <a:spcPts val="0"/>
              </a:spcBef>
              <a:spcAft>
                <a:spcPts val="0"/>
              </a:spcAft>
              <a:buNone/>
            </a:pPr>
            <a:endParaRPr dirty="0">
              <a:solidFill>
                <a:srgbClr val="000000"/>
              </a:solidFill>
            </a:endParaRPr>
          </a:p>
          <a:p>
            <a:pPr marL="0" lvl="0" indent="0" algn="l" rtl="0">
              <a:spcBef>
                <a:spcPts val="0"/>
              </a:spcBef>
              <a:spcAft>
                <a:spcPts val="0"/>
              </a:spcAft>
              <a:buNone/>
            </a:pPr>
            <a:br>
              <a:rPr lang="en" dirty="0">
                <a:solidFill>
                  <a:srgbClr val="000000"/>
                </a:solidFill>
              </a:rPr>
            </a:br>
            <a:r>
              <a:rPr lang="en" dirty="0">
                <a:solidFill>
                  <a:srgbClr val="000000"/>
                </a:solidFill>
              </a:rPr>
              <a:t>...and PUT ON YOUR PUBLIC POLICY ANALYST HAT !!</a:t>
            </a:r>
            <a:endParaRPr dirty="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57750" y="172875"/>
            <a:ext cx="8827800" cy="78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What is a Public Policy Analyst (PPA)?</a:t>
            </a:r>
            <a:endParaRPr/>
          </a:p>
        </p:txBody>
      </p:sp>
      <p:pic>
        <p:nvPicPr>
          <p:cNvPr id="105" name="Google Shape;105;p16" descr="Interested in a career in Public Policy? Watch all of Victoria Budson's videos at https://www.careergirls.org/role-model/public-policy-analyst-victoria-budson/&#10;&#10;Like What You See? Support Us. &#10;https://www.careergirls.org/about/donate&#10;&#10;Follow us:&#10;♥ Instagram: http://instagram.com/career_girls&#10;♥ Twitter: https://twitter.com/careergirlsorg&#10;♥ Pinterest: http://www.pinterest.com/careergirlsorg/&#10;♥ Facebook: https://facebook.com/CareerGirls&#10;♥ CareerGirls Blog: http://www.careergirls.org/community" title="Public Policy Analyst: Why Consider a Career in Public Policy - Victoria Budson">
            <a:hlinkClick r:id="rId3"/>
          </p:cNvPr>
          <p:cNvPicPr preferRelativeResize="0"/>
          <p:nvPr/>
        </p:nvPicPr>
        <p:blipFill>
          <a:blip r:embed="rId4">
            <a:alphaModFix/>
          </a:blip>
          <a:stretch>
            <a:fillRect/>
          </a:stretch>
        </p:blipFill>
        <p:spPr>
          <a:xfrm>
            <a:off x="623900" y="952875"/>
            <a:ext cx="7895500" cy="3915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157750" y="172875"/>
            <a:ext cx="8827800" cy="78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What is a Public Policy Analyst (PPA)?</a:t>
            </a:r>
            <a:endParaRPr/>
          </a:p>
        </p:txBody>
      </p:sp>
      <p:sp>
        <p:nvSpPr>
          <p:cNvPr id="111" name="Google Shape;111;p17"/>
          <p:cNvSpPr txBox="1"/>
          <p:nvPr/>
        </p:nvSpPr>
        <p:spPr>
          <a:xfrm>
            <a:off x="559925" y="1122775"/>
            <a:ext cx="7719600" cy="37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dirty="0">
                <a:latin typeface="Lato"/>
                <a:ea typeface="Lato"/>
                <a:cs typeface="Lato"/>
                <a:sym typeface="Lato"/>
              </a:rPr>
              <a:t>A PPA is a person who:</a:t>
            </a:r>
            <a:endParaRPr sz="1700" dirty="0">
              <a:latin typeface="Lato"/>
              <a:ea typeface="Lato"/>
              <a:cs typeface="Lato"/>
              <a:sym typeface="Lato"/>
            </a:endParaRPr>
          </a:p>
          <a:p>
            <a:pPr marL="457200" lvl="0" indent="-336550" algn="l" rtl="0">
              <a:spcBef>
                <a:spcPts val="0"/>
              </a:spcBef>
              <a:spcAft>
                <a:spcPts val="0"/>
              </a:spcAft>
              <a:buSzPts val="1700"/>
              <a:buFont typeface="Lato"/>
              <a:buChar char="-"/>
            </a:pPr>
            <a:r>
              <a:rPr lang="en" sz="1700" dirty="0">
                <a:latin typeface="Lato"/>
                <a:ea typeface="Lato"/>
                <a:cs typeface="Lato"/>
                <a:sym typeface="Lato"/>
              </a:rPr>
              <a:t>examines the efficacy of existing public policies; </a:t>
            </a:r>
            <a:endParaRPr sz="1700" dirty="0">
              <a:latin typeface="Lato"/>
              <a:ea typeface="Lato"/>
              <a:cs typeface="Lato"/>
              <a:sym typeface="Lato"/>
            </a:endParaRPr>
          </a:p>
          <a:p>
            <a:pPr marL="457200" lvl="0" indent="-336550" algn="l" rtl="0">
              <a:spcBef>
                <a:spcPts val="0"/>
              </a:spcBef>
              <a:spcAft>
                <a:spcPts val="0"/>
              </a:spcAft>
              <a:buSzPts val="1700"/>
              <a:buFont typeface="Lato"/>
              <a:buChar char="-"/>
            </a:pPr>
            <a:r>
              <a:rPr lang="en" sz="1700" dirty="0">
                <a:latin typeface="Lato"/>
                <a:ea typeface="Lato"/>
                <a:cs typeface="Lato"/>
                <a:sym typeface="Lato"/>
              </a:rPr>
              <a:t>lays the groundwork for new programs and legislation;</a:t>
            </a:r>
            <a:endParaRPr sz="1700" dirty="0">
              <a:latin typeface="Lato"/>
              <a:ea typeface="Lato"/>
              <a:cs typeface="Lato"/>
              <a:sym typeface="Lato"/>
            </a:endParaRPr>
          </a:p>
          <a:p>
            <a:pPr marL="457200" lvl="0" indent="-336550" algn="l" rtl="0">
              <a:spcBef>
                <a:spcPts val="0"/>
              </a:spcBef>
              <a:spcAft>
                <a:spcPts val="0"/>
              </a:spcAft>
              <a:buSzPts val="1700"/>
              <a:buFont typeface="Lato"/>
              <a:buChar char="-"/>
            </a:pPr>
            <a:r>
              <a:rPr lang="en" sz="1700" dirty="0">
                <a:latin typeface="Lato"/>
                <a:ea typeface="Lato"/>
                <a:cs typeface="Lato"/>
                <a:sym typeface="Lato"/>
              </a:rPr>
              <a:t>reviews and amends policy drafts by proposing suggestions to improve the effects of existing policies;</a:t>
            </a:r>
            <a:endParaRPr sz="1700" dirty="0">
              <a:latin typeface="Lato"/>
              <a:ea typeface="Lato"/>
              <a:cs typeface="Lato"/>
              <a:sym typeface="Lato"/>
            </a:endParaRPr>
          </a:p>
          <a:p>
            <a:pPr marL="457200" lvl="0" indent="-336550" algn="l" rtl="0">
              <a:spcBef>
                <a:spcPts val="0"/>
              </a:spcBef>
              <a:spcAft>
                <a:spcPts val="0"/>
              </a:spcAft>
              <a:buSzPts val="1700"/>
              <a:buFont typeface="Lato"/>
              <a:buChar char="-"/>
            </a:pPr>
            <a:r>
              <a:rPr lang="en" sz="1700" dirty="0">
                <a:latin typeface="Lato"/>
                <a:ea typeface="Lato"/>
                <a:cs typeface="Lato"/>
                <a:sym typeface="Lato"/>
              </a:rPr>
              <a:t>works closely with stakeholders to determine the goals and objectives of policies;</a:t>
            </a:r>
            <a:endParaRPr sz="1700" dirty="0">
              <a:latin typeface="Lato"/>
              <a:ea typeface="Lato"/>
              <a:cs typeface="Lato"/>
              <a:sym typeface="Lato"/>
            </a:endParaRPr>
          </a:p>
          <a:p>
            <a:pPr marL="457200" lvl="0" indent="-336550" algn="l" rtl="0">
              <a:spcBef>
                <a:spcPts val="0"/>
              </a:spcBef>
              <a:spcAft>
                <a:spcPts val="0"/>
              </a:spcAft>
              <a:buSzPts val="1700"/>
              <a:buFont typeface="Lato"/>
              <a:buChar char="-"/>
            </a:pPr>
            <a:r>
              <a:rPr lang="en" sz="1700" dirty="0">
                <a:latin typeface="Lato"/>
                <a:ea typeface="Lato"/>
                <a:cs typeface="Lato"/>
                <a:sym typeface="Lato"/>
              </a:rPr>
              <a:t>depending on the industry, a policy analyst may progress into a directorial or executive role.</a:t>
            </a:r>
            <a:endParaRPr sz="1700" dirty="0">
              <a:latin typeface="Lato"/>
              <a:ea typeface="Lato"/>
              <a:cs typeface="Lato"/>
              <a:sym typeface="Lato"/>
            </a:endParaRPr>
          </a:p>
          <a:p>
            <a:pPr marL="457200" lvl="0" indent="0" algn="l" rtl="0">
              <a:spcBef>
                <a:spcPts val="0"/>
              </a:spcBef>
              <a:spcAft>
                <a:spcPts val="0"/>
              </a:spcAft>
              <a:buNone/>
            </a:pPr>
            <a:endParaRPr sz="1700" dirty="0">
              <a:latin typeface="Lato"/>
              <a:ea typeface="Lato"/>
              <a:cs typeface="Lato"/>
              <a:sym typeface="Lato"/>
            </a:endParaRPr>
          </a:p>
          <a:p>
            <a:pPr marL="457200" lvl="0" indent="0" algn="l" rtl="0">
              <a:spcBef>
                <a:spcPts val="0"/>
              </a:spcBef>
              <a:spcAft>
                <a:spcPts val="0"/>
              </a:spcAft>
              <a:buNone/>
            </a:pPr>
            <a:endParaRPr sz="1700" dirty="0">
              <a:latin typeface="Lato"/>
              <a:ea typeface="Lato"/>
              <a:cs typeface="Lato"/>
              <a:sym typeface="Lato"/>
            </a:endParaRPr>
          </a:p>
          <a:p>
            <a:pPr marL="457200" lvl="0" indent="0" algn="l" rtl="0">
              <a:spcBef>
                <a:spcPts val="0"/>
              </a:spcBef>
              <a:spcAft>
                <a:spcPts val="0"/>
              </a:spcAft>
              <a:buNone/>
            </a:pPr>
            <a:endParaRPr sz="1700" dirty="0">
              <a:latin typeface="Lato"/>
              <a:ea typeface="Lato"/>
              <a:cs typeface="Lato"/>
              <a:sym typeface="Lato"/>
            </a:endParaRPr>
          </a:p>
          <a:p>
            <a:pPr marL="0" lvl="0" indent="0" algn="l" rtl="0">
              <a:spcBef>
                <a:spcPts val="0"/>
              </a:spcBef>
              <a:spcAft>
                <a:spcPts val="0"/>
              </a:spcAft>
              <a:buNone/>
            </a:pPr>
            <a:r>
              <a:rPr lang="en" sz="1700" dirty="0">
                <a:latin typeface="Lato"/>
                <a:ea typeface="Lato"/>
                <a:cs typeface="Lato"/>
                <a:sym typeface="Lato"/>
              </a:rPr>
              <a:t>(</a:t>
            </a:r>
            <a:r>
              <a:rPr lang="en" sz="1700" dirty="0">
                <a:latin typeface="Lato"/>
                <a:ea typeface="Lato"/>
                <a:cs typeface="Lato"/>
                <a:sym typeface="Lato"/>
                <a:hlinkClick r:id="rId3"/>
              </a:rPr>
              <a:t>https://www.glassdoor.com/Job-Descriptions/Policy-Analyst.htm</a:t>
            </a:r>
            <a:r>
              <a:rPr lang="en" sz="1700" dirty="0">
                <a:latin typeface="Lato"/>
                <a:ea typeface="Lato"/>
                <a:cs typeface="Lato"/>
                <a:sym typeface="Lato"/>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8"/>
          <p:cNvPicPr preferRelativeResize="0"/>
          <p:nvPr/>
        </p:nvPicPr>
        <p:blipFill>
          <a:blip r:embed="rId3">
            <a:alphaModFix/>
          </a:blip>
          <a:stretch>
            <a:fillRect/>
          </a:stretch>
        </p:blipFill>
        <p:spPr>
          <a:xfrm>
            <a:off x="6686350" y="473125"/>
            <a:ext cx="2662451" cy="2730724"/>
          </a:xfrm>
          <a:prstGeom prst="rect">
            <a:avLst/>
          </a:prstGeom>
          <a:noFill/>
          <a:ln>
            <a:noFill/>
          </a:ln>
        </p:spPr>
      </p:pic>
      <p:sp>
        <p:nvSpPr>
          <p:cNvPr id="117" name="Google Shape;117;p18"/>
          <p:cNvSpPr txBox="1">
            <a:spLocks noGrp="1"/>
          </p:cNvSpPr>
          <p:nvPr>
            <p:ph type="title"/>
          </p:nvPr>
        </p:nvSpPr>
        <p:spPr>
          <a:xfrm>
            <a:off x="486260" y="558949"/>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Step 1: Defining the Social Problem</a:t>
            </a:r>
            <a:endParaRPr dirty="0"/>
          </a:p>
        </p:txBody>
      </p:sp>
      <p:sp>
        <p:nvSpPr>
          <p:cNvPr id="118" name="Google Shape;118;p18"/>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AutoNum type="alphaLcParenR"/>
            </a:pPr>
            <a:r>
              <a:rPr lang="en"/>
              <a:t>What is a social problem you would like to investigate?</a:t>
            </a:r>
            <a:endParaRPr/>
          </a:p>
          <a:p>
            <a:pPr marL="457200" lvl="0" indent="-311150" algn="l" rtl="0">
              <a:spcBef>
                <a:spcPts val="0"/>
              </a:spcBef>
              <a:spcAft>
                <a:spcPts val="0"/>
              </a:spcAft>
              <a:buSzPts val="1300"/>
              <a:buAutoNum type="alphaLcParenR"/>
            </a:pPr>
            <a:r>
              <a:rPr lang="en"/>
              <a:t>Where does your social problem take place?</a:t>
            </a:r>
            <a:endParaRPr/>
          </a:p>
          <a:p>
            <a:pPr marL="457200" lvl="0" indent="-311150" algn="l" rtl="0">
              <a:spcBef>
                <a:spcPts val="0"/>
              </a:spcBef>
              <a:spcAft>
                <a:spcPts val="0"/>
              </a:spcAft>
              <a:buSzPts val="1300"/>
              <a:buAutoNum type="alphaLcParenR"/>
            </a:pPr>
            <a:r>
              <a:rPr lang="en"/>
              <a:t>What are three undesirable social conditions that result from this problem?</a:t>
            </a:r>
            <a:endParaRPr/>
          </a:p>
          <a:p>
            <a:pPr marL="457200" lvl="0" indent="-311150" algn="l" rtl="0">
              <a:spcBef>
                <a:spcPts val="0"/>
              </a:spcBef>
              <a:spcAft>
                <a:spcPts val="0"/>
              </a:spcAft>
              <a:buSzPts val="1300"/>
              <a:buAutoNum type="alphaLcParenR"/>
            </a:pPr>
            <a:r>
              <a:rPr lang="en"/>
              <a:t>Write a short phrase that summarizes the social problem and its geographical location. </a:t>
            </a:r>
            <a:endParaRPr/>
          </a:p>
        </p:txBody>
      </p:sp>
      <p:sp>
        <p:nvSpPr>
          <p:cNvPr id="119" name="Google Shape;119;p18"/>
          <p:cNvSpPr txBox="1">
            <a:spLocks noGrp="1"/>
          </p:cNvSpPr>
          <p:nvPr>
            <p:ph type="body" idx="2"/>
          </p:nvPr>
        </p:nvSpPr>
        <p:spPr>
          <a:xfrm>
            <a:off x="4572000" y="1655575"/>
            <a:ext cx="37743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EXAMPLE: </a:t>
            </a:r>
            <a:endParaRPr dirty="0"/>
          </a:p>
          <a:p>
            <a:pPr marL="457200" lvl="0" indent="-311150" algn="l" rtl="0">
              <a:spcBef>
                <a:spcPts val="1600"/>
              </a:spcBef>
              <a:spcAft>
                <a:spcPts val="0"/>
              </a:spcAft>
              <a:buSzPts val="1300"/>
              <a:buAutoNum type="alphaLcParenR"/>
            </a:pPr>
            <a:r>
              <a:rPr lang="en" dirty="0"/>
              <a:t>Various curricula lack ethnic studies content </a:t>
            </a:r>
            <a:endParaRPr dirty="0"/>
          </a:p>
          <a:p>
            <a:pPr marL="457200" lvl="0" indent="-311150" algn="l" rtl="0">
              <a:spcBef>
                <a:spcPts val="0"/>
              </a:spcBef>
              <a:spcAft>
                <a:spcPts val="0"/>
              </a:spcAft>
              <a:buSzPts val="1300"/>
              <a:buAutoNum type="alphaLcParenR"/>
            </a:pPr>
            <a:r>
              <a:rPr lang="en" dirty="0"/>
              <a:t>West Side HS, New York City DOE</a:t>
            </a:r>
            <a:endParaRPr dirty="0"/>
          </a:p>
          <a:p>
            <a:pPr marL="457200" lvl="0" indent="-311150" algn="l" rtl="0">
              <a:spcBef>
                <a:spcPts val="0"/>
              </a:spcBef>
              <a:spcAft>
                <a:spcPts val="0"/>
              </a:spcAft>
              <a:buSzPts val="1300"/>
              <a:buAutoNum type="alphaLcParenR"/>
            </a:pPr>
            <a:r>
              <a:rPr lang="en" dirty="0"/>
              <a:t>Students of color have a harder time connecting to course material; perpetuates eurocentric perspectives; lack of diverse stories and narratives in the classroom</a:t>
            </a:r>
            <a:endParaRPr dirty="0"/>
          </a:p>
          <a:p>
            <a:pPr marL="457200" lvl="0" indent="-311150" algn="l" rtl="0">
              <a:spcBef>
                <a:spcPts val="0"/>
              </a:spcBef>
              <a:spcAft>
                <a:spcPts val="0"/>
              </a:spcAft>
              <a:buSzPts val="1300"/>
              <a:buAutoNum type="alphaLcParenR"/>
            </a:pPr>
            <a:r>
              <a:rPr lang="en" dirty="0"/>
              <a:t>Lack of ethnic studies classes  at West Side High School </a:t>
            </a:r>
            <a:endParaRPr dirty="0"/>
          </a:p>
        </p:txBody>
      </p:sp>
      <p:sp>
        <p:nvSpPr>
          <p:cNvPr id="120" name="Google Shape;120;p18"/>
          <p:cNvSpPr txBox="1"/>
          <p:nvPr/>
        </p:nvSpPr>
        <p:spPr>
          <a:xfrm>
            <a:off x="684800" y="4629500"/>
            <a:ext cx="6939300" cy="43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Students: if you are having trouble with Step 1 use </a:t>
            </a:r>
            <a:r>
              <a:rPr lang="en" u="sng">
                <a:solidFill>
                  <a:schemeClr val="hlink"/>
                </a:solidFill>
                <a:latin typeface="Lato"/>
                <a:ea typeface="Lato"/>
                <a:cs typeface="Lato"/>
                <a:sym typeface="Lato"/>
                <a:hlinkClick r:id="rId4"/>
              </a:rPr>
              <a:t>this worksheet</a:t>
            </a:r>
            <a:r>
              <a:rPr lang="en">
                <a:latin typeface="Lato"/>
                <a:ea typeface="Lato"/>
                <a:cs typeface="Lato"/>
                <a:sym typeface="Lato"/>
              </a:rPr>
              <a:t> to help guide you</a:t>
            </a:r>
            <a:endParaRPr>
              <a:latin typeface="Lato"/>
              <a:ea typeface="Lato"/>
              <a:cs typeface="Lato"/>
              <a:sym typeface="Lato"/>
            </a:endParaRPr>
          </a:p>
        </p:txBody>
      </p:sp>
      <p:sp>
        <p:nvSpPr>
          <p:cNvPr id="121" name="Google Shape;121;p18"/>
          <p:cNvSpPr/>
          <p:nvPr/>
        </p:nvSpPr>
        <p:spPr>
          <a:xfrm>
            <a:off x="728450" y="2096950"/>
            <a:ext cx="3774300" cy="2145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Lato"/>
                <a:ea typeface="Lato"/>
                <a:cs typeface="Lato"/>
                <a:sym typeface="Lato"/>
              </a:rPr>
              <a:t>A social problem is a condition that at least some people in a community view as being undesirable.</a:t>
            </a:r>
            <a:endParaRPr>
              <a:latin typeface="Lato"/>
              <a:ea typeface="Lato"/>
              <a:cs typeface="Lato"/>
              <a:sym typeface="Lato"/>
            </a:endParaRPr>
          </a:p>
        </p:txBody>
      </p:sp>
      <p:pic>
        <p:nvPicPr>
          <p:cNvPr id="122" name="Google Shape;122;p18"/>
          <p:cNvPicPr preferRelativeResize="0"/>
          <p:nvPr/>
        </p:nvPicPr>
        <p:blipFill rotWithShape="1">
          <a:blip r:embed="rId5">
            <a:alphaModFix/>
          </a:blip>
          <a:srcRect b="6881"/>
          <a:stretch/>
        </p:blipFill>
        <p:spPr>
          <a:xfrm>
            <a:off x="4741500" y="2096950"/>
            <a:ext cx="3751200" cy="2644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21"/>
                                        </p:tgtEl>
                                      </p:cBhvr>
                                    </p:animEffect>
                                    <p:set>
                                      <p:cBhvr>
                                        <p:cTn id="7" dur="1" fill="hold">
                                          <p:stCondLst>
                                            <p:cond delay="1000"/>
                                          </p:stCondLst>
                                        </p:cTn>
                                        <p:tgtEl>
                                          <p:spTgt spid="1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xit" presetSubtype="2" fill="hold" nodeType="clickEffect">
                                  <p:stCondLst>
                                    <p:cond delay="0"/>
                                  </p:stCondLst>
                                  <p:childTnLst>
                                    <p:anim calcmode="lin" valueType="num">
                                      <p:cBhvr additive="base">
                                        <p:cTn id="11" dur="1000"/>
                                        <p:tgtEl>
                                          <p:spTgt spid="122"/>
                                        </p:tgtEl>
                                        <p:attrNameLst>
                                          <p:attrName>ppt_x</p:attrName>
                                        </p:attrNameLst>
                                      </p:cBhvr>
                                      <p:tavLst>
                                        <p:tav tm="0">
                                          <p:val>
                                            <p:strVal val="#ppt_x"/>
                                          </p:val>
                                        </p:tav>
                                        <p:tav tm="100000">
                                          <p:val>
                                            <p:strVal val="#ppt_x+1"/>
                                          </p:val>
                                        </p:tav>
                                      </p:tavLst>
                                    </p:anim>
                                    <p:set>
                                      <p:cBhvr>
                                        <p:cTn id="12" dur="1" fill="hold">
                                          <p:stCondLst>
                                            <p:cond delay="1000"/>
                                          </p:stCondLst>
                                        </p:cTn>
                                        <p:tgtEl>
                                          <p:spTgt spid="12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0"/>
                                        </p:tgtEl>
                                        <p:attrNameLst>
                                          <p:attrName>style.visibility</p:attrName>
                                        </p:attrNameLst>
                                      </p:cBhvr>
                                      <p:to>
                                        <p:strVal val="visible"/>
                                      </p:to>
                                    </p:set>
                                    <p:animEffect transition="in" filter="fade">
                                      <p:cBhvr>
                                        <p:cTn id="17" dur="10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541400" y="585405"/>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Step 2: Gathering Evidence of the Problem</a:t>
            </a:r>
            <a:endParaRPr dirty="0"/>
          </a:p>
        </p:txBody>
      </p:sp>
      <p:sp>
        <p:nvSpPr>
          <p:cNvPr id="128" name="Google Shape;128;p19"/>
          <p:cNvSpPr txBox="1">
            <a:spLocks noGrp="1"/>
          </p:cNvSpPr>
          <p:nvPr>
            <p:ph type="body" idx="1"/>
          </p:nvPr>
        </p:nvSpPr>
        <p:spPr>
          <a:xfrm>
            <a:off x="611300" y="1599752"/>
            <a:ext cx="3774300" cy="25506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AutoNum type="alphaLcParenR"/>
            </a:pPr>
            <a:r>
              <a:rPr lang="en" dirty="0"/>
              <a:t>Your next step is to gather at least three different types of evidence to support the existence of your problem</a:t>
            </a:r>
            <a:endParaRPr dirty="0"/>
          </a:p>
          <a:p>
            <a:pPr marL="457200" lvl="0" indent="-311150" algn="l" rtl="0">
              <a:spcBef>
                <a:spcPts val="0"/>
              </a:spcBef>
              <a:spcAft>
                <a:spcPts val="0"/>
              </a:spcAft>
              <a:buSzPts val="1300"/>
              <a:buAutoNum type="alphaLcParenR"/>
            </a:pPr>
            <a:r>
              <a:rPr lang="en" dirty="0"/>
              <a:t>You can </a:t>
            </a:r>
            <a:r>
              <a:rPr lang="en" u="sng" dirty="0">
                <a:solidFill>
                  <a:schemeClr val="hlink"/>
                </a:solidFill>
                <a:hlinkClick r:id="rId3"/>
              </a:rPr>
              <a:t>use any of the following</a:t>
            </a:r>
            <a:r>
              <a:rPr lang="en" dirty="0"/>
              <a:t> as evidence: </a:t>
            </a:r>
            <a:endParaRPr dirty="0"/>
          </a:p>
          <a:p>
            <a:pPr marL="914400" lvl="1" indent="-298450" algn="l" rtl="0">
              <a:spcBef>
                <a:spcPts val="0"/>
              </a:spcBef>
              <a:spcAft>
                <a:spcPts val="0"/>
              </a:spcAft>
              <a:buSzPts val="1100"/>
              <a:buAutoNum type="romanLcParenR"/>
            </a:pPr>
            <a:r>
              <a:rPr lang="en" dirty="0"/>
              <a:t>Statistics</a:t>
            </a:r>
            <a:endParaRPr dirty="0"/>
          </a:p>
          <a:p>
            <a:pPr marL="914400" lvl="1" indent="-298450" algn="l" rtl="0">
              <a:spcBef>
                <a:spcPts val="0"/>
              </a:spcBef>
              <a:spcAft>
                <a:spcPts val="0"/>
              </a:spcAft>
              <a:buSzPts val="1100"/>
              <a:buAutoNum type="romanLcParenR"/>
            </a:pPr>
            <a:r>
              <a:rPr lang="en" dirty="0"/>
              <a:t>Articles by Experts</a:t>
            </a:r>
            <a:endParaRPr dirty="0"/>
          </a:p>
          <a:p>
            <a:pPr marL="914400" lvl="1" indent="-298450" algn="l" rtl="0">
              <a:spcBef>
                <a:spcPts val="0"/>
              </a:spcBef>
              <a:spcAft>
                <a:spcPts val="0"/>
              </a:spcAft>
              <a:buSzPts val="1100"/>
              <a:buAutoNum type="romanLcParenR"/>
            </a:pPr>
            <a:r>
              <a:rPr lang="en" dirty="0"/>
              <a:t>Case Studies </a:t>
            </a:r>
            <a:endParaRPr dirty="0"/>
          </a:p>
          <a:p>
            <a:pPr marL="914400" lvl="1" indent="-298450" algn="l" rtl="0">
              <a:spcBef>
                <a:spcPts val="0"/>
              </a:spcBef>
              <a:spcAft>
                <a:spcPts val="0"/>
              </a:spcAft>
              <a:buSzPts val="1100"/>
              <a:buAutoNum type="romanLcParenR"/>
            </a:pPr>
            <a:r>
              <a:rPr lang="en" dirty="0"/>
              <a:t>Search Engines, Databases, the Internet</a:t>
            </a:r>
            <a:endParaRPr dirty="0"/>
          </a:p>
          <a:p>
            <a:pPr marL="914400" lvl="1" indent="-298450" algn="l" rtl="0">
              <a:spcBef>
                <a:spcPts val="0"/>
              </a:spcBef>
              <a:spcAft>
                <a:spcPts val="0"/>
              </a:spcAft>
              <a:buSzPts val="1100"/>
              <a:buAutoNum type="romanLcParenR"/>
            </a:pPr>
            <a:r>
              <a:rPr lang="en" dirty="0"/>
              <a:t>Surveys or Interviews</a:t>
            </a:r>
            <a:endParaRPr dirty="0"/>
          </a:p>
          <a:p>
            <a:pPr marL="914400" lvl="1" indent="-298450" algn="l" rtl="0">
              <a:spcBef>
                <a:spcPts val="0"/>
              </a:spcBef>
              <a:spcAft>
                <a:spcPts val="0"/>
              </a:spcAft>
              <a:buSzPts val="1100"/>
              <a:buAutoNum type="romanLcParenR"/>
            </a:pPr>
            <a:r>
              <a:rPr lang="en" dirty="0"/>
              <a:t>Knowledgeable People </a:t>
            </a:r>
            <a:endParaRPr dirty="0"/>
          </a:p>
        </p:txBody>
      </p:sp>
      <p:sp>
        <p:nvSpPr>
          <p:cNvPr id="129" name="Google Shape;129;p19"/>
          <p:cNvSpPr txBox="1">
            <a:spLocks noGrp="1"/>
          </p:cNvSpPr>
          <p:nvPr>
            <p:ph type="body" idx="2"/>
          </p:nvPr>
        </p:nvSpPr>
        <p:spPr>
          <a:xfrm>
            <a:off x="4643600" y="2078875"/>
            <a:ext cx="3774300" cy="255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EXAMPLE: </a:t>
            </a:r>
            <a:endParaRPr dirty="0"/>
          </a:p>
          <a:p>
            <a:pPr marL="0" lvl="0" indent="0" algn="l" rtl="0">
              <a:spcBef>
                <a:spcPts val="1600"/>
              </a:spcBef>
              <a:spcAft>
                <a:spcPts val="0"/>
              </a:spcAft>
              <a:buNone/>
            </a:pPr>
            <a:r>
              <a:rPr lang="en" dirty="0"/>
              <a:t>The following evidence helps prove that there is a lack of ethnic studies classes at West Side HS:</a:t>
            </a:r>
            <a:endParaRPr dirty="0"/>
          </a:p>
          <a:p>
            <a:pPr marL="0" lvl="0" indent="0" algn="l" rtl="0">
              <a:spcBef>
                <a:spcPts val="1600"/>
              </a:spcBef>
              <a:spcAft>
                <a:spcPts val="0"/>
              </a:spcAft>
              <a:buNone/>
            </a:pPr>
            <a:r>
              <a:rPr lang="en" dirty="0"/>
              <a:t>Interview: Principal acknowledged that West Side currently does not offer any ethnic studies classes</a:t>
            </a:r>
            <a:endParaRPr dirty="0"/>
          </a:p>
          <a:p>
            <a:pPr marL="0" lvl="0" indent="0" algn="l" rtl="0">
              <a:spcBef>
                <a:spcPts val="1600"/>
              </a:spcBef>
              <a:spcAft>
                <a:spcPts val="1600"/>
              </a:spcAft>
              <a:buNone/>
            </a:pPr>
            <a:r>
              <a:rPr lang="en" dirty="0"/>
              <a:t>Statistics: School data confirms that 0% of classes offered at West Side are considered Ethnic Studies</a:t>
            </a:r>
            <a:endParaRPr dirty="0"/>
          </a:p>
        </p:txBody>
      </p:sp>
      <p:sp>
        <p:nvSpPr>
          <p:cNvPr id="130" name="Google Shape;130;p19"/>
          <p:cNvSpPr txBox="1"/>
          <p:nvPr/>
        </p:nvSpPr>
        <p:spPr>
          <a:xfrm>
            <a:off x="684800" y="4629500"/>
            <a:ext cx="6939300" cy="43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Lato"/>
                <a:ea typeface="Lato"/>
                <a:cs typeface="Lato"/>
                <a:sym typeface="Lato"/>
              </a:rPr>
              <a:t>Students: if you are having trouble with Step 2 use </a:t>
            </a:r>
            <a:r>
              <a:rPr lang="en" u="sng" dirty="0">
                <a:solidFill>
                  <a:schemeClr val="hlink"/>
                </a:solidFill>
                <a:latin typeface="Lato"/>
                <a:ea typeface="Lato"/>
                <a:cs typeface="Lato"/>
                <a:sym typeface="Lato"/>
                <a:hlinkClick r:id="rId4"/>
              </a:rPr>
              <a:t>this worksheet</a:t>
            </a:r>
            <a:r>
              <a:rPr lang="en" dirty="0">
                <a:latin typeface="Lato"/>
                <a:ea typeface="Lato"/>
                <a:cs typeface="Lato"/>
                <a:sym typeface="Lato"/>
              </a:rPr>
              <a:t> to help guide you</a:t>
            </a:r>
            <a:endParaRPr dirty="0">
              <a:latin typeface="Lato"/>
              <a:ea typeface="Lato"/>
              <a:cs typeface="Lato"/>
              <a:sym typeface="Lato"/>
            </a:endParaRPr>
          </a:p>
        </p:txBody>
      </p:sp>
      <p:sp>
        <p:nvSpPr>
          <p:cNvPr id="131" name="Google Shape;131;p19"/>
          <p:cNvSpPr/>
          <p:nvPr/>
        </p:nvSpPr>
        <p:spPr>
          <a:xfrm>
            <a:off x="4500401" y="1492279"/>
            <a:ext cx="4290300" cy="2550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n" dirty="0">
                <a:latin typeface="Lato"/>
                <a:ea typeface="Lato"/>
                <a:cs typeface="Lato"/>
                <a:sym typeface="Lato"/>
              </a:rPr>
              <a:t>Research Report: While content related to African Americans, Latinos, and Native Americans has been added, deeper patterns and narratives that reflect Euro-American experiences and worldviews, and that have traditionally structured K–12 textbooks—particularly history and social studies texts—remain intact” (Sleeter 2011).</a:t>
            </a:r>
            <a:endParaRPr dirty="0">
              <a:latin typeface="Lato"/>
              <a:ea typeface="Lato"/>
              <a:cs typeface="Lato"/>
              <a:sym typeface="Lato"/>
            </a:endParaRPr>
          </a:p>
          <a:p>
            <a:pPr marL="0" lvl="0" indent="0" algn="l" rtl="0">
              <a:lnSpc>
                <a:spcPct val="115000"/>
              </a:lnSpc>
              <a:spcBef>
                <a:spcPts val="1200"/>
              </a:spcBef>
              <a:spcAft>
                <a:spcPts val="0"/>
              </a:spcAft>
              <a:buNone/>
            </a:pPr>
            <a:r>
              <a:rPr lang="en" u="sng" dirty="0">
                <a:solidFill>
                  <a:schemeClr val="hlink"/>
                </a:solidFill>
                <a:latin typeface="Lato"/>
                <a:ea typeface="Lato"/>
                <a:cs typeface="Lato"/>
                <a:sym typeface="Lato"/>
                <a:hlinkClick r:id="rId5"/>
              </a:rPr>
              <a:t>https://files.eric.ed.gov/fulltext/ED521869.pdf</a:t>
            </a:r>
            <a:endParaRPr dirty="0">
              <a:latin typeface="Lato"/>
              <a:ea typeface="Lato"/>
              <a:cs typeface="Lato"/>
              <a:sym typeface="Lato"/>
            </a:endParaRPr>
          </a:p>
          <a:p>
            <a:pPr marL="0" lvl="0" indent="0" algn="l" rtl="0">
              <a:spcBef>
                <a:spcPts val="1200"/>
              </a:spcBef>
              <a:spcAft>
                <a:spcPts val="0"/>
              </a:spcAft>
              <a:buNone/>
            </a:pPr>
            <a:endParaRPr dirty="0">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1000"/>
                                        <p:tgtEl>
                                          <p:spTgt spid="131"/>
                                        </p:tgtEl>
                                        <p:attrNameLst>
                                          <p:attrName>ppt_w</p:attrName>
                                        </p:attrNameLst>
                                      </p:cBhvr>
                                      <p:tavLst>
                                        <p:tav tm="0">
                                          <p:val>
                                            <p:strVal val="0"/>
                                          </p:val>
                                        </p:tav>
                                        <p:tav tm="100000">
                                          <p:val>
                                            <p:strVal val="#ppt_w"/>
                                          </p:val>
                                        </p:tav>
                                      </p:tavLst>
                                    </p:anim>
                                    <p:anim calcmode="lin" valueType="num">
                                      <p:cBhvr additive="base">
                                        <p:cTn id="8" dur="1000"/>
                                        <p:tgtEl>
                                          <p:spTgt spid="13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659425" y="61991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Step 3: Identifying the Causes of the Problem</a:t>
            </a:r>
            <a:endParaRPr dirty="0"/>
          </a:p>
        </p:txBody>
      </p:sp>
      <p:sp>
        <p:nvSpPr>
          <p:cNvPr id="137" name="Google Shape;137;p20"/>
          <p:cNvSpPr txBox="1">
            <a:spLocks noGrp="1"/>
          </p:cNvSpPr>
          <p:nvPr>
            <p:ph type="body" idx="1"/>
          </p:nvPr>
        </p:nvSpPr>
        <p:spPr>
          <a:xfrm>
            <a:off x="659425" y="1617005"/>
            <a:ext cx="3774300" cy="25506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AutoNum type="alphaLcParenR"/>
            </a:pPr>
            <a:r>
              <a:rPr lang="en" dirty="0"/>
              <a:t>When policy makers identify the causes or factors that contribute to a social problem, they then can try to develop public policies to eliminate or lessen those causes or factors. </a:t>
            </a:r>
            <a:endParaRPr dirty="0"/>
          </a:p>
          <a:p>
            <a:pPr marL="457200" lvl="0" indent="-311150" algn="l" rtl="0">
              <a:spcBef>
                <a:spcPts val="0"/>
              </a:spcBef>
              <a:spcAft>
                <a:spcPts val="0"/>
              </a:spcAft>
              <a:buSzPts val="1300"/>
              <a:buAutoNum type="alphaLcParenR"/>
            </a:pPr>
            <a:r>
              <a:rPr lang="en" dirty="0"/>
              <a:t>Your job at this step is to brainstorm the causes and factors that contribute to your social problem. </a:t>
            </a:r>
            <a:endParaRPr dirty="0"/>
          </a:p>
          <a:p>
            <a:pPr marL="457200" lvl="0" indent="-311150" algn="l" rtl="0">
              <a:spcBef>
                <a:spcPts val="0"/>
              </a:spcBef>
              <a:spcAft>
                <a:spcPts val="0"/>
              </a:spcAft>
              <a:buSzPts val="1300"/>
              <a:buAutoNum type="alphaLcParenR"/>
            </a:pPr>
            <a:r>
              <a:rPr lang="en" dirty="0"/>
              <a:t>Use resources from Step 2 to aid your thinking.</a:t>
            </a:r>
            <a:endParaRPr dirty="0"/>
          </a:p>
        </p:txBody>
      </p:sp>
      <p:sp>
        <p:nvSpPr>
          <p:cNvPr id="138" name="Google Shape;138;p20"/>
          <p:cNvSpPr txBox="1">
            <a:spLocks noGrp="1"/>
          </p:cNvSpPr>
          <p:nvPr>
            <p:ph type="body" idx="2"/>
          </p:nvPr>
        </p:nvSpPr>
        <p:spPr>
          <a:xfrm>
            <a:off x="4634974" y="1617005"/>
            <a:ext cx="4326900" cy="277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EXAMPLE: </a:t>
            </a:r>
            <a:endParaRPr dirty="0"/>
          </a:p>
          <a:p>
            <a:pPr marL="0" lvl="0" indent="0" algn="l" rtl="0">
              <a:spcBef>
                <a:spcPts val="1600"/>
              </a:spcBef>
              <a:spcAft>
                <a:spcPts val="0"/>
              </a:spcAft>
              <a:buNone/>
            </a:pPr>
            <a:r>
              <a:rPr lang="en" dirty="0"/>
              <a:t>Why would there be a lack of ethnic studies classes at West Side HS?</a:t>
            </a:r>
            <a:endParaRPr dirty="0"/>
          </a:p>
          <a:p>
            <a:pPr marL="457200" lvl="0" indent="-311150" algn="l" rtl="0">
              <a:spcBef>
                <a:spcPts val="1600"/>
              </a:spcBef>
              <a:spcAft>
                <a:spcPts val="0"/>
              </a:spcAft>
              <a:buSzPts val="1300"/>
              <a:buChar char="-"/>
            </a:pPr>
            <a:r>
              <a:rPr lang="en" dirty="0"/>
              <a:t>Lack of staff to teach ethnic studies classes</a:t>
            </a:r>
            <a:endParaRPr dirty="0"/>
          </a:p>
          <a:p>
            <a:pPr marL="457200" lvl="0" indent="-311150" algn="l" rtl="0">
              <a:spcBef>
                <a:spcPts val="0"/>
              </a:spcBef>
              <a:spcAft>
                <a:spcPts val="0"/>
              </a:spcAft>
              <a:buSzPts val="1300"/>
              <a:buChar char="-"/>
            </a:pPr>
            <a:r>
              <a:rPr lang="en" dirty="0"/>
              <a:t>States do not require ethnic studies to graduate or matriculate</a:t>
            </a:r>
            <a:endParaRPr dirty="0"/>
          </a:p>
          <a:p>
            <a:pPr marL="457200" lvl="0" indent="-311150" algn="l" rtl="0">
              <a:spcBef>
                <a:spcPts val="0"/>
              </a:spcBef>
              <a:spcAft>
                <a:spcPts val="0"/>
              </a:spcAft>
              <a:buSzPts val="1300"/>
              <a:buChar char="-"/>
            </a:pPr>
            <a:r>
              <a:rPr lang="en" dirty="0"/>
              <a:t>Dominance of Euro-American perspectives in mainstream curricula don’t allow for ethnic studies/diverse narratives </a:t>
            </a:r>
            <a:endParaRPr dirty="0"/>
          </a:p>
          <a:p>
            <a:pPr marL="457200" lvl="0" indent="-311150" algn="l" rtl="0">
              <a:spcBef>
                <a:spcPts val="0"/>
              </a:spcBef>
              <a:spcAft>
                <a:spcPts val="0"/>
              </a:spcAft>
              <a:buSzPts val="1300"/>
              <a:buChar char="-"/>
            </a:pPr>
            <a:r>
              <a:rPr lang="en" dirty="0"/>
              <a:t>No incentives, or funding, for ethnic studies classes </a:t>
            </a:r>
            <a:endParaRPr dirty="0"/>
          </a:p>
          <a:p>
            <a:pPr marL="0" lvl="0" indent="0" algn="l" rtl="0">
              <a:spcBef>
                <a:spcPts val="1600"/>
              </a:spcBef>
              <a:spcAft>
                <a:spcPts val="1600"/>
              </a:spcAft>
              <a:buNone/>
            </a:pPr>
            <a:endParaRPr dirty="0"/>
          </a:p>
        </p:txBody>
      </p:sp>
      <p:sp>
        <p:nvSpPr>
          <p:cNvPr id="139" name="Google Shape;139;p20"/>
          <p:cNvSpPr txBox="1"/>
          <p:nvPr/>
        </p:nvSpPr>
        <p:spPr>
          <a:xfrm>
            <a:off x="684800" y="4629500"/>
            <a:ext cx="6939300" cy="43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Students: if you are having trouble with Step 3 use </a:t>
            </a:r>
            <a:r>
              <a:rPr lang="en" u="sng">
                <a:solidFill>
                  <a:schemeClr val="hlink"/>
                </a:solidFill>
                <a:latin typeface="Lato"/>
                <a:ea typeface="Lato"/>
                <a:cs typeface="Lato"/>
                <a:sym typeface="Lato"/>
                <a:hlinkClick r:id="rId3"/>
              </a:rPr>
              <a:t>this worksheet</a:t>
            </a:r>
            <a:r>
              <a:rPr lang="en">
                <a:latin typeface="Lato"/>
                <a:ea typeface="Lato"/>
                <a:cs typeface="Lato"/>
                <a:sym typeface="Lato"/>
              </a:rPr>
              <a:t> to help guide you</a:t>
            </a:r>
            <a:endParaRPr>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txBox="1">
            <a:spLocks noGrp="1"/>
          </p:cNvSpPr>
          <p:nvPr>
            <p:ph type="title"/>
          </p:nvPr>
        </p:nvSpPr>
        <p:spPr>
          <a:xfrm>
            <a:off x="727800" y="1318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4: Evaluating Existing Public Policies</a:t>
            </a:r>
            <a:endParaRPr/>
          </a:p>
        </p:txBody>
      </p:sp>
      <p:sp>
        <p:nvSpPr>
          <p:cNvPr id="145" name="Google Shape;145;p21"/>
          <p:cNvSpPr txBox="1">
            <a:spLocks noGrp="1"/>
          </p:cNvSpPr>
          <p:nvPr>
            <p:ph type="body" idx="1"/>
          </p:nvPr>
        </p:nvSpPr>
        <p:spPr>
          <a:xfrm>
            <a:off x="274600" y="1881125"/>
            <a:ext cx="8472600" cy="2807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a:t>Evaluating the main existing policy or policies to deal with a social problem is an important step in the PPA process.</a:t>
            </a:r>
            <a:endParaRPr/>
          </a:p>
          <a:p>
            <a:pPr marL="457200" lvl="0" indent="-311150" algn="l" rtl="0">
              <a:spcBef>
                <a:spcPts val="1600"/>
              </a:spcBef>
              <a:spcAft>
                <a:spcPts val="0"/>
              </a:spcAft>
              <a:buSzPts val="1300"/>
              <a:buAutoNum type="alphaLcParenR"/>
            </a:pPr>
            <a:r>
              <a:rPr lang="en"/>
              <a:t>State one of the major existing policies that attempts to deal with the social problem</a:t>
            </a:r>
            <a:endParaRPr/>
          </a:p>
          <a:p>
            <a:pPr marL="457200" lvl="0" indent="-311150" algn="l" rtl="0">
              <a:spcBef>
                <a:spcPts val="1600"/>
              </a:spcBef>
              <a:spcAft>
                <a:spcPts val="0"/>
              </a:spcAft>
              <a:buSzPts val="1300"/>
              <a:buAutoNum type="alphaLcParenR"/>
            </a:pPr>
            <a:r>
              <a:rPr lang="en"/>
              <a:t>What are the advantages of this policy? (i.e., effectiveness, costs, enforcement, public acceptance)</a:t>
            </a:r>
            <a:endParaRPr/>
          </a:p>
          <a:p>
            <a:pPr marL="457200" lvl="0" indent="-311150" algn="l" rtl="0">
              <a:spcBef>
                <a:spcPts val="1600"/>
              </a:spcBef>
              <a:spcAft>
                <a:spcPts val="0"/>
              </a:spcAft>
              <a:buSzPts val="1300"/>
              <a:buAutoNum type="alphaLcParenR"/>
            </a:pPr>
            <a:r>
              <a:rPr lang="en"/>
              <a:t>What are the disadvantages of this policy? (i.e., effectiveness, costs, enforcement, public acceptance)</a:t>
            </a:r>
            <a:endParaRPr/>
          </a:p>
          <a:p>
            <a:pPr marL="457200" lvl="0" indent="-311150" algn="l" rtl="0">
              <a:spcBef>
                <a:spcPts val="1600"/>
              </a:spcBef>
              <a:spcAft>
                <a:spcPts val="1600"/>
              </a:spcAft>
              <a:buSzPts val="1300"/>
              <a:buAutoNum type="alphaLcParenR"/>
            </a:pPr>
            <a:r>
              <a:rPr lang="en"/>
              <a:t>Based on your evaluation of the advantages and disadvantages, should the current policy be totally replaced, strengthened, or improved? What advantages, if any, from the current policy should be retained? What disadvantages, if any, should be eliminated? </a:t>
            </a:r>
            <a:endParaRPr/>
          </a:p>
        </p:txBody>
      </p:sp>
      <p:sp>
        <p:nvSpPr>
          <p:cNvPr id="146" name="Google Shape;146;p21"/>
          <p:cNvSpPr txBox="1"/>
          <p:nvPr/>
        </p:nvSpPr>
        <p:spPr>
          <a:xfrm>
            <a:off x="274600" y="4576800"/>
            <a:ext cx="6939300" cy="43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Students: if you are having trouble with Step 4 use </a:t>
            </a:r>
            <a:r>
              <a:rPr lang="en" u="sng">
                <a:solidFill>
                  <a:schemeClr val="hlink"/>
                </a:solidFill>
                <a:latin typeface="Lato"/>
                <a:ea typeface="Lato"/>
                <a:cs typeface="Lato"/>
                <a:sym typeface="Lato"/>
                <a:hlinkClick r:id="rId3"/>
              </a:rPr>
              <a:t>this worksheet </a:t>
            </a:r>
            <a:r>
              <a:rPr lang="en">
                <a:latin typeface="Lato"/>
                <a:ea typeface="Lato"/>
                <a:cs typeface="Lato"/>
                <a:sym typeface="Lato"/>
              </a:rPr>
              <a:t>to help guide you</a:t>
            </a:r>
            <a:endParaRPr>
              <a:latin typeface="Lato"/>
              <a:ea typeface="Lato"/>
              <a:cs typeface="Lato"/>
              <a:sym typeface="Lato"/>
            </a:endParaRPr>
          </a:p>
        </p:txBody>
      </p:sp>
      <p:sp>
        <p:nvSpPr>
          <p:cNvPr id="147" name="Google Shape;147;p21"/>
          <p:cNvSpPr/>
          <p:nvPr/>
        </p:nvSpPr>
        <p:spPr>
          <a:xfrm>
            <a:off x="191700" y="598625"/>
            <a:ext cx="8760600" cy="1842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11150" algn="l" rtl="0">
              <a:spcBef>
                <a:spcPts val="0"/>
              </a:spcBef>
              <a:spcAft>
                <a:spcPts val="0"/>
              </a:spcAft>
              <a:buSzPts val="1300"/>
              <a:buFont typeface="Lato"/>
              <a:buAutoNum type="alphaLcParenR"/>
            </a:pPr>
            <a:r>
              <a:rPr lang="en" sz="1300">
                <a:latin typeface="Lato"/>
                <a:ea typeface="Lato"/>
                <a:cs typeface="Lato"/>
                <a:sym typeface="Lato"/>
              </a:rPr>
              <a:t>“As the country grapples with issues raised by the emerging racial justice movement, the influential College Board is launching an ambitious national curriculum on race with an Advanced Placement program on the African diaspora...Rather than create a separate Advanced Placement subject course, the College Board has linked the diaspora curriculum to its skills-based </a:t>
            </a:r>
            <a:r>
              <a:rPr lang="en" sz="1300" u="sng">
                <a:solidFill>
                  <a:schemeClr val="hlink"/>
                </a:solidFill>
                <a:latin typeface="Lato"/>
                <a:ea typeface="Lato"/>
                <a:cs typeface="Lato"/>
                <a:sym typeface="Lato"/>
                <a:hlinkClick r:id="rId4"/>
              </a:rPr>
              <a:t>Capstone program</a:t>
            </a:r>
            <a:r>
              <a:rPr lang="en" sz="1300">
                <a:latin typeface="Lato"/>
                <a:ea typeface="Lato"/>
                <a:cs typeface="Lato"/>
                <a:sym typeface="Lato"/>
              </a:rPr>
              <a:t>” (Gleibermann/TheWashingtonPost 2020).</a:t>
            </a:r>
            <a:endParaRPr sz="1300">
              <a:latin typeface="Lato"/>
              <a:ea typeface="Lato"/>
              <a:cs typeface="Lato"/>
              <a:sym typeface="Lato"/>
            </a:endParaRPr>
          </a:p>
          <a:p>
            <a:pPr marL="457200" lvl="0" indent="-311150" algn="l" rtl="0">
              <a:spcBef>
                <a:spcPts val="0"/>
              </a:spcBef>
              <a:spcAft>
                <a:spcPts val="0"/>
              </a:spcAft>
              <a:buSzPts val="1300"/>
              <a:buFont typeface="Lato"/>
              <a:buAutoNum type="alphaLcParenR"/>
            </a:pPr>
            <a:r>
              <a:rPr lang="en" sz="1300">
                <a:latin typeface="Lato"/>
                <a:ea typeface="Lato"/>
                <a:cs typeface="Lato"/>
                <a:sym typeface="Lato"/>
              </a:rPr>
              <a:t>College Board has the financial and logistical resources to make this happen, therefore it seems rather reasonable and thus an effective way to integrate Ethnic Studies classes at West Side HS, via AP Seminar.</a:t>
            </a:r>
            <a:endParaRPr sz="1300">
              <a:latin typeface="Lato"/>
              <a:ea typeface="Lato"/>
              <a:cs typeface="Lato"/>
              <a:sym typeface="Lato"/>
            </a:endParaRPr>
          </a:p>
          <a:p>
            <a:pPr marL="457200" lvl="0" indent="-311150" algn="l" rtl="0">
              <a:spcBef>
                <a:spcPts val="0"/>
              </a:spcBef>
              <a:spcAft>
                <a:spcPts val="0"/>
              </a:spcAft>
              <a:buSzPts val="1300"/>
              <a:buFont typeface="Lato"/>
              <a:buAutoNum type="alphaLcParenR"/>
            </a:pPr>
            <a:r>
              <a:rPr lang="en" sz="1300">
                <a:latin typeface="Lato"/>
                <a:ea typeface="Lato"/>
                <a:cs typeface="Lato"/>
                <a:sym typeface="Lato"/>
              </a:rPr>
              <a:t>Only students enrolled in AP Seminar would have access to this content.</a:t>
            </a:r>
            <a:endParaRPr sz="1300">
              <a:latin typeface="Lato"/>
              <a:ea typeface="Lato"/>
              <a:cs typeface="Lato"/>
              <a:sym typeface="Lato"/>
            </a:endParaRPr>
          </a:p>
          <a:p>
            <a:pPr marL="457200" lvl="0" indent="-311150" algn="l" rtl="0">
              <a:spcBef>
                <a:spcPts val="0"/>
              </a:spcBef>
              <a:spcAft>
                <a:spcPts val="0"/>
              </a:spcAft>
              <a:buSzPts val="1300"/>
              <a:buFont typeface="Lato"/>
              <a:buAutoNum type="alphaLcParenR"/>
            </a:pPr>
            <a:r>
              <a:rPr lang="en" sz="1300">
                <a:latin typeface="Lato"/>
                <a:ea typeface="Lato"/>
                <a:cs typeface="Lato"/>
                <a:sym typeface="Lato"/>
              </a:rPr>
              <a:t>I would implement this policy at West Side HS as a way to offer an Ethnic Studies class to students</a:t>
            </a:r>
            <a:endParaRPr sz="1300">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 calcmode="lin" valueType="num">
                                      <p:cBhvr additive="base">
                                        <p:cTn id="7" dur="1000"/>
                                        <p:tgtEl>
                                          <p:spTgt spid="14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1633</Words>
  <Application>Microsoft Office PowerPoint</Application>
  <PresentationFormat>On-screen Show (16:9)</PresentationFormat>
  <Paragraphs>114</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Raleway</vt:lpstr>
      <vt:lpstr>Arial</vt:lpstr>
      <vt:lpstr>Lato</vt:lpstr>
      <vt:lpstr>Streamline</vt:lpstr>
      <vt:lpstr>Lack of Ethnic Studies Classes at West Side High School</vt:lpstr>
      <vt:lpstr>Table of Contents</vt:lpstr>
      <vt:lpstr>PLEASE STOP WHAT YOU ARE DOING...       ...and PUT ON YOUR PUBLIC POLICY ANALYST HAT !!</vt:lpstr>
      <vt:lpstr>What is a Public Policy Analyst (PPA)?</vt:lpstr>
      <vt:lpstr>What is a Public Policy Analyst (PPA)?</vt:lpstr>
      <vt:lpstr>Step 1: Defining the Social Problem</vt:lpstr>
      <vt:lpstr>Step 2: Gathering Evidence of the Problem</vt:lpstr>
      <vt:lpstr>Step 3: Identifying the Causes of the Problem</vt:lpstr>
      <vt:lpstr>Step 4: Evaluating Existing Public Policies</vt:lpstr>
      <vt:lpstr>Step 5: Developing Public Policy Solutions</vt:lpstr>
      <vt:lpstr>Step 6: Selecting the Best Public Policy Solution </vt:lpstr>
      <vt:lpstr>Step 6: Selecting the Best Public Policy Solution </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Lack of Ethnic Studies Classes at West Side High School</dc:title>
  <cp:lastModifiedBy>Joseph Montecalvo</cp:lastModifiedBy>
  <cp:revision>1</cp:revision>
  <dcterms:modified xsi:type="dcterms:W3CDTF">2022-12-07T16:46:56Z</dcterms:modified>
</cp:coreProperties>
</file>