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aleway"/>
      <p:regular r:id="rId19"/>
      <p:bold r:id="rId20"/>
      <p:italic r:id="rId21"/>
      <p:boldItalic r:id="rId22"/>
    </p:embeddedFont>
    <p:embeddedFont>
      <p:font typeface="La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bold.fntdata"/><Relationship Id="rId22" Type="http://schemas.openxmlformats.org/officeDocument/2006/relationships/font" Target="fonts/Raleway-boldItalic.fntdata"/><Relationship Id="rId21" Type="http://schemas.openxmlformats.org/officeDocument/2006/relationships/font" Target="fonts/Raleway-italic.fntdata"/><Relationship Id="rId24" Type="http://schemas.openxmlformats.org/officeDocument/2006/relationships/font" Target="fonts/Lato-bold.fntdata"/><Relationship Id="rId23" Type="http://schemas.openxmlformats.org/officeDocument/2006/relationships/font" Target="fonts/La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boldItalic.fntdata"/><Relationship Id="rId25" Type="http://schemas.openxmlformats.org/officeDocument/2006/relationships/font" Target="fonts/La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aleway-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9746a5a057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9746a5a057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9746a5a057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9746a5a057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9746a5a057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9746a5a057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9746a5a057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9746a5a057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93be28f609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93be28f609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93be28f609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93be28f609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9746a5a057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9746a5a057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93be28f609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93be28f609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93be28f609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93be28f609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93be28f609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93be28f609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9746a5a05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9746a5a05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9746a5a057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9746a5a057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bcamacho3@schools.nyc.gov" TargetMode="External"/><Relationship Id="rId4" Type="http://schemas.openxmlformats.org/officeDocument/2006/relationships/hyperlink" Target="mailto:brandon@earwshs.ne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flippedtips.com/plegal/tips/worksheet5.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s://flippedtips.com/plegal/tips/worksheet6.html"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flippedtips.com/plegal/javits/critical.html" TargetMode="External"/><Relationship Id="rId4" Type="http://schemas.openxmlformats.org/officeDocument/2006/relationships/hyperlink" Target="https://www.youtube.com/watch?v=ZkxctjXPyEU" TargetMode="External"/><Relationship Id="rId5" Type="http://schemas.openxmlformats.org/officeDocument/2006/relationships/hyperlink" Target="https://files.eric.ed.gov/fulltext/ED521869.pdf" TargetMode="External"/><Relationship Id="rId6" Type="http://schemas.openxmlformats.org/officeDocument/2006/relationships/hyperlink" Target="https://www.glassdoor.com/Job-Descriptions/Policy-Analyst.html" TargetMode="External"/><Relationship Id="rId7" Type="http://schemas.openxmlformats.org/officeDocument/2006/relationships/hyperlink" Target="https://www.washingtonpost.com/local/education/new-college-board-curriculum-puts-the-african-diaspora-in-the-spotlight/2020/09/07/579631c2-ee1b-11ea-b4bc-3a2098fc73d4_story.html?hpid=hp_hp-top-table-low_apdiaspora-925am%3Ahomepage%2Fstory-an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hyperlink" Target="http://www.youtube.com/watch?v=ZkxctjXPyEU" TargetMode="Externa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hyperlink" Target="https://flippedtips.com/plegal/tips/worksheet1.html" TargetMode="External"/><Relationship Id="rId5"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flippedtips.com/plegal/tips/info.html" TargetMode="External"/><Relationship Id="rId4" Type="http://schemas.openxmlformats.org/officeDocument/2006/relationships/hyperlink" Target="https://flippedtips.com/plegal/tips/worksheet2.html" TargetMode="External"/><Relationship Id="rId5" Type="http://schemas.openxmlformats.org/officeDocument/2006/relationships/hyperlink" Target="https://files.eric.ed.gov/fulltext/ED521869.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flippedtips.com/plegal/tips/worksheet3.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s://flippedtips.com/plegal/tips/worksheet4.html" TargetMode="External"/><Relationship Id="rId4" Type="http://schemas.openxmlformats.org/officeDocument/2006/relationships/hyperlink" Target="https://apcentral.collegeboard.org/courses/ap-capston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8124900" cy="166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Lack of Ethnic Studies Classes at West Side High School</a:t>
            </a:r>
            <a:endParaRPr/>
          </a:p>
        </p:txBody>
      </p:sp>
      <p:sp>
        <p:nvSpPr>
          <p:cNvPr id="87" name="Google Shape;87;p13"/>
          <p:cNvSpPr txBox="1"/>
          <p:nvPr>
            <p:ph idx="1" type="subTitle"/>
          </p:nvPr>
        </p:nvSpPr>
        <p:spPr>
          <a:xfrm>
            <a:off x="729450" y="3181550"/>
            <a:ext cx="7688100" cy="117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Brandon Camacho</a:t>
            </a:r>
            <a:endParaRPr/>
          </a:p>
          <a:p>
            <a:pPr indent="0" lvl="0" marL="0" rtl="0" algn="l">
              <a:spcBef>
                <a:spcPts val="0"/>
              </a:spcBef>
              <a:spcAft>
                <a:spcPts val="0"/>
              </a:spcAft>
              <a:buNone/>
            </a:pPr>
            <a:r>
              <a:rPr lang="en"/>
              <a:t>Special Education Teacher</a:t>
            </a:r>
            <a:endParaRPr/>
          </a:p>
          <a:p>
            <a:pPr indent="0" lvl="0" marL="0" rtl="0" algn="l">
              <a:spcBef>
                <a:spcPts val="0"/>
              </a:spcBef>
              <a:spcAft>
                <a:spcPts val="0"/>
              </a:spcAft>
              <a:buNone/>
            </a:pPr>
            <a:r>
              <a:rPr lang="en"/>
              <a:t>Edward A. Reynolds West Side High School</a:t>
            </a:r>
            <a:endParaRPr/>
          </a:p>
          <a:p>
            <a:pPr indent="0" lvl="0" marL="0" rtl="0" algn="l">
              <a:spcBef>
                <a:spcPts val="0"/>
              </a:spcBef>
              <a:spcAft>
                <a:spcPts val="0"/>
              </a:spcAft>
              <a:buNone/>
            </a:pPr>
            <a:r>
              <a:rPr lang="en" u="sng">
                <a:solidFill>
                  <a:schemeClr val="hlink"/>
                </a:solidFill>
                <a:hlinkClick r:id="rId3"/>
              </a:rPr>
              <a:t>bcamacho3@schools.nyc.gov</a:t>
            </a:r>
            <a:r>
              <a:rPr lang="en"/>
              <a:t> | </a:t>
            </a:r>
            <a:r>
              <a:rPr lang="en" u="sng">
                <a:solidFill>
                  <a:schemeClr val="hlink"/>
                </a:solidFill>
                <a:hlinkClick r:id="rId4"/>
              </a:rPr>
              <a:t>brandon@earwshs.net</a:t>
            </a:r>
            <a:r>
              <a:rPr lang="en"/>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2"/>
          <p:cNvSpPr txBox="1"/>
          <p:nvPr>
            <p:ph type="title"/>
          </p:nvPr>
        </p:nvSpPr>
        <p:spPr>
          <a:xfrm>
            <a:off x="727800" y="1318650"/>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 5: Developing Public Policy Solutions</a:t>
            </a:r>
            <a:endParaRPr/>
          </a:p>
        </p:txBody>
      </p:sp>
      <p:sp>
        <p:nvSpPr>
          <p:cNvPr id="153" name="Google Shape;153;p22"/>
          <p:cNvSpPr txBox="1"/>
          <p:nvPr>
            <p:ph idx="1" type="body"/>
          </p:nvPr>
        </p:nvSpPr>
        <p:spPr>
          <a:xfrm>
            <a:off x="729325" y="2078875"/>
            <a:ext cx="3774300" cy="25506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AutoNum type="alphaLcParenR"/>
            </a:pPr>
            <a:r>
              <a:rPr lang="en"/>
              <a:t>Propose at least three new/original public policy alternatives. </a:t>
            </a:r>
            <a:endParaRPr/>
          </a:p>
          <a:p>
            <a:pPr indent="-311150" lvl="0" marL="457200" rtl="0" algn="l">
              <a:spcBef>
                <a:spcPts val="0"/>
              </a:spcBef>
              <a:spcAft>
                <a:spcPts val="0"/>
              </a:spcAft>
              <a:buSzPts val="1300"/>
              <a:buAutoNum type="alphaLcParenR"/>
            </a:pPr>
            <a:r>
              <a:rPr lang="en"/>
              <a:t>Be sure that all of your public policy alternatives are at the same geographical level as your social problem. </a:t>
            </a:r>
            <a:endParaRPr/>
          </a:p>
          <a:p>
            <a:pPr indent="-311150" lvl="0" marL="457200" rtl="0" algn="l">
              <a:spcBef>
                <a:spcPts val="0"/>
              </a:spcBef>
              <a:spcAft>
                <a:spcPts val="0"/>
              </a:spcAft>
              <a:buSzPts val="1300"/>
              <a:buAutoNum type="alphaLcParenR"/>
            </a:pPr>
            <a:r>
              <a:rPr lang="en"/>
              <a:t>Each alternative must specify the actual government or government agency that will carry out the proposed action. </a:t>
            </a:r>
            <a:endParaRPr/>
          </a:p>
          <a:p>
            <a:pPr indent="-311150" lvl="0" marL="457200" rtl="0" algn="l">
              <a:spcBef>
                <a:spcPts val="0"/>
              </a:spcBef>
              <a:spcAft>
                <a:spcPts val="0"/>
              </a:spcAft>
              <a:buSzPts val="1300"/>
              <a:buAutoNum type="alphaLcParenR"/>
            </a:pPr>
            <a:r>
              <a:rPr lang="en"/>
              <a:t>Then </a:t>
            </a:r>
            <a:r>
              <a:rPr lang="en"/>
              <a:t>specify</a:t>
            </a:r>
            <a:r>
              <a:rPr lang="en"/>
              <a:t> which proposal you think is most promising. </a:t>
            </a:r>
            <a:endParaRPr/>
          </a:p>
        </p:txBody>
      </p:sp>
      <p:sp>
        <p:nvSpPr>
          <p:cNvPr id="154" name="Google Shape;154;p22"/>
          <p:cNvSpPr txBox="1"/>
          <p:nvPr>
            <p:ph idx="2" type="body"/>
          </p:nvPr>
        </p:nvSpPr>
        <p:spPr>
          <a:xfrm>
            <a:off x="4643600" y="1853850"/>
            <a:ext cx="3774300" cy="277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a:t>
            </a:r>
            <a:endParaRPr/>
          </a:p>
          <a:p>
            <a:pPr indent="-311150" lvl="0" marL="457200" rtl="0" algn="l">
              <a:spcBef>
                <a:spcPts val="1600"/>
              </a:spcBef>
              <a:spcAft>
                <a:spcPts val="0"/>
              </a:spcAft>
              <a:buSzPts val="1300"/>
              <a:buAutoNum type="arabicPeriod"/>
            </a:pPr>
            <a:r>
              <a:rPr lang="en"/>
              <a:t>Allow students to write their own curricula (pertaining to their backgrounds/cultures) to use in an  Ethnic Studies class at  West Side HS</a:t>
            </a:r>
            <a:endParaRPr/>
          </a:p>
          <a:p>
            <a:pPr indent="-311150" lvl="0" marL="457200" rtl="0" algn="l">
              <a:spcBef>
                <a:spcPts val="0"/>
              </a:spcBef>
              <a:spcAft>
                <a:spcPts val="0"/>
              </a:spcAft>
              <a:buSzPts val="1300"/>
              <a:buAutoNum type="arabicPeriod"/>
            </a:pPr>
            <a:r>
              <a:rPr lang="en"/>
              <a:t>Work with legislators to pass a law requiring Ethnic Studies as part of NY State’s high school graduation requirements </a:t>
            </a:r>
            <a:endParaRPr/>
          </a:p>
          <a:p>
            <a:pPr indent="-311150" lvl="0" marL="457200" rtl="0" algn="l">
              <a:spcBef>
                <a:spcPts val="0"/>
              </a:spcBef>
              <a:spcAft>
                <a:spcPts val="0"/>
              </a:spcAft>
              <a:buSzPts val="1300"/>
              <a:buAutoNum type="arabicPeriod"/>
            </a:pPr>
            <a:r>
              <a:rPr lang="en"/>
              <a:t>Reconfigure the scope and sequence of a Regents-based Global History class to contain Ethnic Studies content</a:t>
            </a:r>
            <a:endParaRPr/>
          </a:p>
        </p:txBody>
      </p:sp>
      <p:sp>
        <p:nvSpPr>
          <p:cNvPr id="155" name="Google Shape;155;p22"/>
          <p:cNvSpPr txBox="1"/>
          <p:nvPr/>
        </p:nvSpPr>
        <p:spPr>
          <a:xfrm>
            <a:off x="684800" y="4629500"/>
            <a:ext cx="6939300" cy="43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Students: if you are having trouble with Step 5 use </a:t>
            </a:r>
            <a:r>
              <a:rPr lang="en" u="sng">
                <a:solidFill>
                  <a:schemeClr val="hlink"/>
                </a:solidFill>
                <a:latin typeface="Lato"/>
                <a:ea typeface="Lato"/>
                <a:cs typeface="Lato"/>
                <a:sym typeface="Lato"/>
                <a:hlinkClick r:id="rId3"/>
              </a:rPr>
              <a:t>this worksheet</a:t>
            </a:r>
            <a:r>
              <a:rPr lang="en">
                <a:latin typeface="Lato"/>
                <a:ea typeface="Lato"/>
                <a:cs typeface="Lato"/>
                <a:sym typeface="Lato"/>
              </a:rPr>
              <a:t> to help guide you</a:t>
            </a:r>
            <a:endParaRPr>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3"/>
          <p:cNvSpPr txBox="1"/>
          <p:nvPr>
            <p:ph type="title"/>
          </p:nvPr>
        </p:nvSpPr>
        <p:spPr>
          <a:xfrm>
            <a:off x="406375" y="1318650"/>
            <a:ext cx="8009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 6: Selecting the Best Public Policy Solution </a:t>
            </a:r>
            <a:endParaRPr/>
          </a:p>
        </p:txBody>
      </p:sp>
      <p:sp>
        <p:nvSpPr>
          <p:cNvPr id="161" name="Google Shape;161;p23"/>
          <p:cNvSpPr txBox="1"/>
          <p:nvPr>
            <p:ph idx="1" type="body"/>
          </p:nvPr>
        </p:nvSpPr>
        <p:spPr>
          <a:xfrm>
            <a:off x="729325" y="2078875"/>
            <a:ext cx="3774300" cy="25506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AutoNum type="alphaLcParenR"/>
            </a:pPr>
            <a:r>
              <a:rPr lang="en"/>
              <a:t>List the three public policy alternatives from Step 5. Abbreviate each policy in order to use the matrix provided. </a:t>
            </a:r>
            <a:endParaRPr/>
          </a:p>
          <a:p>
            <a:pPr indent="-311150" lvl="0" marL="457200" rtl="0" algn="l">
              <a:spcBef>
                <a:spcPts val="0"/>
              </a:spcBef>
              <a:spcAft>
                <a:spcPts val="0"/>
              </a:spcAft>
              <a:buSzPts val="1300"/>
              <a:buAutoNum type="alphaLcParenR"/>
            </a:pPr>
            <a:r>
              <a:rPr lang="en"/>
              <a:t>Complete the matrix (see next slide)</a:t>
            </a:r>
            <a:endParaRPr/>
          </a:p>
          <a:p>
            <a:pPr indent="-311150" lvl="0" marL="457200" rtl="0" algn="l">
              <a:spcBef>
                <a:spcPts val="0"/>
              </a:spcBef>
              <a:spcAft>
                <a:spcPts val="0"/>
              </a:spcAft>
              <a:buSzPts val="1300"/>
              <a:buAutoNum type="alphaLcParenR"/>
            </a:pPr>
            <a:r>
              <a:rPr lang="en"/>
              <a:t>Discuss the reasons for your decision in the matrix</a:t>
            </a:r>
            <a:endParaRPr/>
          </a:p>
          <a:p>
            <a:pPr indent="-311150" lvl="0" marL="457200" rtl="0" algn="l">
              <a:spcBef>
                <a:spcPts val="0"/>
              </a:spcBef>
              <a:spcAft>
                <a:spcPts val="0"/>
              </a:spcAft>
              <a:buSzPts val="1300"/>
              <a:buAutoNum type="alphaLcParenR"/>
            </a:pPr>
            <a:r>
              <a:rPr lang="en"/>
              <a:t>Discuss why you prefer one alternative over the other two</a:t>
            </a:r>
            <a:endParaRPr/>
          </a:p>
        </p:txBody>
      </p:sp>
      <p:sp>
        <p:nvSpPr>
          <p:cNvPr id="162" name="Google Shape;162;p23"/>
          <p:cNvSpPr txBox="1"/>
          <p:nvPr/>
        </p:nvSpPr>
        <p:spPr>
          <a:xfrm>
            <a:off x="684800" y="4629500"/>
            <a:ext cx="6939300" cy="43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Students: if you are having trouble with Step 6 use </a:t>
            </a:r>
            <a:r>
              <a:rPr lang="en" u="sng">
                <a:solidFill>
                  <a:schemeClr val="hlink"/>
                </a:solidFill>
                <a:latin typeface="Lato"/>
                <a:ea typeface="Lato"/>
                <a:cs typeface="Lato"/>
                <a:sym typeface="Lato"/>
                <a:hlinkClick r:id="rId3"/>
              </a:rPr>
              <a:t>this worksheet </a:t>
            </a:r>
            <a:r>
              <a:rPr lang="en">
                <a:latin typeface="Lato"/>
                <a:ea typeface="Lato"/>
                <a:cs typeface="Lato"/>
                <a:sym typeface="Lato"/>
              </a:rPr>
              <a:t>to help guide you</a:t>
            </a:r>
            <a:endParaRPr>
              <a:latin typeface="Lato"/>
              <a:ea typeface="Lato"/>
              <a:cs typeface="Lato"/>
              <a:sym typeface="Lato"/>
            </a:endParaRPr>
          </a:p>
        </p:txBody>
      </p:sp>
      <p:pic>
        <p:nvPicPr>
          <p:cNvPr id="163" name="Google Shape;163;p23"/>
          <p:cNvPicPr preferRelativeResize="0"/>
          <p:nvPr/>
        </p:nvPicPr>
        <p:blipFill>
          <a:blip r:embed="rId4">
            <a:alphaModFix/>
          </a:blip>
          <a:stretch>
            <a:fillRect/>
          </a:stretch>
        </p:blipFill>
        <p:spPr>
          <a:xfrm>
            <a:off x="4572000" y="1936750"/>
            <a:ext cx="4112874" cy="2609850"/>
          </a:xfrm>
          <a:prstGeom prst="rect">
            <a:avLst/>
          </a:prstGeom>
          <a:noFill/>
          <a:ln>
            <a:noFill/>
          </a:ln>
        </p:spPr>
      </p:pic>
      <p:sp>
        <p:nvSpPr>
          <p:cNvPr id="164" name="Google Shape;164;p23"/>
          <p:cNvSpPr/>
          <p:nvPr/>
        </p:nvSpPr>
        <p:spPr>
          <a:xfrm>
            <a:off x="4572000" y="1794475"/>
            <a:ext cx="4204500" cy="283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11150" lvl="0" marL="457200" rtl="0" algn="l">
              <a:lnSpc>
                <a:spcPct val="115000"/>
              </a:lnSpc>
              <a:spcBef>
                <a:spcPts val="0"/>
              </a:spcBef>
              <a:spcAft>
                <a:spcPts val="0"/>
              </a:spcAft>
              <a:buClr>
                <a:schemeClr val="accent1"/>
              </a:buClr>
              <a:buSzPts val="1300"/>
              <a:buFont typeface="Lato"/>
              <a:buAutoNum type="arabicPeriod"/>
            </a:pPr>
            <a:r>
              <a:rPr lang="en" sz="1300">
                <a:solidFill>
                  <a:schemeClr val="accent1"/>
                </a:solidFill>
                <a:latin typeface="Lato"/>
                <a:ea typeface="Lato"/>
                <a:cs typeface="Lato"/>
                <a:sym typeface="Lato"/>
              </a:rPr>
              <a:t>Allow students to write their own curricula (pertaining to their backgrounds/cultures) to use in an  Ethnic Studies class at  West Side HS  </a:t>
            </a:r>
            <a:r>
              <a:rPr b="1" lang="en" sz="1300">
                <a:solidFill>
                  <a:schemeClr val="accent1"/>
                </a:solidFill>
                <a:latin typeface="Lato"/>
                <a:ea typeface="Lato"/>
                <a:cs typeface="Lato"/>
                <a:sym typeface="Lato"/>
              </a:rPr>
              <a:t>(WRITE CURRICULUM)</a:t>
            </a:r>
            <a:endParaRPr b="1" sz="1300">
              <a:solidFill>
                <a:schemeClr val="accent1"/>
              </a:solidFill>
              <a:latin typeface="Lato"/>
              <a:ea typeface="Lato"/>
              <a:cs typeface="Lato"/>
              <a:sym typeface="Lato"/>
            </a:endParaRPr>
          </a:p>
          <a:p>
            <a:pPr indent="-311150" lvl="0" marL="457200" rtl="0" algn="l">
              <a:lnSpc>
                <a:spcPct val="115000"/>
              </a:lnSpc>
              <a:spcBef>
                <a:spcPts val="0"/>
              </a:spcBef>
              <a:spcAft>
                <a:spcPts val="0"/>
              </a:spcAft>
              <a:buClr>
                <a:schemeClr val="accent1"/>
              </a:buClr>
              <a:buSzPts val="1300"/>
              <a:buFont typeface="Lato"/>
              <a:buAutoNum type="arabicPeriod"/>
            </a:pPr>
            <a:r>
              <a:rPr lang="en" sz="1300">
                <a:solidFill>
                  <a:schemeClr val="accent1"/>
                </a:solidFill>
                <a:latin typeface="Lato"/>
                <a:ea typeface="Lato"/>
                <a:cs typeface="Lato"/>
                <a:sym typeface="Lato"/>
              </a:rPr>
              <a:t>Work with legislators to pass a law requiring Ethnic Studies as part of NY State’s high school graduation requirements </a:t>
            </a:r>
            <a:r>
              <a:rPr b="1" lang="en" sz="1300">
                <a:solidFill>
                  <a:schemeClr val="accent1"/>
                </a:solidFill>
                <a:latin typeface="Lato"/>
                <a:ea typeface="Lato"/>
                <a:cs typeface="Lato"/>
                <a:sym typeface="Lato"/>
              </a:rPr>
              <a:t>(LEGISLATION)</a:t>
            </a:r>
            <a:endParaRPr b="1" sz="1300">
              <a:solidFill>
                <a:schemeClr val="accent1"/>
              </a:solidFill>
              <a:latin typeface="Lato"/>
              <a:ea typeface="Lato"/>
              <a:cs typeface="Lato"/>
              <a:sym typeface="Lato"/>
            </a:endParaRPr>
          </a:p>
          <a:p>
            <a:pPr indent="-311150" lvl="0" marL="457200" rtl="0" algn="l">
              <a:lnSpc>
                <a:spcPct val="115000"/>
              </a:lnSpc>
              <a:spcBef>
                <a:spcPts val="0"/>
              </a:spcBef>
              <a:spcAft>
                <a:spcPts val="0"/>
              </a:spcAft>
              <a:buClr>
                <a:schemeClr val="accent1"/>
              </a:buClr>
              <a:buSzPts val="1300"/>
              <a:buFont typeface="Lato"/>
              <a:buAutoNum type="arabicPeriod"/>
            </a:pPr>
            <a:r>
              <a:rPr lang="en" sz="1300">
                <a:solidFill>
                  <a:schemeClr val="accent1"/>
                </a:solidFill>
                <a:latin typeface="Lato"/>
                <a:ea typeface="Lato"/>
                <a:cs typeface="Lato"/>
                <a:sym typeface="Lato"/>
              </a:rPr>
              <a:t>Reconfigure the scope and sequence of a Regents-based Global History class to contain Ethnic Studies content                                             </a:t>
            </a:r>
            <a:r>
              <a:rPr b="1" lang="en" sz="1300">
                <a:solidFill>
                  <a:schemeClr val="accent1"/>
                </a:solidFill>
                <a:latin typeface="Lato"/>
                <a:ea typeface="Lato"/>
                <a:cs typeface="Lato"/>
                <a:sym typeface="Lato"/>
              </a:rPr>
              <a:t>(MODIFY GLOBAL HISTORY CLASS)</a:t>
            </a:r>
            <a:endParaRPr b="1"/>
          </a:p>
        </p:txBody>
      </p:sp>
      <p:sp>
        <p:nvSpPr>
          <p:cNvPr id="165" name="Google Shape;165;p23"/>
          <p:cNvSpPr/>
          <p:nvPr/>
        </p:nvSpPr>
        <p:spPr>
          <a:xfrm>
            <a:off x="4572000" y="1794475"/>
            <a:ext cx="4204500" cy="28350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200">
                <a:latin typeface="Lato"/>
                <a:ea typeface="Lato"/>
                <a:cs typeface="Lato"/>
                <a:sym typeface="Lato"/>
              </a:rPr>
              <a:t>C. I placed the legislation solution at high effectiveness, low </a:t>
            </a:r>
            <a:r>
              <a:rPr lang="en" sz="1200">
                <a:latin typeface="Lato"/>
                <a:ea typeface="Lato"/>
                <a:cs typeface="Lato"/>
                <a:sym typeface="Lato"/>
              </a:rPr>
              <a:t>feasibility</a:t>
            </a:r>
            <a:r>
              <a:rPr lang="en" sz="1200">
                <a:latin typeface="Lato"/>
                <a:ea typeface="Lato"/>
                <a:cs typeface="Lato"/>
                <a:sym typeface="Lato"/>
              </a:rPr>
              <a:t> </a:t>
            </a:r>
            <a:r>
              <a:rPr lang="en" sz="1200">
                <a:latin typeface="Lato"/>
                <a:ea typeface="Lato"/>
                <a:cs typeface="Lato"/>
                <a:sym typeface="Lato"/>
              </a:rPr>
              <a:t>because</a:t>
            </a:r>
            <a:r>
              <a:rPr lang="en" sz="1200">
                <a:latin typeface="Lato"/>
                <a:ea typeface="Lato"/>
                <a:cs typeface="Lato"/>
                <a:sym typeface="Lato"/>
              </a:rPr>
              <a:t> this policy would solve my social problem by mandating Ethnic Studies via educational legislation, however it is extremely hard to pass legislation like this, </a:t>
            </a:r>
            <a:r>
              <a:rPr lang="en" sz="1200">
                <a:latin typeface="Lato"/>
                <a:ea typeface="Lato"/>
                <a:cs typeface="Lato"/>
                <a:sym typeface="Lato"/>
              </a:rPr>
              <a:t>especially</a:t>
            </a:r>
            <a:r>
              <a:rPr lang="en" sz="1200">
                <a:latin typeface="Lato"/>
                <a:ea typeface="Lato"/>
                <a:cs typeface="Lato"/>
                <a:sym typeface="Lato"/>
              </a:rPr>
              <a:t> in NYS.  Moreover, writing my own Ethnic Studies curriculum would also be very effective at solving my social problem and it is more feasible than legislation. Even so, I think it would only be moderately feasible because getting students to help you write curricula is hard and very time consuming. The modifying option I think is the most feasible of the three proposed novel solutions, however relative to the others, I do not think this option would be the most effective.</a:t>
            </a:r>
            <a:endParaRPr sz="1200">
              <a:latin typeface="Lato"/>
              <a:ea typeface="Lato"/>
              <a:cs typeface="Lato"/>
              <a:sym typeface="Lato"/>
            </a:endParaRPr>
          </a:p>
        </p:txBody>
      </p:sp>
      <p:sp>
        <p:nvSpPr>
          <p:cNvPr id="166" name="Google Shape;166;p23"/>
          <p:cNvSpPr/>
          <p:nvPr/>
        </p:nvSpPr>
        <p:spPr>
          <a:xfrm>
            <a:off x="4572000" y="1794475"/>
            <a:ext cx="4204500" cy="283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None/>
            </a:pPr>
            <a:r>
              <a:rPr lang="en" sz="1300">
                <a:latin typeface="Lato"/>
                <a:ea typeface="Lato"/>
                <a:cs typeface="Lato"/>
                <a:sym typeface="Lato"/>
              </a:rPr>
              <a:t>D. I would probably start by modifying units within the Global History class to reflect Ethnic Studies content. This option is the most feasible and effective because it uses pre-existing courses to teach ethnic studies curricula. All students need to take Global History to graduate so most students will be exposed to new narratives via this option. </a:t>
            </a:r>
            <a:endParaRPr sz="1300">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4"/>
                                        </p:tgtEl>
                                        <p:attrNameLst>
                                          <p:attrName>style.visibility</p:attrName>
                                        </p:attrNameLst>
                                      </p:cBhvr>
                                      <p:to>
                                        <p:strVal val="visible"/>
                                      </p:to>
                                    </p:set>
                                    <p:anim calcmode="lin" valueType="num">
                                      <p:cBhvr additive="base">
                                        <p:cTn dur="1000"/>
                                        <p:tgtEl>
                                          <p:spTgt spid="16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65"/>
                                        </p:tgtEl>
                                        <p:attrNameLst>
                                          <p:attrName>style.visibility</p:attrName>
                                        </p:attrNameLst>
                                      </p:cBhvr>
                                      <p:to>
                                        <p:strVal val="visible"/>
                                      </p:to>
                                    </p:set>
                                    <p:anim calcmode="lin" valueType="num">
                                      <p:cBhvr additive="base">
                                        <p:cTn dur="1000"/>
                                        <p:tgtEl>
                                          <p:spTgt spid="16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66"/>
                                        </p:tgtEl>
                                        <p:attrNameLst>
                                          <p:attrName>style.visibility</p:attrName>
                                        </p:attrNameLst>
                                      </p:cBhvr>
                                      <p:to>
                                        <p:strVal val="visible"/>
                                      </p:to>
                                    </p:set>
                                    <p:anim calcmode="lin" valueType="num">
                                      <p:cBhvr additive="base">
                                        <p:cTn dur="1000"/>
                                        <p:tgtEl>
                                          <p:spTgt spid="16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4"/>
          <p:cNvSpPr txBox="1"/>
          <p:nvPr>
            <p:ph type="title"/>
          </p:nvPr>
        </p:nvSpPr>
        <p:spPr>
          <a:xfrm>
            <a:off x="406375" y="1318650"/>
            <a:ext cx="8009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 6: Selecting the Best Public Policy Solution </a:t>
            </a:r>
            <a:endParaRPr/>
          </a:p>
        </p:txBody>
      </p:sp>
      <p:pic>
        <p:nvPicPr>
          <p:cNvPr id="172" name="Google Shape;172;p24"/>
          <p:cNvPicPr preferRelativeResize="0"/>
          <p:nvPr/>
        </p:nvPicPr>
        <p:blipFill>
          <a:blip r:embed="rId3">
            <a:alphaModFix/>
          </a:blip>
          <a:stretch>
            <a:fillRect/>
          </a:stretch>
        </p:blipFill>
        <p:spPr>
          <a:xfrm>
            <a:off x="152400" y="2006250"/>
            <a:ext cx="8726050" cy="2941400"/>
          </a:xfrm>
          <a:prstGeom prst="rect">
            <a:avLst/>
          </a:prstGeom>
          <a:noFill/>
          <a:ln>
            <a:noFill/>
          </a:ln>
        </p:spPr>
      </p:pic>
      <p:sp>
        <p:nvSpPr>
          <p:cNvPr id="173" name="Google Shape;173;p24"/>
          <p:cNvSpPr txBox="1"/>
          <p:nvPr/>
        </p:nvSpPr>
        <p:spPr>
          <a:xfrm>
            <a:off x="7188675" y="3185975"/>
            <a:ext cx="1521900" cy="32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Legislation</a:t>
            </a:r>
            <a:endParaRPr>
              <a:latin typeface="Lato"/>
              <a:ea typeface="Lato"/>
              <a:cs typeface="Lato"/>
              <a:sym typeface="Lato"/>
            </a:endParaRPr>
          </a:p>
        </p:txBody>
      </p:sp>
      <p:sp>
        <p:nvSpPr>
          <p:cNvPr id="174" name="Google Shape;174;p24"/>
          <p:cNvSpPr txBox="1"/>
          <p:nvPr/>
        </p:nvSpPr>
        <p:spPr>
          <a:xfrm>
            <a:off x="5447550" y="3185975"/>
            <a:ext cx="1626900" cy="32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Write Curriculum</a:t>
            </a:r>
            <a:endParaRPr>
              <a:latin typeface="Lato"/>
              <a:ea typeface="Lato"/>
              <a:cs typeface="Lato"/>
              <a:sym typeface="Lato"/>
            </a:endParaRPr>
          </a:p>
        </p:txBody>
      </p:sp>
      <p:sp>
        <p:nvSpPr>
          <p:cNvPr id="175" name="Google Shape;175;p24"/>
          <p:cNvSpPr txBox="1"/>
          <p:nvPr/>
        </p:nvSpPr>
        <p:spPr>
          <a:xfrm>
            <a:off x="3754475" y="3601950"/>
            <a:ext cx="1521900" cy="53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Modify Global History Class</a:t>
            </a:r>
            <a:endParaRPr>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Sources</a:t>
            </a:r>
            <a:endParaRPr/>
          </a:p>
        </p:txBody>
      </p:sp>
      <p:sp>
        <p:nvSpPr>
          <p:cNvPr id="181" name="Google Shape;181;p25"/>
          <p:cNvSpPr txBox="1"/>
          <p:nvPr>
            <p:ph idx="1" type="body"/>
          </p:nvPr>
        </p:nvSpPr>
        <p:spPr>
          <a:xfrm>
            <a:off x="729450" y="2078875"/>
            <a:ext cx="7688700" cy="292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https://flippedtips.com/plegal/javits/critical.html</a:t>
            </a:r>
            <a:endParaRPr/>
          </a:p>
          <a:p>
            <a:pPr indent="0" lvl="0" marL="0" rtl="0" algn="l">
              <a:spcBef>
                <a:spcPts val="1600"/>
              </a:spcBef>
              <a:spcAft>
                <a:spcPts val="0"/>
              </a:spcAft>
              <a:buNone/>
            </a:pPr>
            <a:r>
              <a:rPr lang="en" u="sng">
                <a:solidFill>
                  <a:schemeClr val="hlink"/>
                </a:solidFill>
                <a:hlinkClick r:id="rId4"/>
              </a:rPr>
              <a:t>https://www.youtube.com/watch?v=ZkxctjXPyEU</a:t>
            </a:r>
            <a:endParaRPr/>
          </a:p>
          <a:p>
            <a:pPr indent="0" lvl="0" marL="0" rtl="0" algn="l">
              <a:spcBef>
                <a:spcPts val="1600"/>
              </a:spcBef>
              <a:spcAft>
                <a:spcPts val="0"/>
              </a:spcAft>
              <a:buNone/>
            </a:pPr>
            <a:r>
              <a:rPr lang="en" u="sng">
                <a:solidFill>
                  <a:schemeClr val="hlink"/>
                </a:solidFill>
                <a:hlinkClick r:id="rId5"/>
              </a:rPr>
              <a:t>https://files.eric.ed.gov/fulltext/ED521869.pdf</a:t>
            </a:r>
            <a:endParaRPr/>
          </a:p>
          <a:p>
            <a:pPr indent="0" lvl="0" marL="0" rtl="0" algn="l">
              <a:spcBef>
                <a:spcPts val="1600"/>
              </a:spcBef>
              <a:spcAft>
                <a:spcPts val="0"/>
              </a:spcAft>
              <a:buNone/>
            </a:pPr>
            <a:r>
              <a:rPr lang="en">
                <a:solidFill>
                  <a:srgbClr val="000000"/>
                </a:solidFill>
              </a:rPr>
              <a:t>Interview with Lilit Suffet, Principal at Edward A. Reynolds West Side HS</a:t>
            </a:r>
            <a:endParaRPr>
              <a:solidFill>
                <a:srgbClr val="000000"/>
              </a:solidFill>
            </a:endParaRPr>
          </a:p>
          <a:p>
            <a:pPr indent="0" lvl="0" marL="0" rtl="0" algn="l">
              <a:spcBef>
                <a:spcPts val="1600"/>
              </a:spcBef>
              <a:spcAft>
                <a:spcPts val="0"/>
              </a:spcAft>
              <a:buNone/>
            </a:pPr>
            <a:r>
              <a:rPr lang="en" u="sng">
                <a:solidFill>
                  <a:schemeClr val="hlink"/>
                </a:solidFill>
                <a:hlinkClick r:id="rId6"/>
              </a:rPr>
              <a:t>https://www.glassdoor.com/Job-Descriptions/Policy-Analyst.html</a:t>
            </a:r>
            <a:endParaRPr/>
          </a:p>
          <a:p>
            <a:pPr indent="0" lvl="0" marL="0" rtl="0" algn="l">
              <a:spcBef>
                <a:spcPts val="1600"/>
              </a:spcBef>
              <a:spcAft>
                <a:spcPts val="0"/>
              </a:spcAft>
              <a:buNone/>
            </a:pPr>
            <a:r>
              <a:rPr lang="en" u="sng">
                <a:solidFill>
                  <a:schemeClr val="hlink"/>
                </a:solidFill>
                <a:hlinkClick r:id="rId7"/>
              </a:rPr>
              <a:t>https://www.washingtonpost.com/local/education/new-college-board-curriculum-puts-the-african-diaspora-in-the-spotlight/2020/09/07/579631c2-ee1b-11ea-b4bc-3a2098fc73d4_story.html?hpid=hp_hp-top-table-low_apdiaspora-925am%3Ahomepage%2Fstory-ans</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Table of Contents</a:t>
            </a:r>
            <a:endParaRPr/>
          </a:p>
        </p:txBody>
      </p:sp>
      <p:sp>
        <p:nvSpPr>
          <p:cNvPr id="93" name="Google Shape;93;p14"/>
          <p:cNvSpPr txBox="1"/>
          <p:nvPr>
            <p:ph idx="1" type="body"/>
          </p:nvPr>
        </p:nvSpPr>
        <p:spPr>
          <a:xfrm>
            <a:off x="729450" y="2078875"/>
            <a:ext cx="8232900" cy="261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Title Page								9: Step 4 - Evaluating Existing Public Policies</a:t>
            </a:r>
            <a:endParaRPr/>
          </a:p>
          <a:p>
            <a:pPr indent="0" lvl="0" marL="0" rtl="0" algn="l">
              <a:spcBef>
                <a:spcPts val="1600"/>
              </a:spcBef>
              <a:spcAft>
                <a:spcPts val="0"/>
              </a:spcAft>
              <a:buNone/>
            </a:pPr>
            <a:r>
              <a:rPr lang="en"/>
              <a:t>2: Table of Contents						10</a:t>
            </a:r>
            <a:r>
              <a:rPr lang="en"/>
              <a:t>: Step 5 - Developing Public Policy Solutions</a:t>
            </a:r>
            <a:endParaRPr/>
          </a:p>
          <a:p>
            <a:pPr indent="0" lvl="0" marL="0" rtl="0" algn="l">
              <a:spcBef>
                <a:spcPts val="1600"/>
              </a:spcBef>
              <a:spcAft>
                <a:spcPts val="0"/>
              </a:spcAft>
              <a:buNone/>
            </a:pPr>
            <a:r>
              <a:rPr lang="en"/>
              <a:t>3-5: What is a PPA?						</a:t>
            </a:r>
            <a:r>
              <a:rPr lang="en"/>
              <a:t>11-12: Step 6 - Selecting the Best Public Policy Solution</a:t>
            </a:r>
            <a:endParaRPr/>
          </a:p>
          <a:p>
            <a:pPr indent="0" lvl="0" marL="0" rtl="0" algn="l">
              <a:spcBef>
                <a:spcPts val="1600"/>
              </a:spcBef>
              <a:spcAft>
                <a:spcPts val="0"/>
              </a:spcAft>
              <a:buNone/>
            </a:pPr>
            <a:r>
              <a:rPr lang="en"/>
              <a:t>6: Step 1 - Defining the Social Problem				</a:t>
            </a:r>
            <a:r>
              <a:rPr lang="en"/>
              <a:t>13: Sources</a:t>
            </a:r>
            <a:endParaRPr/>
          </a:p>
          <a:p>
            <a:pPr indent="0" lvl="0" marL="0" rtl="0" algn="l">
              <a:spcBef>
                <a:spcPts val="1600"/>
              </a:spcBef>
              <a:spcAft>
                <a:spcPts val="0"/>
              </a:spcAft>
              <a:buNone/>
            </a:pPr>
            <a:r>
              <a:rPr lang="en"/>
              <a:t>7: Step 2 - Gathering Evidence of the Problem</a:t>
            </a:r>
            <a:endParaRPr/>
          </a:p>
          <a:p>
            <a:pPr indent="0" lvl="0" marL="0" rtl="0" algn="l">
              <a:spcBef>
                <a:spcPts val="1600"/>
              </a:spcBef>
              <a:spcAft>
                <a:spcPts val="0"/>
              </a:spcAft>
              <a:buNone/>
            </a:pPr>
            <a:r>
              <a:rPr lang="en"/>
              <a:t>8: Step 3 - Identifying the Causes of the Problem</a:t>
            </a:r>
            <a:endParaRPr/>
          </a:p>
          <a:p>
            <a:pPr indent="0" lvl="0" marL="0" rtl="0" algn="l">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15"/>
          <p:cNvPicPr preferRelativeResize="0"/>
          <p:nvPr/>
        </p:nvPicPr>
        <p:blipFill>
          <a:blip r:embed="rId3">
            <a:alphaModFix/>
          </a:blip>
          <a:stretch>
            <a:fillRect/>
          </a:stretch>
        </p:blipFill>
        <p:spPr>
          <a:xfrm>
            <a:off x="677600" y="623475"/>
            <a:ext cx="7708324" cy="3785550"/>
          </a:xfrm>
          <a:prstGeom prst="rect">
            <a:avLst/>
          </a:prstGeom>
          <a:noFill/>
          <a:ln>
            <a:noFill/>
          </a:ln>
        </p:spPr>
      </p:pic>
      <p:sp>
        <p:nvSpPr>
          <p:cNvPr id="99" name="Google Shape;99;p15"/>
          <p:cNvSpPr txBox="1"/>
          <p:nvPr>
            <p:ph type="title"/>
          </p:nvPr>
        </p:nvSpPr>
        <p:spPr>
          <a:xfrm>
            <a:off x="677600" y="0"/>
            <a:ext cx="7021200" cy="5032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000000"/>
                </a:solidFill>
              </a:rPr>
              <a:t>PLEASE STOP WHAT YOU ARE DOING...</a:t>
            </a:r>
            <a:endParaRPr>
              <a:solidFill>
                <a:srgbClr val="000000"/>
              </a:solidFill>
            </a:endParaRPr>
          </a:p>
          <a:p>
            <a:pPr indent="0" lvl="0" marL="0" rtl="0" algn="l">
              <a:spcBef>
                <a:spcPts val="0"/>
              </a:spcBef>
              <a:spcAft>
                <a:spcPts val="0"/>
              </a:spcAft>
              <a:buNone/>
            </a:pPr>
            <a:r>
              <a:t/>
            </a:r>
            <a:endParaRPr>
              <a:solidFill>
                <a:srgbClr val="000000"/>
              </a:solidFill>
            </a:endParaRPr>
          </a:p>
          <a:p>
            <a:pPr indent="0" lvl="0" marL="0" rtl="0" algn="l">
              <a:spcBef>
                <a:spcPts val="0"/>
              </a:spcBef>
              <a:spcAft>
                <a:spcPts val="0"/>
              </a:spcAft>
              <a:buNone/>
            </a:pPr>
            <a:r>
              <a:t/>
            </a:r>
            <a:endParaRPr>
              <a:solidFill>
                <a:srgbClr val="000000"/>
              </a:solidFill>
            </a:endParaRPr>
          </a:p>
          <a:p>
            <a:pPr indent="0" lvl="0" marL="0" rtl="0" algn="l">
              <a:spcBef>
                <a:spcPts val="0"/>
              </a:spcBef>
              <a:spcAft>
                <a:spcPts val="0"/>
              </a:spcAft>
              <a:buNone/>
            </a:pPr>
            <a:r>
              <a:t/>
            </a:r>
            <a:endParaRPr>
              <a:solidFill>
                <a:srgbClr val="000000"/>
              </a:solidFill>
            </a:endParaRPr>
          </a:p>
          <a:p>
            <a:pPr indent="0" lvl="0" marL="0" rtl="0" algn="l">
              <a:spcBef>
                <a:spcPts val="0"/>
              </a:spcBef>
              <a:spcAft>
                <a:spcPts val="0"/>
              </a:spcAft>
              <a:buNone/>
            </a:pPr>
            <a:r>
              <a:t/>
            </a:r>
            <a:endParaRPr>
              <a:solidFill>
                <a:srgbClr val="000000"/>
              </a:solidFill>
            </a:endParaRPr>
          </a:p>
          <a:p>
            <a:pPr indent="0" lvl="0" marL="0" rtl="0" algn="l">
              <a:spcBef>
                <a:spcPts val="0"/>
              </a:spcBef>
              <a:spcAft>
                <a:spcPts val="0"/>
              </a:spcAft>
              <a:buNone/>
            </a:pPr>
            <a:r>
              <a:t/>
            </a:r>
            <a:endParaRPr>
              <a:solidFill>
                <a:srgbClr val="000000"/>
              </a:solidFill>
            </a:endParaRPr>
          </a:p>
          <a:p>
            <a:pPr indent="0" lvl="0" marL="0" rtl="0" algn="l">
              <a:spcBef>
                <a:spcPts val="0"/>
              </a:spcBef>
              <a:spcAft>
                <a:spcPts val="0"/>
              </a:spcAft>
              <a:buNone/>
            </a:pPr>
            <a:r>
              <a:rPr lang="en">
                <a:solidFill>
                  <a:srgbClr val="000000"/>
                </a:solidFill>
              </a:rPr>
              <a:t>...and PUT ON YOUR PUBLIC POLICY ANALYST HAT !!</a:t>
            </a:r>
            <a:endParaRPr>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6"/>
          <p:cNvSpPr txBox="1"/>
          <p:nvPr>
            <p:ph type="title"/>
          </p:nvPr>
        </p:nvSpPr>
        <p:spPr>
          <a:xfrm>
            <a:off x="157750" y="172875"/>
            <a:ext cx="8827800" cy="7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What is a Public Policy Analyst (PPA)?</a:t>
            </a:r>
            <a:endParaRPr/>
          </a:p>
        </p:txBody>
      </p:sp>
      <p:pic>
        <p:nvPicPr>
          <p:cNvPr descr="Interested in a career in Public Policy? Watch all of Victoria Budson's videos at https://www.careergirls.org/role-model/public-policy-analyst-victoria-budson/&#10;&#10;Like What You See? Support Us. &#10;https://www.careergirls.org/about/donate&#10;&#10;Follow us:&#10;♥ Instagram: http://instagram.com/career_girls&#10;♥ Twitter: https://twitter.com/careergirlsorg&#10;♥ Pinterest: http://www.pinterest.com/careergirlsorg/&#10;♥ Facebook: https://facebook.com/CareerGirls&#10;♥ CareerGirls Blog: http://www.careergirls.org/community" id="105" name="Google Shape;105;p16" title="Public Policy Analyst: Why Consider a Career in Public Policy - Victoria Budson">
            <a:hlinkClick r:id="rId3"/>
          </p:cNvPr>
          <p:cNvPicPr preferRelativeResize="0"/>
          <p:nvPr/>
        </p:nvPicPr>
        <p:blipFill>
          <a:blip r:embed="rId4">
            <a:alphaModFix/>
          </a:blip>
          <a:stretch>
            <a:fillRect/>
          </a:stretch>
        </p:blipFill>
        <p:spPr>
          <a:xfrm>
            <a:off x="623900" y="952875"/>
            <a:ext cx="7895500" cy="3915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7"/>
          <p:cNvSpPr txBox="1"/>
          <p:nvPr>
            <p:ph type="title"/>
          </p:nvPr>
        </p:nvSpPr>
        <p:spPr>
          <a:xfrm>
            <a:off x="157750" y="172875"/>
            <a:ext cx="8827800" cy="7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What is a Public Policy Analyst (PPA)?</a:t>
            </a:r>
            <a:endParaRPr/>
          </a:p>
        </p:txBody>
      </p:sp>
      <p:sp>
        <p:nvSpPr>
          <p:cNvPr id="111" name="Google Shape;111;p17"/>
          <p:cNvSpPr txBox="1"/>
          <p:nvPr/>
        </p:nvSpPr>
        <p:spPr>
          <a:xfrm>
            <a:off x="559925" y="1122775"/>
            <a:ext cx="7719600" cy="376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latin typeface="Lato"/>
                <a:ea typeface="Lato"/>
                <a:cs typeface="Lato"/>
                <a:sym typeface="Lato"/>
              </a:rPr>
              <a:t>A PPA is a person who:: </a:t>
            </a:r>
            <a:endParaRPr sz="1700">
              <a:latin typeface="Lato"/>
              <a:ea typeface="Lato"/>
              <a:cs typeface="Lato"/>
              <a:sym typeface="Lato"/>
            </a:endParaRPr>
          </a:p>
          <a:p>
            <a:pPr indent="-336550" lvl="0" marL="457200" rtl="0" algn="l">
              <a:spcBef>
                <a:spcPts val="0"/>
              </a:spcBef>
              <a:spcAft>
                <a:spcPts val="0"/>
              </a:spcAft>
              <a:buSzPts val="1700"/>
              <a:buFont typeface="Lato"/>
              <a:buChar char="-"/>
            </a:pPr>
            <a:r>
              <a:rPr lang="en" sz="1700">
                <a:latin typeface="Lato"/>
                <a:ea typeface="Lato"/>
                <a:cs typeface="Lato"/>
                <a:sym typeface="Lato"/>
              </a:rPr>
              <a:t>examines the efficacy of existing public policies; </a:t>
            </a:r>
            <a:endParaRPr sz="1700">
              <a:latin typeface="Lato"/>
              <a:ea typeface="Lato"/>
              <a:cs typeface="Lato"/>
              <a:sym typeface="Lato"/>
            </a:endParaRPr>
          </a:p>
          <a:p>
            <a:pPr indent="-336550" lvl="0" marL="457200" rtl="0" algn="l">
              <a:spcBef>
                <a:spcPts val="0"/>
              </a:spcBef>
              <a:spcAft>
                <a:spcPts val="0"/>
              </a:spcAft>
              <a:buSzPts val="1700"/>
              <a:buFont typeface="Lato"/>
              <a:buChar char="-"/>
            </a:pPr>
            <a:r>
              <a:rPr lang="en" sz="1700">
                <a:latin typeface="Lato"/>
                <a:ea typeface="Lato"/>
                <a:cs typeface="Lato"/>
                <a:sym typeface="Lato"/>
              </a:rPr>
              <a:t>lays the groundwork for new programs and legislation;</a:t>
            </a:r>
            <a:endParaRPr sz="1700">
              <a:latin typeface="Lato"/>
              <a:ea typeface="Lato"/>
              <a:cs typeface="Lato"/>
              <a:sym typeface="Lato"/>
            </a:endParaRPr>
          </a:p>
          <a:p>
            <a:pPr indent="-336550" lvl="0" marL="457200" rtl="0" algn="l">
              <a:spcBef>
                <a:spcPts val="0"/>
              </a:spcBef>
              <a:spcAft>
                <a:spcPts val="0"/>
              </a:spcAft>
              <a:buSzPts val="1700"/>
              <a:buFont typeface="Lato"/>
              <a:buChar char="-"/>
            </a:pPr>
            <a:r>
              <a:rPr lang="en" sz="1700">
                <a:latin typeface="Lato"/>
                <a:ea typeface="Lato"/>
                <a:cs typeface="Lato"/>
                <a:sym typeface="Lato"/>
              </a:rPr>
              <a:t>reviews and amends policy drafts by proposing suggestions to improve the effects of existing policies;</a:t>
            </a:r>
            <a:endParaRPr sz="1700">
              <a:latin typeface="Lato"/>
              <a:ea typeface="Lato"/>
              <a:cs typeface="Lato"/>
              <a:sym typeface="Lato"/>
            </a:endParaRPr>
          </a:p>
          <a:p>
            <a:pPr indent="-336550" lvl="0" marL="457200" rtl="0" algn="l">
              <a:spcBef>
                <a:spcPts val="0"/>
              </a:spcBef>
              <a:spcAft>
                <a:spcPts val="0"/>
              </a:spcAft>
              <a:buSzPts val="1700"/>
              <a:buFont typeface="Lato"/>
              <a:buChar char="-"/>
            </a:pPr>
            <a:r>
              <a:rPr lang="en" sz="1700">
                <a:latin typeface="Lato"/>
                <a:ea typeface="Lato"/>
                <a:cs typeface="Lato"/>
                <a:sym typeface="Lato"/>
              </a:rPr>
              <a:t>works closely with stakeholders to determine the goals and objectives of policies;</a:t>
            </a:r>
            <a:endParaRPr sz="1700">
              <a:latin typeface="Lato"/>
              <a:ea typeface="Lato"/>
              <a:cs typeface="Lato"/>
              <a:sym typeface="Lato"/>
            </a:endParaRPr>
          </a:p>
          <a:p>
            <a:pPr indent="-336550" lvl="0" marL="457200" rtl="0" algn="l">
              <a:spcBef>
                <a:spcPts val="0"/>
              </a:spcBef>
              <a:spcAft>
                <a:spcPts val="0"/>
              </a:spcAft>
              <a:buSzPts val="1700"/>
              <a:buFont typeface="Lato"/>
              <a:buChar char="-"/>
            </a:pPr>
            <a:r>
              <a:rPr lang="en" sz="1700">
                <a:latin typeface="Lato"/>
                <a:ea typeface="Lato"/>
                <a:cs typeface="Lato"/>
                <a:sym typeface="Lato"/>
              </a:rPr>
              <a:t>depending on the industry, a policy analyst may progress into a directorial or executive role.</a:t>
            </a:r>
            <a:endParaRPr sz="1700">
              <a:latin typeface="Lato"/>
              <a:ea typeface="Lato"/>
              <a:cs typeface="Lato"/>
              <a:sym typeface="Lato"/>
            </a:endParaRPr>
          </a:p>
          <a:p>
            <a:pPr indent="0" lvl="0" marL="457200" rtl="0" algn="l">
              <a:spcBef>
                <a:spcPts val="0"/>
              </a:spcBef>
              <a:spcAft>
                <a:spcPts val="0"/>
              </a:spcAft>
              <a:buNone/>
            </a:pPr>
            <a:r>
              <a:t/>
            </a:r>
            <a:endParaRPr sz="1700">
              <a:latin typeface="Lato"/>
              <a:ea typeface="Lato"/>
              <a:cs typeface="Lato"/>
              <a:sym typeface="Lato"/>
            </a:endParaRPr>
          </a:p>
          <a:p>
            <a:pPr indent="0" lvl="0" marL="457200" rtl="0" algn="l">
              <a:spcBef>
                <a:spcPts val="0"/>
              </a:spcBef>
              <a:spcAft>
                <a:spcPts val="0"/>
              </a:spcAft>
              <a:buNone/>
            </a:pPr>
            <a:r>
              <a:t/>
            </a:r>
            <a:endParaRPr sz="1700">
              <a:latin typeface="Lato"/>
              <a:ea typeface="Lato"/>
              <a:cs typeface="Lato"/>
              <a:sym typeface="Lato"/>
            </a:endParaRPr>
          </a:p>
          <a:p>
            <a:pPr indent="0" lvl="0" marL="457200" rtl="0" algn="l">
              <a:spcBef>
                <a:spcPts val="0"/>
              </a:spcBef>
              <a:spcAft>
                <a:spcPts val="0"/>
              </a:spcAft>
              <a:buNone/>
            </a:pPr>
            <a:r>
              <a:t/>
            </a:r>
            <a:endParaRPr sz="1700">
              <a:latin typeface="Lato"/>
              <a:ea typeface="Lato"/>
              <a:cs typeface="Lato"/>
              <a:sym typeface="Lato"/>
            </a:endParaRPr>
          </a:p>
          <a:p>
            <a:pPr indent="0" lvl="0" marL="0" rtl="0" algn="l">
              <a:spcBef>
                <a:spcPts val="0"/>
              </a:spcBef>
              <a:spcAft>
                <a:spcPts val="0"/>
              </a:spcAft>
              <a:buNone/>
            </a:pPr>
            <a:r>
              <a:rPr lang="en" sz="1700">
                <a:latin typeface="Lato"/>
                <a:ea typeface="Lato"/>
                <a:cs typeface="Lato"/>
                <a:sym typeface="Lato"/>
              </a:rPr>
              <a:t>(https://www.glassdoor.com/Job-Descriptions/Policy-Analyst.htm)</a:t>
            </a:r>
            <a:endParaRPr sz="1700">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18"/>
          <p:cNvPicPr preferRelativeResize="0"/>
          <p:nvPr/>
        </p:nvPicPr>
        <p:blipFill>
          <a:blip r:embed="rId3">
            <a:alphaModFix/>
          </a:blip>
          <a:stretch>
            <a:fillRect/>
          </a:stretch>
        </p:blipFill>
        <p:spPr>
          <a:xfrm>
            <a:off x="6686350" y="473125"/>
            <a:ext cx="2662451" cy="2730724"/>
          </a:xfrm>
          <a:prstGeom prst="rect">
            <a:avLst/>
          </a:prstGeom>
          <a:noFill/>
          <a:ln>
            <a:noFill/>
          </a:ln>
        </p:spPr>
      </p:pic>
      <p:sp>
        <p:nvSpPr>
          <p:cNvPr id="117" name="Google Shape;117;p18"/>
          <p:cNvSpPr txBox="1"/>
          <p:nvPr>
            <p:ph type="title"/>
          </p:nvPr>
        </p:nvSpPr>
        <p:spPr>
          <a:xfrm>
            <a:off x="727800" y="1318650"/>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 1: Defining the Social Problem</a:t>
            </a:r>
            <a:endParaRPr/>
          </a:p>
        </p:txBody>
      </p:sp>
      <p:sp>
        <p:nvSpPr>
          <p:cNvPr id="118" name="Google Shape;118;p18"/>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AutoNum type="alphaLcParenR"/>
            </a:pPr>
            <a:r>
              <a:rPr lang="en"/>
              <a:t>What is a social problem you would like to investigate?</a:t>
            </a:r>
            <a:endParaRPr/>
          </a:p>
          <a:p>
            <a:pPr indent="-311150" lvl="0" marL="457200" rtl="0" algn="l">
              <a:spcBef>
                <a:spcPts val="0"/>
              </a:spcBef>
              <a:spcAft>
                <a:spcPts val="0"/>
              </a:spcAft>
              <a:buSzPts val="1300"/>
              <a:buAutoNum type="alphaLcParenR"/>
            </a:pPr>
            <a:r>
              <a:rPr lang="en"/>
              <a:t>Where does your social problem take place?</a:t>
            </a:r>
            <a:endParaRPr/>
          </a:p>
          <a:p>
            <a:pPr indent="-311150" lvl="0" marL="457200" rtl="0" algn="l">
              <a:spcBef>
                <a:spcPts val="0"/>
              </a:spcBef>
              <a:spcAft>
                <a:spcPts val="0"/>
              </a:spcAft>
              <a:buSzPts val="1300"/>
              <a:buAutoNum type="alphaLcParenR"/>
            </a:pPr>
            <a:r>
              <a:rPr lang="en"/>
              <a:t>What are three undesirable social conditions that result from this problem?</a:t>
            </a:r>
            <a:endParaRPr/>
          </a:p>
          <a:p>
            <a:pPr indent="-311150" lvl="0" marL="457200" rtl="0" algn="l">
              <a:spcBef>
                <a:spcPts val="0"/>
              </a:spcBef>
              <a:spcAft>
                <a:spcPts val="0"/>
              </a:spcAft>
              <a:buSzPts val="1300"/>
              <a:buAutoNum type="alphaLcParenR"/>
            </a:pPr>
            <a:r>
              <a:rPr lang="en"/>
              <a:t>Write a short phrase that summarizes the social problem and its </a:t>
            </a:r>
            <a:r>
              <a:rPr lang="en"/>
              <a:t>geographical</a:t>
            </a:r>
            <a:r>
              <a:rPr lang="en"/>
              <a:t> location. </a:t>
            </a:r>
            <a:endParaRPr/>
          </a:p>
        </p:txBody>
      </p:sp>
      <p:sp>
        <p:nvSpPr>
          <p:cNvPr id="119" name="Google Shape;119;p18"/>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a:t>
            </a:r>
            <a:endParaRPr/>
          </a:p>
          <a:p>
            <a:pPr indent="-311150" lvl="0" marL="457200" rtl="0" algn="l">
              <a:spcBef>
                <a:spcPts val="1600"/>
              </a:spcBef>
              <a:spcAft>
                <a:spcPts val="0"/>
              </a:spcAft>
              <a:buSzPts val="1300"/>
              <a:buAutoNum type="alphaLcParenR"/>
            </a:pPr>
            <a:r>
              <a:rPr lang="en"/>
              <a:t>Various curricula lack ethnic studies content </a:t>
            </a:r>
            <a:endParaRPr/>
          </a:p>
          <a:p>
            <a:pPr indent="-311150" lvl="0" marL="457200" rtl="0" algn="l">
              <a:spcBef>
                <a:spcPts val="0"/>
              </a:spcBef>
              <a:spcAft>
                <a:spcPts val="0"/>
              </a:spcAft>
              <a:buSzPts val="1300"/>
              <a:buAutoNum type="alphaLcParenR"/>
            </a:pPr>
            <a:r>
              <a:rPr lang="en"/>
              <a:t>West Side HS, New York City DOE</a:t>
            </a:r>
            <a:endParaRPr/>
          </a:p>
          <a:p>
            <a:pPr indent="-311150" lvl="0" marL="457200" rtl="0" algn="l">
              <a:spcBef>
                <a:spcPts val="0"/>
              </a:spcBef>
              <a:spcAft>
                <a:spcPts val="0"/>
              </a:spcAft>
              <a:buSzPts val="1300"/>
              <a:buAutoNum type="alphaLcParenR"/>
            </a:pPr>
            <a:r>
              <a:rPr lang="en"/>
              <a:t>Students of color have a harder time connecting to course material; perpetuates eurocentric perspectives; lack of diverse stories and narratives in the classroom</a:t>
            </a:r>
            <a:endParaRPr/>
          </a:p>
          <a:p>
            <a:pPr indent="-311150" lvl="0" marL="457200" rtl="0" algn="l">
              <a:spcBef>
                <a:spcPts val="0"/>
              </a:spcBef>
              <a:spcAft>
                <a:spcPts val="0"/>
              </a:spcAft>
              <a:buSzPts val="1300"/>
              <a:buAutoNum type="alphaLcParenR"/>
            </a:pPr>
            <a:r>
              <a:rPr lang="en"/>
              <a:t>Lack of ethnic studies classes  at West Side High School </a:t>
            </a:r>
            <a:endParaRPr/>
          </a:p>
        </p:txBody>
      </p:sp>
      <p:sp>
        <p:nvSpPr>
          <p:cNvPr id="120" name="Google Shape;120;p18"/>
          <p:cNvSpPr txBox="1"/>
          <p:nvPr/>
        </p:nvSpPr>
        <p:spPr>
          <a:xfrm>
            <a:off x="684800" y="4629500"/>
            <a:ext cx="6939300" cy="43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Students: if you are having trouble with Step 1 use </a:t>
            </a:r>
            <a:r>
              <a:rPr lang="en" u="sng">
                <a:solidFill>
                  <a:schemeClr val="hlink"/>
                </a:solidFill>
                <a:latin typeface="Lato"/>
                <a:ea typeface="Lato"/>
                <a:cs typeface="Lato"/>
                <a:sym typeface="Lato"/>
                <a:hlinkClick r:id="rId4"/>
              </a:rPr>
              <a:t>this worksheet</a:t>
            </a:r>
            <a:r>
              <a:rPr lang="en">
                <a:latin typeface="Lato"/>
                <a:ea typeface="Lato"/>
                <a:cs typeface="Lato"/>
                <a:sym typeface="Lato"/>
              </a:rPr>
              <a:t> to help guide you</a:t>
            </a:r>
            <a:endParaRPr>
              <a:latin typeface="Lato"/>
              <a:ea typeface="Lato"/>
              <a:cs typeface="Lato"/>
              <a:sym typeface="Lato"/>
            </a:endParaRPr>
          </a:p>
        </p:txBody>
      </p:sp>
      <p:sp>
        <p:nvSpPr>
          <p:cNvPr id="121" name="Google Shape;121;p18"/>
          <p:cNvSpPr/>
          <p:nvPr/>
        </p:nvSpPr>
        <p:spPr>
          <a:xfrm>
            <a:off x="728450" y="2096950"/>
            <a:ext cx="3774300" cy="1878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A social problem is a condition that at least some people in a community view as being undesirable.</a:t>
            </a:r>
            <a:endParaRPr>
              <a:latin typeface="Lato"/>
              <a:ea typeface="Lato"/>
              <a:cs typeface="Lato"/>
              <a:sym typeface="Lato"/>
            </a:endParaRPr>
          </a:p>
        </p:txBody>
      </p:sp>
      <p:pic>
        <p:nvPicPr>
          <p:cNvPr id="122" name="Google Shape;122;p18"/>
          <p:cNvPicPr preferRelativeResize="0"/>
          <p:nvPr/>
        </p:nvPicPr>
        <p:blipFill rotWithShape="1">
          <a:blip r:embed="rId5">
            <a:alphaModFix/>
          </a:blip>
          <a:srcRect b="6881" l="0" r="0" t="0"/>
          <a:stretch/>
        </p:blipFill>
        <p:spPr>
          <a:xfrm>
            <a:off x="4665000" y="2418400"/>
            <a:ext cx="3751200" cy="2644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21"/>
                                        </p:tgtEl>
                                      </p:cBhvr>
                                    </p:animEffect>
                                    <p:set>
                                      <p:cBhvr>
                                        <p:cTn dur="1" fill="hold">
                                          <p:stCondLst>
                                            <p:cond delay="1000"/>
                                          </p:stCondLst>
                                        </p:cTn>
                                        <p:tgtEl>
                                          <p:spTgt spid="12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2">
                                  <p:stCondLst>
                                    <p:cond delay="0"/>
                                  </p:stCondLst>
                                  <p:childTnLst>
                                    <p:anim calcmode="lin" valueType="num">
                                      <p:cBhvr additive="base">
                                        <p:cTn dur="1000"/>
                                        <p:tgtEl>
                                          <p:spTgt spid="122"/>
                                        </p:tgtEl>
                                        <p:attrNameLst>
                                          <p:attrName>ppt_x</p:attrName>
                                        </p:attrNameLst>
                                      </p:cBhvr>
                                      <p:tavLst>
                                        <p:tav fmla="" tm="0">
                                          <p:val>
                                            <p:strVal val="#ppt_x"/>
                                          </p:val>
                                        </p:tav>
                                        <p:tav fmla="" tm="100000">
                                          <p:val>
                                            <p:strVal val="#ppt_x+1"/>
                                          </p:val>
                                        </p:tav>
                                      </p:tavLst>
                                    </p:anim>
                                    <p:set>
                                      <p:cBhvr>
                                        <p:cTn dur="1" fill="hold">
                                          <p:stCondLst>
                                            <p:cond delay="1000"/>
                                          </p:stCondLst>
                                        </p:cTn>
                                        <p:tgtEl>
                                          <p:spTgt spid="12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9"/>
          <p:cNvSpPr txBox="1"/>
          <p:nvPr>
            <p:ph type="title"/>
          </p:nvPr>
        </p:nvSpPr>
        <p:spPr>
          <a:xfrm>
            <a:off x="727800" y="1318650"/>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 2: Gathering Evidence of the Problem</a:t>
            </a:r>
            <a:endParaRPr/>
          </a:p>
        </p:txBody>
      </p:sp>
      <p:sp>
        <p:nvSpPr>
          <p:cNvPr id="128" name="Google Shape;128;p19"/>
          <p:cNvSpPr txBox="1"/>
          <p:nvPr>
            <p:ph idx="1" type="body"/>
          </p:nvPr>
        </p:nvSpPr>
        <p:spPr>
          <a:xfrm>
            <a:off x="729325" y="2078875"/>
            <a:ext cx="3774300" cy="25506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AutoNum type="alphaLcParenR"/>
            </a:pPr>
            <a:r>
              <a:rPr lang="en"/>
              <a:t>Your next step is to gather at least three different types of evidence to support the existence of your problem</a:t>
            </a:r>
            <a:endParaRPr/>
          </a:p>
          <a:p>
            <a:pPr indent="-311150" lvl="0" marL="457200" rtl="0" algn="l">
              <a:spcBef>
                <a:spcPts val="0"/>
              </a:spcBef>
              <a:spcAft>
                <a:spcPts val="0"/>
              </a:spcAft>
              <a:buSzPts val="1300"/>
              <a:buAutoNum type="alphaLcParenR"/>
            </a:pPr>
            <a:r>
              <a:rPr lang="en"/>
              <a:t>You can </a:t>
            </a:r>
            <a:r>
              <a:rPr lang="en" u="sng">
                <a:solidFill>
                  <a:schemeClr val="hlink"/>
                </a:solidFill>
                <a:hlinkClick r:id="rId3"/>
              </a:rPr>
              <a:t>use any of the following</a:t>
            </a:r>
            <a:r>
              <a:rPr lang="en"/>
              <a:t> as evidence: </a:t>
            </a:r>
            <a:endParaRPr/>
          </a:p>
          <a:p>
            <a:pPr indent="-298450" lvl="1" marL="914400" rtl="0" algn="l">
              <a:spcBef>
                <a:spcPts val="0"/>
              </a:spcBef>
              <a:spcAft>
                <a:spcPts val="0"/>
              </a:spcAft>
              <a:buSzPts val="1100"/>
              <a:buAutoNum type="romanLcParenR"/>
            </a:pPr>
            <a:r>
              <a:rPr lang="en"/>
              <a:t>Statistics</a:t>
            </a:r>
            <a:endParaRPr/>
          </a:p>
          <a:p>
            <a:pPr indent="-298450" lvl="1" marL="914400" rtl="0" algn="l">
              <a:spcBef>
                <a:spcPts val="0"/>
              </a:spcBef>
              <a:spcAft>
                <a:spcPts val="0"/>
              </a:spcAft>
              <a:buSzPts val="1100"/>
              <a:buAutoNum type="romanLcParenR"/>
            </a:pPr>
            <a:r>
              <a:rPr lang="en"/>
              <a:t>Articles by Experts</a:t>
            </a:r>
            <a:endParaRPr/>
          </a:p>
          <a:p>
            <a:pPr indent="-298450" lvl="1" marL="914400" rtl="0" algn="l">
              <a:spcBef>
                <a:spcPts val="0"/>
              </a:spcBef>
              <a:spcAft>
                <a:spcPts val="0"/>
              </a:spcAft>
              <a:buSzPts val="1100"/>
              <a:buAutoNum type="romanLcParenR"/>
            </a:pPr>
            <a:r>
              <a:rPr lang="en"/>
              <a:t>Case Studies </a:t>
            </a:r>
            <a:endParaRPr/>
          </a:p>
          <a:p>
            <a:pPr indent="-298450" lvl="1" marL="914400" rtl="0" algn="l">
              <a:spcBef>
                <a:spcPts val="0"/>
              </a:spcBef>
              <a:spcAft>
                <a:spcPts val="0"/>
              </a:spcAft>
              <a:buSzPts val="1100"/>
              <a:buAutoNum type="romanLcParenR"/>
            </a:pPr>
            <a:r>
              <a:rPr lang="en"/>
              <a:t>Search Engines, Databases, the Internet</a:t>
            </a:r>
            <a:endParaRPr/>
          </a:p>
          <a:p>
            <a:pPr indent="-298450" lvl="1" marL="914400" rtl="0" algn="l">
              <a:spcBef>
                <a:spcPts val="0"/>
              </a:spcBef>
              <a:spcAft>
                <a:spcPts val="0"/>
              </a:spcAft>
              <a:buSzPts val="1100"/>
              <a:buAutoNum type="romanLcParenR"/>
            </a:pPr>
            <a:r>
              <a:rPr lang="en"/>
              <a:t>Surveys or Interviews</a:t>
            </a:r>
            <a:endParaRPr/>
          </a:p>
          <a:p>
            <a:pPr indent="-298450" lvl="1" marL="914400" rtl="0" algn="l">
              <a:spcBef>
                <a:spcPts val="0"/>
              </a:spcBef>
              <a:spcAft>
                <a:spcPts val="0"/>
              </a:spcAft>
              <a:buSzPts val="1100"/>
              <a:buAutoNum type="romanLcParenR"/>
            </a:pPr>
            <a:r>
              <a:rPr lang="en"/>
              <a:t>Knowledgeable</a:t>
            </a:r>
            <a:r>
              <a:rPr lang="en"/>
              <a:t> People </a:t>
            </a:r>
            <a:endParaRPr/>
          </a:p>
        </p:txBody>
      </p:sp>
      <p:sp>
        <p:nvSpPr>
          <p:cNvPr id="129" name="Google Shape;129;p19"/>
          <p:cNvSpPr txBox="1"/>
          <p:nvPr>
            <p:ph idx="2" type="body"/>
          </p:nvPr>
        </p:nvSpPr>
        <p:spPr>
          <a:xfrm>
            <a:off x="4643600" y="2078875"/>
            <a:ext cx="3774300" cy="25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a:t>
            </a:r>
            <a:endParaRPr/>
          </a:p>
          <a:p>
            <a:pPr indent="0" lvl="0" marL="0" rtl="0" algn="l">
              <a:spcBef>
                <a:spcPts val="1600"/>
              </a:spcBef>
              <a:spcAft>
                <a:spcPts val="0"/>
              </a:spcAft>
              <a:buNone/>
            </a:pPr>
            <a:r>
              <a:rPr lang="en"/>
              <a:t>The following evidence helps prove that there is a lack of ethnic studies classes at West Side HS:</a:t>
            </a:r>
            <a:endParaRPr/>
          </a:p>
          <a:p>
            <a:pPr indent="0" lvl="0" marL="0" rtl="0" algn="l">
              <a:spcBef>
                <a:spcPts val="1600"/>
              </a:spcBef>
              <a:spcAft>
                <a:spcPts val="0"/>
              </a:spcAft>
              <a:buNone/>
            </a:pPr>
            <a:r>
              <a:rPr lang="en"/>
              <a:t>Interview: Principal </a:t>
            </a:r>
            <a:r>
              <a:rPr lang="en"/>
              <a:t>acknowledged</a:t>
            </a:r>
            <a:r>
              <a:rPr lang="en"/>
              <a:t> that West Side currently does not offer any ethnic studies classes</a:t>
            </a:r>
            <a:endParaRPr/>
          </a:p>
          <a:p>
            <a:pPr indent="0" lvl="0" marL="0" rtl="0" algn="l">
              <a:spcBef>
                <a:spcPts val="1600"/>
              </a:spcBef>
              <a:spcAft>
                <a:spcPts val="1600"/>
              </a:spcAft>
              <a:buNone/>
            </a:pPr>
            <a:r>
              <a:rPr lang="en"/>
              <a:t>Statistics: School data confirms that 0% of classes offered at West Side are considered Ethnic Studies</a:t>
            </a:r>
            <a:endParaRPr/>
          </a:p>
        </p:txBody>
      </p:sp>
      <p:sp>
        <p:nvSpPr>
          <p:cNvPr id="130" name="Google Shape;130;p19"/>
          <p:cNvSpPr txBox="1"/>
          <p:nvPr/>
        </p:nvSpPr>
        <p:spPr>
          <a:xfrm>
            <a:off x="684800" y="4629500"/>
            <a:ext cx="6939300" cy="43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Students: if you are having trouble with Step 2 use </a:t>
            </a:r>
            <a:r>
              <a:rPr lang="en" u="sng">
                <a:solidFill>
                  <a:schemeClr val="hlink"/>
                </a:solidFill>
                <a:latin typeface="Lato"/>
                <a:ea typeface="Lato"/>
                <a:cs typeface="Lato"/>
                <a:sym typeface="Lato"/>
                <a:hlinkClick r:id="rId4"/>
              </a:rPr>
              <a:t>this worksheet</a:t>
            </a:r>
            <a:r>
              <a:rPr lang="en">
                <a:latin typeface="Lato"/>
                <a:ea typeface="Lato"/>
                <a:cs typeface="Lato"/>
                <a:sym typeface="Lato"/>
              </a:rPr>
              <a:t> to help guide you</a:t>
            </a:r>
            <a:endParaRPr>
              <a:latin typeface="Lato"/>
              <a:ea typeface="Lato"/>
              <a:cs typeface="Lato"/>
              <a:sym typeface="Lato"/>
            </a:endParaRPr>
          </a:p>
        </p:txBody>
      </p:sp>
      <p:sp>
        <p:nvSpPr>
          <p:cNvPr id="131" name="Google Shape;131;p19"/>
          <p:cNvSpPr/>
          <p:nvPr/>
        </p:nvSpPr>
        <p:spPr>
          <a:xfrm>
            <a:off x="4385600" y="2078875"/>
            <a:ext cx="4290300" cy="2550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rPr lang="en">
                <a:latin typeface="Lato"/>
                <a:ea typeface="Lato"/>
                <a:cs typeface="Lato"/>
                <a:sym typeface="Lato"/>
              </a:rPr>
              <a:t>Research Report: </a:t>
            </a:r>
            <a:r>
              <a:rPr lang="en">
                <a:latin typeface="Lato"/>
                <a:ea typeface="Lato"/>
                <a:cs typeface="Lato"/>
                <a:sym typeface="Lato"/>
              </a:rPr>
              <a:t>While content related to African Americans, Latinos, and Native Americans has been added, deeper patterns and narratives that reflect Euro-American experiences and worldviews, and that have traditionally structured K–12 textbooks—particularly history and social studies texts—remain intact” (Sleeter 2011).</a:t>
            </a:r>
            <a:endParaRPr>
              <a:latin typeface="Lato"/>
              <a:ea typeface="Lato"/>
              <a:cs typeface="Lato"/>
              <a:sym typeface="Lato"/>
            </a:endParaRPr>
          </a:p>
          <a:p>
            <a:pPr indent="0" lvl="0" marL="0" rtl="0" algn="l">
              <a:lnSpc>
                <a:spcPct val="115000"/>
              </a:lnSpc>
              <a:spcBef>
                <a:spcPts val="1200"/>
              </a:spcBef>
              <a:spcAft>
                <a:spcPts val="0"/>
              </a:spcAft>
              <a:buNone/>
            </a:pPr>
            <a:r>
              <a:rPr lang="en" u="sng">
                <a:solidFill>
                  <a:schemeClr val="hlink"/>
                </a:solidFill>
                <a:latin typeface="Lato"/>
                <a:ea typeface="Lato"/>
                <a:cs typeface="Lato"/>
                <a:sym typeface="Lato"/>
                <a:hlinkClick r:id="rId5"/>
              </a:rPr>
              <a:t>https://files.eric.ed.gov/fulltext/ED521869.pdf</a:t>
            </a:r>
            <a:endParaRPr>
              <a:latin typeface="Lato"/>
              <a:ea typeface="Lato"/>
              <a:cs typeface="Lato"/>
              <a:sym typeface="Lato"/>
            </a:endParaRPr>
          </a:p>
          <a:p>
            <a:pPr indent="0" lvl="0" marL="0" rtl="0" algn="l">
              <a:spcBef>
                <a:spcPts val="1200"/>
              </a:spcBef>
              <a:spcAft>
                <a:spcPts val="0"/>
              </a:spcAft>
              <a:buNone/>
            </a:pPr>
            <a:r>
              <a:t/>
            </a:r>
            <a:endParaRPr>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additive="base">
                                        <p:cTn dur="1000"/>
                                        <p:tgtEl>
                                          <p:spTgt spid="131"/>
                                        </p:tgtEl>
                                        <p:attrNameLst>
                                          <p:attrName>ppt_w</p:attrName>
                                        </p:attrNameLst>
                                      </p:cBhvr>
                                      <p:tavLst>
                                        <p:tav fmla="" tm="0">
                                          <p:val>
                                            <p:strVal val="0"/>
                                          </p:val>
                                        </p:tav>
                                        <p:tav fmla="" tm="100000">
                                          <p:val>
                                            <p:strVal val="#ppt_w"/>
                                          </p:val>
                                        </p:tav>
                                      </p:tavLst>
                                    </p:anim>
                                    <p:anim calcmode="lin" valueType="num">
                                      <p:cBhvr additive="base">
                                        <p:cTn dur="1000"/>
                                        <p:tgtEl>
                                          <p:spTgt spid="13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0"/>
          <p:cNvSpPr txBox="1"/>
          <p:nvPr>
            <p:ph type="title"/>
          </p:nvPr>
        </p:nvSpPr>
        <p:spPr>
          <a:xfrm>
            <a:off x="727800" y="1318650"/>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 3: Identifying the Causes of the Problem</a:t>
            </a:r>
            <a:endParaRPr/>
          </a:p>
        </p:txBody>
      </p:sp>
      <p:sp>
        <p:nvSpPr>
          <p:cNvPr id="137" name="Google Shape;137;p20"/>
          <p:cNvSpPr txBox="1"/>
          <p:nvPr>
            <p:ph idx="1" type="body"/>
          </p:nvPr>
        </p:nvSpPr>
        <p:spPr>
          <a:xfrm>
            <a:off x="729325" y="2078875"/>
            <a:ext cx="3774300" cy="25506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AutoNum type="alphaLcParenR"/>
            </a:pPr>
            <a:r>
              <a:rPr lang="en"/>
              <a:t>When policy makers identify the causes or factors that contribute to a social problem, they then can try to develop public policies to </a:t>
            </a:r>
            <a:r>
              <a:rPr lang="en"/>
              <a:t>eliminate</a:t>
            </a:r>
            <a:r>
              <a:rPr lang="en"/>
              <a:t> or lessen those causes or factors. </a:t>
            </a:r>
            <a:endParaRPr/>
          </a:p>
          <a:p>
            <a:pPr indent="-311150" lvl="0" marL="457200" rtl="0" algn="l">
              <a:spcBef>
                <a:spcPts val="0"/>
              </a:spcBef>
              <a:spcAft>
                <a:spcPts val="0"/>
              </a:spcAft>
              <a:buSzPts val="1300"/>
              <a:buAutoNum type="alphaLcParenR"/>
            </a:pPr>
            <a:r>
              <a:rPr lang="en"/>
              <a:t>Your job at this step is to brainstorm the causes and factors that contribute to your social problem. </a:t>
            </a:r>
            <a:endParaRPr/>
          </a:p>
          <a:p>
            <a:pPr indent="-311150" lvl="0" marL="457200" rtl="0" algn="l">
              <a:spcBef>
                <a:spcPts val="0"/>
              </a:spcBef>
              <a:spcAft>
                <a:spcPts val="0"/>
              </a:spcAft>
              <a:buSzPts val="1300"/>
              <a:buAutoNum type="alphaLcParenR"/>
            </a:pPr>
            <a:r>
              <a:rPr lang="en"/>
              <a:t>Use resources from Step 2 to aid your thinking.</a:t>
            </a:r>
            <a:endParaRPr/>
          </a:p>
        </p:txBody>
      </p:sp>
      <p:sp>
        <p:nvSpPr>
          <p:cNvPr id="138" name="Google Shape;138;p20"/>
          <p:cNvSpPr txBox="1"/>
          <p:nvPr>
            <p:ph idx="2" type="body"/>
          </p:nvPr>
        </p:nvSpPr>
        <p:spPr>
          <a:xfrm>
            <a:off x="4643600" y="1853850"/>
            <a:ext cx="4326900" cy="277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a:t>
            </a:r>
            <a:endParaRPr/>
          </a:p>
          <a:p>
            <a:pPr indent="0" lvl="0" marL="0" rtl="0" algn="l">
              <a:spcBef>
                <a:spcPts val="1600"/>
              </a:spcBef>
              <a:spcAft>
                <a:spcPts val="0"/>
              </a:spcAft>
              <a:buNone/>
            </a:pPr>
            <a:r>
              <a:rPr lang="en"/>
              <a:t>Why would there be a lack of ethnic studies classes at West Side HS?</a:t>
            </a:r>
            <a:endParaRPr/>
          </a:p>
          <a:p>
            <a:pPr indent="-311150" lvl="0" marL="457200" rtl="0" algn="l">
              <a:spcBef>
                <a:spcPts val="1600"/>
              </a:spcBef>
              <a:spcAft>
                <a:spcPts val="0"/>
              </a:spcAft>
              <a:buSzPts val="1300"/>
              <a:buChar char="-"/>
            </a:pPr>
            <a:r>
              <a:rPr lang="en"/>
              <a:t>Lack of staff to teach ethnic studies classes</a:t>
            </a:r>
            <a:endParaRPr/>
          </a:p>
          <a:p>
            <a:pPr indent="-311150" lvl="0" marL="457200" rtl="0" algn="l">
              <a:spcBef>
                <a:spcPts val="0"/>
              </a:spcBef>
              <a:spcAft>
                <a:spcPts val="0"/>
              </a:spcAft>
              <a:buSzPts val="1300"/>
              <a:buChar char="-"/>
            </a:pPr>
            <a:r>
              <a:rPr lang="en"/>
              <a:t>States do not require ethnic studies to graduate or matriculate</a:t>
            </a:r>
            <a:endParaRPr/>
          </a:p>
          <a:p>
            <a:pPr indent="-311150" lvl="0" marL="457200" rtl="0" algn="l">
              <a:spcBef>
                <a:spcPts val="0"/>
              </a:spcBef>
              <a:spcAft>
                <a:spcPts val="0"/>
              </a:spcAft>
              <a:buSzPts val="1300"/>
              <a:buChar char="-"/>
            </a:pPr>
            <a:r>
              <a:rPr lang="en"/>
              <a:t>Dominance of Euro-American perspectives in mainstream curricula don’t allow for ethnic studies/diverse narratives </a:t>
            </a:r>
            <a:endParaRPr/>
          </a:p>
          <a:p>
            <a:pPr indent="-311150" lvl="0" marL="457200" rtl="0" algn="l">
              <a:spcBef>
                <a:spcPts val="0"/>
              </a:spcBef>
              <a:spcAft>
                <a:spcPts val="0"/>
              </a:spcAft>
              <a:buSzPts val="1300"/>
              <a:buChar char="-"/>
            </a:pPr>
            <a:r>
              <a:rPr lang="en"/>
              <a:t>No incentives, or funding, for ethnic studies classes </a:t>
            </a:r>
            <a:endParaRPr/>
          </a:p>
          <a:p>
            <a:pPr indent="0" lvl="0" marL="0" rtl="0" algn="l">
              <a:spcBef>
                <a:spcPts val="1600"/>
              </a:spcBef>
              <a:spcAft>
                <a:spcPts val="1600"/>
              </a:spcAft>
              <a:buNone/>
            </a:pPr>
            <a:r>
              <a:t/>
            </a:r>
            <a:endParaRPr/>
          </a:p>
        </p:txBody>
      </p:sp>
      <p:sp>
        <p:nvSpPr>
          <p:cNvPr id="139" name="Google Shape;139;p20"/>
          <p:cNvSpPr txBox="1"/>
          <p:nvPr/>
        </p:nvSpPr>
        <p:spPr>
          <a:xfrm>
            <a:off x="684800" y="4629500"/>
            <a:ext cx="6939300" cy="43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Students: if you are having trouble with Step 3 use </a:t>
            </a:r>
            <a:r>
              <a:rPr lang="en" u="sng">
                <a:solidFill>
                  <a:schemeClr val="hlink"/>
                </a:solidFill>
                <a:latin typeface="Lato"/>
                <a:ea typeface="Lato"/>
                <a:cs typeface="Lato"/>
                <a:sym typeface="Lato"/>
                <a:hlinkClick r:id="rId3"/>
              </a:rPr>
              <a:t>this worksheet</a:t>
            </a:r>
            <a:r>
              <a:rPr lang="en">
                <a:latin typeface="Lato"/>
                <a:ea typeface="Lato"/>
                <a:cs typeface="Lato"/>
                <a:sym typeface="Lato"/>
              </a:rPr>
              <a:t> to help guide you</a:t>
            </a:r>
            <a:endParaRPr>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1"/>
          <p:cNvSpPr txBox="1"/>
          <p:nvPr>
            <p:ph type="title"/>
          </p:nvPr>
        </p:nvSpPr>
        <p:spPr>
          <a:xfrm>
            <a:off x="727800" y="1318650"/>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 4: Evaluating Existing Public Policies</a:t>
            </a:r>
            <a:endParaRPr/>
          </a:p>
        </p:txBody>
      </p:sp>
      <p:sp>
        <p:nvSpPr>
          <p:cNvPr id="145" name="Google Shape;145;p21"/>
          <p:cNvSpPr txBox="1"/>
          <p:nvPr>
            <p:ph idx="1" type="body"/>
          </p:nvPr>
        </p:nvSpPr>
        <p:spPr>
          <a:xfrm>
            <a:off x="274600" y="1881125"/>
            <a:ext cx="8472600" cy="28074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a:t>Evaluating the main existing policy or policies to deal with a social problem is an important step in the PPA process.</a:t>
            </a:r>
            <a:endParaRPr/>
          </a:p>
          <a:p>
            <a:pPr indent="-311150" lvl="0" marL="457200" rtl="0" algn="l">
              <a:spcBef>
                <a:spcPts val="1600"/>
              </a:spcBef>
              <a:spcAft>
                <a:spcPts val="0"/>
              </a:spcAft>
              <a:buSzPts val="1300"/>
              <a:buAutoNum type="alphaLcParenR"/>
            </a:pPr>
            <a:r>
              <a:rPr lang="en"/>
              <a:t>State one of the major existing policies that attempts to deal with the social problem</a:t>
            </a:r>
            <a:endParaRPr/>
          </a:p>
          <a:p>
            <a:pPr indent="-311150" lvl="0" marL="457200" rtl="0" algn="l">
              <a:spcBef>
                <a:spcPts val="1600"/>
              </a:spcBef>
              <a:spcAft>
                <a:spcPts val="0"/>
              </a:spcAft>
              <a:buSzPts val="1300"/>
              <a:buAutoNum type="alphaLcParenR"/>
            </a:pPr>
            <a:r>
              <a:rPr lang="en"/>
              <a:t>What are the advantages of this policy? (i.e., effectiveness, costs, enforcement, public acceptance)</a:t>
            </a:r>
            <a:endParaRPr/>
          </a:p>
          <a:p>
            <a:pPr indent="-311150" lvl="0" marL="457200" rtl="0" algn="l">
              <a:spcBef>
                <a:spcPts val="1600"/>
              </a:spcBef>
              <a:spcAft>
                <a:spcPts val="0"/>
              </a:spcAft>
              <a:buSzPts val="1300"/>
              <a:buAutoNum type="alphaLcParenR"/>
            </a:pPr>
            <a:r>
              <a:rPr lang="en"/>
              <a:t>What are the disadvantages of this policy? </a:t>
            </a:r>
            <a:r>
              <a:rPr lang="en"/>
              <a:t>(i.e., effectiveness, costs, enforcement, public acceptance)</a:t>
            </a:r>
            <a:endParaRPr/>
          </a:p>
          <a:p>
            <a:pPr indent="-311150" lvl="0" marL="457200" rtl="0" algn="l">
              <a:spcBef>
                <a:spcPts val="1600"/>
              </a:spcBef>
              <a:spcAft>
                <a:spcPts val="1600"/>
              </a:spcAft>
              <a:buSzPts val="1300"/>
              <a:buAutoNum type="alphaLcParenR"/>
            </a:pPr>
            <a:r>
              <a:rPr lang="en"/>
              <a:t>Based on your evaluation of the advantages and </a:t>
            </a:r>
            <a:r>
              <a:rPr lang="en"/>
              <a:t>disadvantages</a:t>
            </a:r>
            <a:r>
              <a:rPr lang="en"/>
              <a:t>, should the current policy be totally replaced, </a:t>
            </a:r>
            <a:r>
              <a:rPr lang="en"/>
              <a:t>strengthened</a:t>
            </a:r>
            <a:r>
              <a:rPr lang="en"/>
              <a:t>, or improved? What advantages, if any, from the current policy should be retained? What disadvantages, if any, should be eliminated? </a:t>
            </a:r>
            <a:endParaRPr/>
          </a:p>
        </p:txBody>
      </p:sp>
      <p:sp>
        <p:nvSpPr>
          <p:cNvPr id="146" name="Google Shape;146;p21"/>
          <p:cNvSpPr txBox="1"/>
          <p:nvPr/>
        </p:nvSpPr>
        <p:spPr>
          <a:xfrm>
            <a:off x="274600" y="4576800"/>
            <a:ext cx="6939300" cy="43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Students: if you are having trouble with Step 4 use </a:t>
            </a:r>
            <a:r>
              <a:rPr lang="en" u="sng">
                <a:solidFill>
                  <a:schemeClr val="hlink"/>
                </a:solidFill>
                <a:latin typeface="Lato"/>
                <a:ea typeface="Lato"/>
                <a:cs typeface="Lato"/>
                <a:sym typeface="Lato"/>
                <a:hlinkClick r:id="rId3"/>
              </a:rPr>
              <a:t>this worksheet </a:t>
            </a:r>
            <a:r>
              <a:rPr lang="en">
                <a:latin typeface="Lato"/>
                <a:ea typeface="Lato"/>
                <a:cs typeface="Lato"/>
                <a:sym typeface="Lato"/>
              </a:rPr>
              <a:t>to help guide you</a:t>
            </a:r>
            <a:endParaRPr>
              <a:latin typeface="Lato"/>
              <a:ea typeface="Lato"/>
              <a:cs typeface="Lato"/>
              <a:sym typeface="Lato"/>
            </a:endParaRPr>
          </a:p>
        </p:txBody>
      </p:sp>
      <p:sp>
        <p:nvSpPr>
          <p:cNvPr id="147" name="Google Shape;147;p21"/>
          <p:cNvSpPr/>
          <p:nvPr/>
        </p:nvSpPr>
        <p:spPr>
          <a:xfrm>
            <a:off x="191700" y="598625"/>
            <a:ext cx="8760600" cy="1842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11150" lvl="0" marL="457200" rtl="0" algn="l">
              <a:spcBef>
                <a:spcPts val="0"/>
              </a:spcBef>
              <a:spcAft>
                <a:spcPts val="0"/>
              </a:spcAft>
              <a:buSzPts val="1300"/>
              <a:buFont typeface="Lato"/>
              <a:buAutoNum type="alphaLcParenR"/>
            </a:pPr>
            <a:r>
              <a:rPr lang="en" sz="1300">
                <a:latin typeface="Lato"/>
                <a:ea typeface="Lato"/>
                <a:cs typeface="Lato"/>
                <a:sym typeface="Lato"/>
              </a:rPr>
              <a:t>“</a:t>
            </a:r>
            <a:r>
              <a:rPr lang="en" sz="1300">
                <a:latin typeface="Lato"/>
                <a:ea typeface="Lato"/>
                <a:cs typeface="Lato"/>
                <a:sym typeface="Lato"/>
              </a:rPr>
              <a:t>As the country grapples with issues raised by the emerging racial justice movement, the influential College Board is launching an ambitious national curriculum on race with an Advanced Placement program on the African diaspora...Rather than create a separate Advanced Placement subject course, the College Board has linked the diaspora curriculum to its skills-based </a:t>
            </a:r>
            <a:r>
              <a:rPr lang="en" sz="1300" u="sng">
                <a:solidFill>
                  <a:schemeClr val="hlink"/>
                </a:solidFill>
                <a:latin typeface="Lato"/>
                <a:ea typeface="Lato"/>
                <a:cs typeface="Lato"/>
                <a:sym typeface="Lato"/>
                <a:hlinkClick r:id="rId4"/>
              </a:rPr>
              <a:t>Capstone program</a:t>
            </a:r>
            <a:r>
              <a:rPr lang="en" sz="1300">
                <a:latin typeface="Lato"/>
                <a:ea typeface="Lato"/>
                <a:cs typeface="Lato"/>
                <a:sym typeface="Lato"/>
              </a:rPr>
              <a:t>” (Gleibermann/TheWashingtonPost 2020).</a:t>
            </a:r>
            <a:endParaRPr sz="1300">
              <a:latin typeface="Lato"/>
              <a:ea typeface="Lato"/>
              <a:cs typeface="Lato"/>
              <a:sym typeface="Lato"/>
            </a:endParaRPr>
          </a:p>
          <a:p>
            <a:pPr indent="-311150" lvl="0" marL="457200" rtl="0" algn="l">
              <a:spcBef>
                <a:spcPts val="0"/>
              </a:spcBef>
              <a:spcAft>
                <a:spcPts val="0"/>
              </a:spcAft>
              <a:buSzPts val="1300"/>
              <a:buFont typeface="Lato"/>
              <a:buAutoNum type="alphaLcParenR"/>
            </a:pPr>
            <a:r>
              <a:rPr lang="en" sz="1300">
                <a:latin typeface="Lato"/>
                <a:ea typeface="Lato"/>
                <a:cs typeface="Lato"/>
                <a:sym typeface="Lato"/>
              </a:rPr>
              <a:t>College Board has the financial and logistical resources to make this happen, therefore it seems rather reasonable and thus an effective way to integrate Ethnic Studies classes at West Side HS, via AP Seminar</a:t>
            </a:r>
            <a:endParaRPr sz="1300">
              <a:latin typeface="Lato"/>
              <a:ea typeface="Lato"/>
              <a:cs typeface="Lato"/>
              <a:sym typeface="Lato"/>
            </a:endParaRPr>
          </a:p>
          <a:p>
            <a:pPr indent="-311150" lvl="0" marL="457200" rtl="0" algn="l">
              <a:spcBef>
                <a:spcPts val="0"/>
              </a:spcBef>
              <a:spcAft>
                <a:spcPts val="0"/>
              </a:spcAft>
              <a:buSzPts val="1300"/>
              <a:buFont typeface="Lato"/>
              <a:buAutoNum type="alphaLcParenR"/>
            </a:pPr>
            <a:r>
              <a:rPr lang="en" sz="1300">
                <a:latin typeface="Lato"/>
                <a:ea typeface="Lato"/>
                <a:cs typeface="Lato"/>
                <a:sym typeface="Lato"/>
              </a:rPr>
              <a:t>Only students enrolled in AP Seminar would have access to this content, </a:t>
            </a:r>
            <a:endParaRPr sz="1300">
              <a:latin typeface="Lato"/>
              <a:ea typeface="Lato"/>
              <a:cs typeface="Lato"/>
              <a:sym typeface="Lato"/>
            </a:endParaRPr>
          </a:p>
          <a:p>
            <a:pPr indent="-311150" lvl="0" marL="457200" rtl="0" algn="l">
              <a:spcBef>
                <a:spcPts val="0"/>
              </a:spcBef>
              <a:spcAft>
                <a:spcPts val="0"/>
              </a:spcAft>
              <a:buSzPts val="1300"/>
              <a:buFont typeface="Lato"/>
              <a:buAutoNum type="alphaLcParenR"/>
            </a:pPr>
            <a:r>
              <a:rPr lang="en" sz="1300">
                <a:latin typeface="Lato"/>
                <a:ea typeface="Lato"/>
                <a:cs typeface="Lato"/>
                <a:sym typeface="Lato"/>
              </a:rPr>
              <a:t>I would implement this policy at West Side HS as a way to offer an Ethnic Studies class to students</a:t>
            </a:r>
            <a:endParaRPr sz="1300">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47"/>
                                        </p:tgtEl>
                                        <p:attrNameLst>
                                          <p:attrName>style.visibility</p:attrName>
                                        </p:attrNameLst>
                                      </p:cBhvr>
                                      <p:to>
                                        <p:strVal val="visible"/>
                                      </p:to>
                                    </p:set>
                                    <p:anim calcmode="lin" valueType="num">
                                      <p:cBhvr additive="base">
                                        <p:cTn dur="1000"/>
                                        <p:tgtEl>
                                          <p:spTgt spid="14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