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6" r:id="rId1"/>
  </p:sldMasterIdLst>
  <p:notesMasterIdLst>
    <p:notesMasterId r:id="rId12"/>
  </p:notesMasterIdLst>
  <p:sldIdLst>
    <p:sldId id="256" r:id="rId2"/>
    <p:sldId id="257" r:id="rId3"/>
    <p:sldId id="258" r:id="rId4"/>
    <p:sldId id="261" r:id="rId5"/>
    <p:sldId id="264" r:id="rId6"/>
    <p:sldId id="260" r:id="rId7"/>
    <p:sldId id="265" r:id="rId8"/>
    <p:sldId id="263" r:id="rId9"/>
    <p:sldId id="25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75"/>
    <p:restoredTop sz="94580"/>
  </p:normalViewPr>
  <p:slideViewPr>
    <p:cSldViewPr snapToGrid="0" snapToObjects="1">
      <p:cViewPr varScale="1">
        <p:scale>
          <a:sx n="88" d="100"/>
          <a:sy n="88" d="100"/>
        </p:scale>
        <p:origin x="114"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C286C-03DC-FB48-AAC7-78A6E2B65D24}" type="datetimeFigureOut">
              <a:rPr lang="en-US" smtClean="0"/>
              <a:pPr/>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781A6-33E6-EB4C-AAA2-0C5E7AA1C918}" type="slidenum">
              <a:rPr lang="en-US" smtClean="0"/>
              <a:pPr/>
              <a:t>‹#›</a:t>
            </a:fld>
            <a:endParaRPr lang="en-US"/>
          </a:p>
        </p:txBody>
      </p:sp>
    </p:spTree>
    <p:extLst>
      <p:ext uri="{BB962C8B-B14F-4D97-AF65-F5344CB8AC3E}">
        <p14:creationId xmlns:p14="http://schemas.microsoft.com/office/powerpoint/2010/main" val="176462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Existing Policy is  not discussed in the PowerPoint, just used for the purposes of becoming familiar with PPA.</a:t>
            </a:r>
          </a:p>
        </p:txBody>
      </p:sp>
      <p:sp>
        <p:nvSpPr>
          <p:cNvPr id="4" name="Slide Number Placeholder 3"/>
          <p:cNvSpPr>
            <a:spLocks noGrp="1"/>
          </p:cNvSpPr>
          <p:nvPr>
            <p:ph type="sldNum" sz="quarter" idx="5"/>
          </p:nvPr>
        </p:nvSpPr>
        <p:spPr/>
        <p:txBody>
          <a:bodyPr/>
          <a:lstStyle/>
          <a:p>
            <a:fld id="{001781A6-33E6-EB4C-AAA2-0C5E7AA1C918}" type="slidenum">
              <a:rPr lang="en-US" smtClean="0"/>
              <a:pPr/>
              <a:t>3</a:t>
            </a:fld>
            <a:endParaRPr lang="en-US"/>
          </a:p>
        </p:txBody>
      </p:sp>
    </p:spTree>
    <p:extLst>
      <p:ext uri="{BB962C8B-B14F-4D97-AF65-F5344CB8AC3E}">
        <p14:creationId xmlns:p14="http://schemas.microsoft.com/office/powerpoint/2010/main" val="3650231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B3C1B2-4971-964E-BE85-A3C6634FF80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11597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5224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348159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646D978-E499-6E48-A020-925D0ECFA4BD}"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13012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414989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B3C1B2-4971-964E-BE85-A3C6634FF805}"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414751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B3C1B2-4971-964E-BE85-A3C6634FF805}"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404321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3C1B2-4971-964E-BE85-A3C6634FF80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105777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2B3C1B2-4971-964E-BE85-A3C6634FF805}" type="datetimeFigureOut">
              <a:rPr lang="en-US" smtClean="0"/>
              <a:pPr/>
              <a:t>1/24/2020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646D978-E499-6E48-A020-925D0ECFA4BD}" type="slidenum">
              <a:rPr lang="en-US" smtClean="0"/>
              <a:pPr/>
              <a:t>‹#›</a:t>
            </a:fld>
            <a:endParaRPr lang="en-US"/>
          </a:p>
        </p:txBody>
      </p:sp>
    </p:spTree>
    <p:extLst>
      <p:ext uri="{BB962C8B-B14F-4D97-AF65-F5344CB8AC3E}">
        <p14:creationId xmlns:p14="http://schemas.microsoft.com/office/powerpoint/2010/main" val="147419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3C1B2-4971-964E-BE85-A3C6634FF80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171703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3C1B2-4971-964E-BE85-A3C6634FF80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31566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225753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3C1B2-4971-964E-BE85-A3C6634FF805}"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154132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B3C1B2-4971-964E-BE85-A3C6634FF805}"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84708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2B3C1B2-4971-964E-BE85-A3C6634FF805}"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23324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275863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3C1B2-4971-964E-BE85-A3C6634FF80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6D978-E499-6E48-A020-925D0ECFA4BD}" type="slidenum">
              <a:rPr lang="en-US" smtClean="0"/>
              <a:pPr/>
              <a:t>‹#›</a:t>
            </a:fld>
            <a:endParaRPr lang="en-US"/>
          </a:p>
        </p:txBody>
      </p:sp>
    </p:spTree>
    <p:extLst>
      <p:ext uri="{BB962C8B-B14F-4D97-AF65-F5344CB8AC3E}">
        <p14:creationId xmlns:p14="http://schemas.microsoft.com/office/powerpoint/2010/main" val="265761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B3C1B2-4971-964E-BE85-A3C6634FF805}" type="datetimeFigureOut">
              <a:rPr lang="en-US" smtClean="0"/>
              <a:pPr/>
              <a:t>1/24/2020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646D978-E499-6E48-A020-925D0ECFA4BD}" type="slidenum">
              <a:rPr lang="en-US" smtClean="0"/>
              <a:pPr/>
              <a:t>‹#›</a:t>
            </a:fld>
            <a:endParaRPr lang="en-US"/>
          </a:p>
        </p:txBody>
      </p:sp>
    </p:spTree>
    <p:extLst>
      <p:ext uri="{BB962C8B-B14F-4D97-AF65-F5344CB8AC3E}">
        <p14:creationId xmlns:p14="http://schemas.microsoft.com/office/powerpoint/2010/main" val="3436040581"/>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uniorachievement.org/documents/20009/20652/2017-ja-youth-and-financial-literacy-survey.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h.gov/youth-topics/financial-capability-literacy/fac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oneyconfidentkids.com/content/dam/money-confident-kids/PDFs/PKM-Surveys/2017_PKM_Results.pdf" TargetMode="External"/><Relationship Id="rId2" Type="http://schemas.openxmlformats.org/officeDocument/2006/relationships/hyperlink" Target="http://www.nber.org/papers/w13565.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feshare.tv/w/tvFwenSoZ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afeshare.tv/w/ndZNbdjJ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afeshare.tv/w/lHihKPguUh" TargetMode="External"/><Relationship Id="rId1" Type="http://schemas.openxmlformats.org/officeDocument/2006/relationships/slideLayout" Target="../slideLayouts/slideLayout2.xml"/><Relationship Id="rId6" Type="http://schemas.openxmlformats.org/officeDocument/2006/relationships/hyperlink" Target="http://safeshare.tv/w/RUxxcKQWhl" TargetMode="External"/><Relationship Id="rId5" Type="http://schemas.openxmlformats.org/officeDocument/2006/relationships/image" Target="../media/image7.png"/><Relationship Id="rId4" Type="http://schemas.openxmlformats.org/officeDocument/2006/relationships/hyperlink" Target="http://safeshare.tv/w/GdXDsGGIC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C981-50C3-C34B-9CA8-DFC3FB5FA9A9}"/>
              </a:ext>
            </a:extLst>
          </p:cNvPr>
          <p:cNvSpPr>
            <a:spLocks noGrp="1"/>
          </p:cNvSpPr>
          <p:nvPr>
            <p:ph type="ctrTitle"/>
          </p:nvPr>
        </p:nvSpPr>
        <p:spPr>
          <a:xfrm>
            <a:off x="482835" y="1086678"/>
            <a:ext cx="10933043" cy="834886"/>
          </a:xfrm>
        </p:spPr>
        <p:txBody>
          <a:bodyPr>
            <a:normAutofit/>
          </a:bodyPr>
          <a:lstStyle/>
          <a:p>
            <a:pPr algn="ctr"/>
            <a:r>
              <a:rPr lang="en-US" sz="4800" b="1" dirty="0">
                <a:solidFill>
                  <a:schemeClr val="bg1"/>
                </a:solidFill>
              </a:rPr>
              <a:t>Youths Lack Financial Literacy</a:t>
            </a:r>
          </a:p>
        </p:txBody>
      </p:sp>
      <p:sp>
        <p:nvSpPr>
          <p:cNvPr id="3" name="Subtitle 2">
            <a:extLst>
              <a:ext uri="{FF2B5EF4-FFF2-40B4-BE49-F238E27FC236}">
                <a16:creationId xmlns:a16="http://schemas.microsoft.com/office/drawing/2014/main" id="{7CF1121C-79C6-8E46-9807-4A7CCB3D525E}"/>
              </a:ext>
            </a:extLst>
          </p:cNvPr>
          <p:cNvSpPr>
            <a:spLocks noGrp="1"/>
          </p:cNvSpPr>
          <p:nvPr>
            <p:ph type="subTitle" idx="1"/>
          </p:nvPr>
        </p:nvSpPr>
        <p:spPr>
          <a:xfrm>
            <a:off x="1377357" y="3241949"/>
            <a:ext cx="9144000" cy="1655762"/>
          </a:xfrm>
        </p:spPr>
        <p:txBody>
          <a:bodyPr/>
          <a:lstStyle/>
          <a:p>
            <a:pPr algn="ctr"/>
            <a:r>
              <a:rPr lang="en-US" b="1" dirty="0"/>
              <a:t>John H. Finley Campus School, PS/MS 129</a:t>
            </a:r>
          </a:p>
          <a:p>
            <a:pPr algn="ctr"/>
            <a:r>
              <a:rPr lang="en-US" b="1" dirty="0"/>
              <a:t>by Lakisha Brooks</a:t>
            </a:r>
          </a:p>
        </p:txBody>
      </p:sp>
      <p:sp>
        <p:nvSpPr>
          <p:cNvPr id="9" name="TextBox 8">
            <a:extLst>
              <a:ext uri="{FF2B5EF4-FFF2-40B4-BE49-F238E27FC236}">
                <a16:creationId xmlns:a16="http://schemas.microsoft.com/office/drawing/2014/main" id="{E9FB284A-3E7E-D848-A914-83A78F87DEB8}"/>
              </a:ext>
            </a:extLst>
          </p:cNvPr>
          <p:cNvSpPr txBox="1"/>
          <p:nvPr/>
        </p:nvSpPr>
        <p:spPr>
          <a:xfrm>
            <a:off x="1377357" y="4672424"/>
            <a:ext cx="8362122" cy="1631216"/>
          </a:xfrm>
          <a:prstGeom prst="rect">
            <a:avLst/>
          </a:prstGeom>
          <a:noFill/>
        </p:spPr>
        <p:txBody>
          <a:bodyPr wrap="square" rtlCol="0">
            <a:spAutoFit/>
          </a:bodyPr>
          <a:lstStyle/>
          <a:p>
            <a:r>
              <a:rPr lang="en-US" altLang="en-US" sz="2500" b="1" u="sng" dirty="0">
                <a:solidFill>
                  <a:schemeClr val="bg1"/>
                </a:solidFill>
                <a:latin typeface="Times New Roman" panose="02020603050405020304" pitchFamily="18" charset="0"/>
                <a:cs typeface="Times New Roman" panose="02020603050405020304" pitchFamily="18" charset="0"/>
              </a:rPr>
              <a:t>Financial Literacy </a:t>
            </a:r>
            <a:r>
              <a:rPr lang="en-US" altLang="en-US" sz="2500" b="1" dirty="0">
                <a:solidFill>
                  <a:schemeClr val="bg1"/>
                </a:solidFill>
                <a:latin typeface="Times New Roman" panose="02020603050405020304" pitchFamily="18" charset="0"/>
                <a:cs typeface="Times New Roman" panose="02020603050405020304" pitchFamily="18" charset="0"/>
              </a:rPr>
              <a:t>– the ability to understand how money works in the world. How someone makes it, manages it, and invests it. Financial Literacy leads to better decisions about money and more money in the long-run.</a:t>
            </a:r>
          </a:p>
        </p:txBody>
      </p:sp>
    </p:spTree>
    <p:extLst>
      <p:ext uri="{BB962C8B-B14F-4D97-AF65-F5344CB8AC3E}">
        <p14:creationId xmlns:p14="http://schemas.microsoft.com/office/powerpoint/2010/main" val="2783110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ge3image3260875824">
            <a:extLst>
              <a:ext uri="{FF2B5EF4-FFF2-40B4-BE49-F238E27FC236}">
                <a16:creationId xmlns:a16="http://schemas.microsoft.com/office/drawing/2014/main" id="{A2281F5A-F5B0-334E-840F-C6EAF32B9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6" y="2888974"/>
            <a:ext cx="9872870" cy="35383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AA0DEF70-F4F3-6448-88BA-FEECBE16F02A}"/>
              </a:ext>
            </a:extLst>
          </p:cNvPr>
          <p:cNvSpPr>
            <a:spLocks noChangeArrowheads="1"/>
          </p:cNvSpPr>
          <p:nvPr/>
        </p:nvSpPr>
        <p:spPr bwMode="auto">
          <a:xfrm>
            <a:off x="742121" y="623375"/>
            <a:ext cx="10588487"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FFF00"/>
                </a:solidFill>
                <a:effectLst/>
                <a:latin typeface="HelveticaNeue" panose="02000503000000020004" pitchFamily="2" charset="0"/>
              </a:rPr>
              <a:t>Achieving Financial Freedom Starts In the Home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HelveticaNeue" panose="02000503000000020004" pitchFamily="2" charset="0"/>
              </a:rPr>
              <a:t>When it comes down to parents’ expectations of their children and finances, 94% of parents believed that by the age of 12 a child should start learning about personal finances. While the majority of parents (92%) are leading by example by saving money for emergencies, college tuition, and retirement; many children still seem to lack the understanding of savings, interest and smart spending.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3F3F3F"/>
                </a:solidFill>
                <a:effectLst/>
                <a:latin typeface="HelveticaNeue" panose="02000503000000020004" pitchFamily="2" charset="0"/>
              </a:rPr>
              <a:t>At what age should people start learning about personal finances?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059A4B0-F205-2945-921F-FD3FCAADF1A7}"/>
              </a:ext>
            </a:extLst>
          </p:cNvPr>
          <p:cNvSpPr txBox="1"/>
          <p:nvPr/>
        </p:nvSpPr>
        <p:spPr>
          <a:xfrm>
            <a:off x="636104" y="6242639"/>
            <a:ext cx="11277600" cy="923330"/>
          </a:xfrm>
          <a:prstGeom prst="rect">
            <a:avLst/>
          </a:prstGeom>
          <a:noFill/>
        </p:spPr>
        <p:txBody>
          <a:bodyPr wrap="square" rtlCol="0">
            <a:spAutoFit/>
          </a:bodyPr>
          <a:lstStyle/>
          <a:p>
            <a:r>
              <a:rPr lang="en-US" dirty="0">
                <a:hlinkClick r:id="rId3"/>
              </a:rPr>
              <a:t>https://www.juniorachievement.org/documents/20009/20652/2017-ja-youth-and-financial-literacy-survey.pdf</a:t>
            </a:r>
            <a:endParaRPr lang="en-US" dirty="0"/>
          </a:p>
          <a:p>
            <a:endParaRPr lang="en-US" dirty="0"/>
          </a:p>
        </p:txBody>
      </p:sp>
    </p:spTree>
    <p:extLst>
      <p:ext uri="{BB962C8B-B14F-4D97-AF65-F5344CB8AC3E}">
        <p14:creationId xmlns:p14="http://schemas.microsoft.com/office/powerpoint/2010/main" val="137335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29B5-EAAE-B349-B5B8-BE4AFEF04EE9}"/>
              </a:ext>
            </a:extLst>
          </p:cNvPr>
          <p:cNvSpPr txBox="1"/>
          <p:nvPr/>
        </p:nvSpPr>
        <p:spPr>
          <a:xfrm>
            <a:off x="609600" y="4902968"/>
            <a:ext cx="10098155" cy="1697837"/>
          </a:xfrm>
          <a:prstGeom prst="rect">
            <a:avLst/>
          </a:prstGeom>
          <a:noFill/>
        </p:spPr>
        <p:txBody>
          <a:bodyPr wrap="square" rtlCol="0">
            <a:spAutoFit/>
          </a:bodyPr>
          <a:lstStyle/>
          <a:p>
            <a:endParaRPr lang="en-US" b="1" dirty="0"/>
          </a:p>
          <a:p>
            <a:pPr>
              <a:lnSpc>
                <a:spcPct val="150000"/>
              </a:lnSpc>
            </a:pPr>
            <a:r>
              <a:rPr lang="en-US" sz="2000" b="1" dirty="0"/>
              <a:t>Suppose you see a backpack and a pair of shoes that you want to buy. However, you  only have enough money to buy one of them. Will you choose the backpack or the shoes? Explain</a:t>
            </a:r>
          </a:p>
        </p:txBody>
      </p:sp>
      <p:sp>
        <p:nvSpPr>
          <p:cNvPr id="5" name="TextBox 4">
            <a:extLst>
              <a:ext uri="{FF2B5EF4-FFF2-40B4-BE49-F238E27FC236}">
                <a16:creationId xmlns:a16="http://schemas.microsoft.com/office/drawing/2014/main" id="{12F83E67-E2B9-E14D-A2C4-18B350C5B202}"/>
              </a:ext>
            </a:extLst>
          </p:cNvPr>
          <p:cNvSpPr txBox="1"/>
          <p:nvPr/>
        </p:nvSpPr>
        <p:spPr>
          <a:xfrm>
            <a:off x="159025" y="730456"/>
            <a:ext cx="10247718" cy="646331"/>
          </a:xfrm>
          <a:prstGeom prst="rect">
            <a:avLst/>
          </a:prstGeom>
          <a:noFill/>
        </p:spPr>
        <p:txBody>
          <a:bodyPr wrap="square" rtlCol="0">
            <a:spAutoFit/>
          </a:bodyPr>
          <a:lstStyle/>
          <a:p>
            <a:r>
              <a:rPr lang="en-US" sz="3600" b="1" dirty="0"/>
              <a:t>Why is Financial Literacy Important for Youth?</a:t>
            </a:r>
          </a:p>
        </p:txBody>
      </p:sp>
      <p:sp>
        <p:nvSpPr>
          <p:cNvPr id="6" name="TextBox 5">
            <a:extLst>
              <a:ext uri="{FF2B5EF4-FFF2-40B4-BE49-F238E27FC236}">
                <a16:creationId xmlns:a16="http://schemas.microsoft.com/office/drawing/2014/main" id="{E1B2B9FC-E4A5-9D41-A4BF-13C13DF45F1C}"/>
              </a:ext>
            </a:extLst>
          </p:cNvPr>
          <p:cNvSpPr txBox="1"/>
          <p:nvPr/>
        </p:nvSpPr>
        <p:spPr>
          <a:xfrm>
            <a:off x="159025" y="2392739"/>
            <a:ext cx="11940209" cy="2031325"/>
          </a:xfrm>
          <a:prstGeom prst="rect">
            <a:avLst/>
          </a:prstGeom>
          <a:noFill/>
        </p:spPr>
        <p:txBody>
          <a:bodyPr wrap="square" rtlCol="0">
            <a:spAutoFit/>
          </a:bodyPr>
          <a:lstStyle/>
          <a:p>
            <a:r>
              <a:rPr lang="en-US" dirty="0"/>
              <a:t>“Kids don’t need to know about money". Or so the argument goes. So why is financial literacy important for youth? One reason is that when they’re not taught good money habits and the reasoning behind them, kids will pick up and emulate the relationships with money of the adults in their lives. When they learn financial literacy at an early age, they become less impressionable to the attitudes of money held by the adults around them. Once kids know proper money management skills, they tend to keep them and use them throughout their lives. Early financial literacy teaches kids how to have a good relationship with money, an invaluable lifelong skill that won’t ever be forgotten.</a:t>
            </a:r>
          </a:p>
        </p:txBody>
      </p:sp>
      <p:sp>
        <p:nvSpPr>
          <p:cNvPr id="7" name="TextBox 6">
            <a:extLst>
              <a:ext uri="{FF2B5EF4-FFF2-40B4-BE49-F238E27FC236}">
                <a16:creationId xmlns:a16="http://schemas.microsoft.com/office/drawing/2014/main" id="{48080F27-1710-F34E-8702-43F1E0A0FE61}"/>
              </a:ext>
            </a:extLst>
          </p:cNvPr>
          <p:cNvSpPr txBox="1"/>
          <p:nvPr/>
        </p:nvSpPr>
        <p:spPr>
          <a:xfrm>
            <a:off x="2239617" y="4439742"/>
            <a:ext cx="5816906" cy="646331"/>
          </a:xfrm>
          <a:prstGeom prst="rect">
            <a:avLst/>
          </a:prstGeom>
          <a:noFill/>
        </p:spPr>
        <p:txBody>
          <a:bodyPr wrap="square" rtlCol="0">
            <a:spAutoFit/>
          </a:bodyPr>
          <a:lstStyle/>
          <a:p>
            <a:r>
              <a:rPr lang="en-US" b="1" dirty="0"/>
              <a:t>Respond to the following and explain your choice and reason of your choice</a:t>
            </a:r>
          </a:p>
        </p:txBody>
      </p:sp>
    </p:spTree>
    <p:extLst>
      <p:ext uri="{BB962C8B-B14F-4D97-AF65-F5344CB8AC3E}">
        <p14:creationId xmlns:p14="http://schemas.microsoft.com/office/powerpoint/2010/main" val="25638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2095-B1E2-4845-9BA4-7D7D1053FCA8}"/>
              </a:ext>
            </a:extLst>
          </p:cNvPr>
          <p:cNvSpPr>
            <a:spLocks noGrp="1"/>
          </p:cNvSpPr>
          <p:nvPr>
            <p:ph type="title"/>
          </p:nvPr>
        </p:nvSpPr>
        <p:spPr>
          <a:xfrm>
            <a:off x="725982" y="213994"/>
            <a:ext cx="9613861" cy="1787084"/>
          </a:xfrm>
        </p:spPr>
        <p:txBody>
          <a:bodyPr/>
          <a:lstStyle/>
          <a:p>
            <a:r>
              <a:rPr lang="en-US" dirty="0"/>
              <a:t>Use the Public Policy Analyst (PPA) steps to understand and address the problem.</a:t>
            </a:r>
          </a:p>
        </p:txBody>
      </p:sp>
      <p:sp>
        <p:nvSpPr>
          <p:cNvPr id="9" name="Rectangle 8">
            <a:extLst>
              <a:ext uri="{FF2B5EF4-FFF2-40B4-BE49-F238E27FC236}">
                <a16:creationId xmlns:a16="http://schemas.microsoft.com/office/drawing/2014/main" id="{14E6D3D6-C5A4-6A4B-94B4-AA91B1E2B56B}"/>
              </a:ext>
            </a:extLst>
          </p:cNvPr>
          <p:cNvSpPr/>
          <p:nvPr/>
        </p:nvSpPr>
        <p:spPr>
          <a:xfrm>
            <a:off x="4075897" y="2202272"/>
            <a:ext cx="3472068" cy="91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Step1: Define the Problem</a:t>
            </a:r>
          </a:p>
        </p:txBody>
      </p:sp>
      <p:sp>
        <p:nvSpPr>
          <p:cNvPr id="10" name="Rectangle 9">
            <a:extLst>
              <a:ext uri="{FF2B5EF4-FFF2-40B4-BE49-F238E27FC236}">
                <a16:creationId xmlns:a16="http://schemas.microsoft.com/office/drawing/2014/main" id="{F0F7DE84-59FA-B342-A34D-8C5DD6F9C6F8}"/>
              </a:ext>
            </a:extLst>
          </p:cNvPr>
          <p:cNvSpPr/>
          <p:nvPr/>
        </p:nvSpPr>
        <p:spPr>
          <a:xfrm>
            <a:off x="725982" y="3432313"/>
            <a:ext cx="3514714" cy="959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2: Gather the Evidence</a:t>
            </a:r>
          </a:p>
        </p:txBody>
      </p:sp>
      <p:sp>
        <p:nvSpPr>
          <p:cNvPr id="12" name="Rectangle 11">
            <a:extLst>
              <a:ext uri="{FF2B5EF4-FFF2-40B4-BE49-F238E27FC236}">
                <a16:creationId xmlns:a16="http://schemas.microsoft.com/office/drawing/2014/main" id="{401FD5AF-44A2-3245-917A-1260A4F729DC}"/>
              </a:ext>
            </a:extLst>
          </p:cNvPr>
          <p:cNvSpPr/>
          <p:nvPr/>
        </p:nvSpPr>
        <p:spPr>
          <a:xfrm>
            <a:off x="7547965" y="3479213"/>
            <a:ext cx="34720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6: Select the Best Policy Solution</a:t>
            </a:r>
          </a:p>
        </p:txBody>
      </p:sp>
      <p:sp>
        <p:nvSpPr>
          <p:cNvPr id="13" name="Rectangle 12">
            <a:extLst>
              <a:ext uri="{FF2B5EF4-FFF2-40B4-BE49-F238E27FC236}">
                <a16:creationId xmlns:a16="http://schemas.microsoft.com/office/drawing/2014/main" id="{6122B649-FDDA-3242-A4EE-38C5F5812242}"/>
              </a:ext>
            </a:extLst>
          </p:cNvPr>
          <p:cNvSpPr/>
          <p:nvPr/>
        </p:nvSpPr>
        <p:spPr>
          <a:xfrm>
            <a:off x="185530" y="5184206"/>
            <a:ext cx="34720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3: Identify the Causes</a:t>
            </a:r>
          </a:p>
        </p:txBody>
      </p:sp>
      <p:sp>
        <p:nvSpPr>
          <p:cNvPr id="14" name="Rectangle 13">
            <a:extLst>
              <a:ext uri="{FF2B5EF4-FFF2-40B4-BE49-F238E27FC236}">
                <a16:creationId xmlns:a16="http://schemas.microsoft.com/office/drawing/2014/main" id="{329147A7-E692-9D45-AD29-D767C087AD9C}"/>
              </a:ext>
            </a:extLst>
          </p:cNvPr>
          <p:cNvSpPr/>
          <p:nvPr/>
        </p:nvSpPr>
        <p:spPr>
          <a:xfrm>
            <a:off x="8090452" y="5184206"/>
            <a:ext cx="34720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Step 5: Develop </a:t>
            </a:r>
            <a:r>
              <a:rPr lang="en-US" dirty="0"/>
              <a:t>New Policy Solutions</a:t>
            </a:r>
          </a:p>
        </p:txBody>
      </p:sp>
      <p:sp>
        <p:nvSpPr>
          <p:cNvPr id="15" name="Rectangle 14">
            <a:extLst>
              <a:ext uri="{FF2B5EF4-FFF2-40B4-BE49-F238E27FC236}">
                <a16:creationId xmlns:a16="http://schemas.microsoft.com/office/drawing/2014/main" id="{36AD2C59-1EA6-A549-88A3-540DAA8F28C6}"/>
              </a:ext>
            </a:extLst>
          </p:cNvPr>
          <p:cNvSpPr/>
          <p:nvPr/>
        </p:nvSpPr>
        <p:spPr>
          <a:xfrm>
            <a:off x="4075897" y="5822600"/>
            <a:ext cx="34720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Step 4: Examine Existing Policy</a:t>
            </a:r>
          </a:p>
        </p:txBody>
      </p:sp>
      <p:sp>
        <p:nvSpPr>
          <p:cNvPr id="16" name="Down Arrow 15">
            <a:extLst>
              <a:ext uri="{FF2B5EF4-FFF2-40B4-BE49-F238E27FC236}">
                <a16:creationId xmlns:a16="http://schemas.microsoft.com/office/drawing/2014/main" id="{1B8C4112-7A4A-B34E-8260-A979FFFA5A8C}"/>
              </a:ext>
            </a:extLst>
          </p:cNvPr>
          <p:cNvSpPr/>
          <p:nvPr/>
        </p:nvSpPr>
        <p:spPr>
          <a:xfrm rot="2945247">
            <a:off x="3305191" y="24183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589C49AE-2A1C-D849-9901-281A1F004DE8}"/>
              </a:ext>
            </a:extLst>
          </p:cNvPr>
          <p:cNvSpPr/>
          <p:nvPr/>
        </p:nvSpPr>
        <p:spPr>
          <a:xfrm rot="14990641">
            <a:off x="8262035" y="600377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a:extLst>
              <a:ext uri="{FF2B5EF4-FFF2-40B4-BE49-F238E27FC236}">
                <a16:creationId xmlns:a16="http://schemas.microsoft.com/office/drawing/2014/main" id="{7DA57F68-76D2-DA43-A264-F6655EFEE1B5}"/>
              </a:ext>
            </a:extLst>
          </p:cNvPr>
          <p:cNvSpPr/>
          <p:nvPr/>
        </p:nvSpPr>
        <p:spPr>
          <a:xfrm rot="17322534">
            <a:off x="2878856" y="59941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D9C951E4-EDC5-F34B-862D-71882A707BFD}"/>
              </a:ext>
            </a:extLst>
          </p:cNvPr>
          <p:cNvSpPr/>
          <p:nvPr/>
        </p:nvSpPr>
        <p:spPr>
          <a:xfrm>
            <a:off x="2241023" y="4487788"/>
            <a:ext cx="484632" cy="696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8320CCEB-3A20-A540-BCF0-804B6D8E5BA4}"/>
              </a:ext>
            </a:extLst>
          </p:cNvPr>
          <p:cNvSpPr/>
          <p:nvPr/>
        </p:nvSpPr>
        <p:spPr>
          <a:xfrm rot="6504736">
            <a:off x="8257142" y="25194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169AA322-0F95-7849-9B83-B103AC281D6B}"/>
              </a:ext>
            </a:extLst>
          </p:cNvPr>
          <p:cNvSpPr/>
          <p:nvPr/>
        </p:nvSpPr>
        <p:spPr>
          <a:xfrm rot="10800000">
            <a:off x="9041683" y="4407412"/>
            <a:ext cx="484632" cy="688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a:extLst>
              <a:ext uri="{FF2B5EF4-FFF2-40B4-BE49-F238E27FC236}">
                <a16:creationId xmlns:a16="http://schemas.microsoft.com/office/drawing/2014/main" id="{26B6D1FA-F690-EC48-B35A-E786BA9845CF}"/>
              </a:ext>
            </a:extLst>
          </p:cNvPr>
          <p:cNvSpPr/>
          <p:nvPr/>
        </p:nvSpPr>
        <p:spPr>
          <a:xfrm>
            <a:off x="5290596" y="1534886"/>
            <a:ext cx="484632" cy="548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6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0AA7-C3BC-5141-A0CE-F387D070CC55}"/>
              </a:ext>
            </a:extLst>
          </p:cNvPr>
          <p:cNvSpPr>
            <a:spLocks noGrp="1"/>
          </p:cNvSpPr>
          <p:nvPr>
            <p:ph type="title"/>
          </p:nvPr>
        </p:nvSpPr>
        <p:spPr/>
        <p:txBody>
          <a:bodyPr/>
          <a:lstStyle/>
          <a:p>
            <a:pPr algn="ctr"/>
            <a:r>
              <a:rPr lang="en-US" b="1" dirty="0"/>
              <a:t>Step 1: Problem</a:t>
            </a:r>
          </a:p>
        </p:txBody>
      </p:sp>
      <p:sp>
        <p:nvSpPr>
          <p:cNvPr id="3" name="Content Placeholder 2">
            <a:extLst>
              <a:ext uri="{FF2B5EF4-FFF2-40B4-BE49-F238E27FC236}">
                <a16:creationId xmlns:a16="http://schemas.microsoft.com/office/drawing/2014/main" id="{5F9D9DE9-2853-3448-B07E-750DD432B482}"/>
              </a:ext>
            </a:extLst>
          </p:cNvPr>
          <p:cNvSpPr>
            <a:spLocks noGrp="1"/>
          </p:cNvSpPr>
          <p:nvPr>
            <p:ph idx="1"/>
          </p:nvPr>
        </p:nvSpPr>
        <p:spPr/>
        <p:txBody>
          <a:bodyPr>
            <a:normAutofit/>
          </a:bodyPr>
          <a:lstStyle/>
          <a:p>
            <a:pPr marL="0" indent="0">
              <a:lnSpc>
                <a:spcPct val="150000"/>
              </a:lnSpc>
              <a:buNone/>
            </a:pPr>
            <a:r>
              <a:rPr lang="en-US" sz="3600" dirty="0"/>
              <a:t>Many kids lack the necessary knowledge and skills to become financially responsible adults. </a:t>
            </a:r>
          </a:p>
        </p:txBody>
      </p:sp>
    </p:spTree>
    <p:extLst>
      <p:ext uri="{BB962C8B-B14F-4D97-AF65-F5344CB8AC3E}">
        <p14:creationId xmlns:p14="http://schemas.microsoft.com/office/powerpoint/2010/main" val="27799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6581-9C76-DC48-8B8F-9F415B389A27}"/>
              </a:ext>
            </a:extLst>
          </p:cNvPr>
          <p:cNvSpPr>
            <a:spLocks noGrp="1"/>
          </p:cNvSpPr>
          <p:nvPr>
            <p:ph type="title"/>
          </p:nvPr>
        </p:nvSpPr>
        <p:spPr/>
        <p:txBody>
          <a:bodyPr/>
          <a:lstStyle/>
          <a:p>
            <a:pPr algn="ctr"/>
            <a:r>
              <a:rPr lang="en-US" dirty="0"/>
              <a:t>Step 2: Evidence</a:t>
            </a:r>
          </a:p>
        </p:txBody>
      </p:sp>
      <p:sp>
        <p:nvSpPr>
          <p:cNvPr id="3" name="Content Placeholder 2">
            <a:extLst>
              <a:ext uri="{FF2B5EF4-FFF2-40B4-BE49-F238E27FC236}">
                <a16:creationId xmlns:a16="http://schemas.microsoft.com/office/drawing/2014/main" id="{E80D2BC8-DFB2-8D48-B6CA-7495439884B7}"/>
              </a:ext>
            </a:extLst>
          </p:cNvPr>
          <p:cNvSpPr>
            <a:spLocks noGrp="1"/>
          </p:cNvSpPr>
          <p:nvPr>
            <p:ph idx="1"/>
          </p:nvPr>
        </p:nvSpPr>
        <p:spPr>
          <a:xfrm>
            <a:off x="680321" y="2336873"/>
            <a:ext cx="9613861" cy="3798884"/>
          </a:xfrm>
        </p:spPr>
        <p:txBody>
          <a:bodyPr>
            <a:normAutofit fontScale="92500" lnSpcReduction="20000"/>
          </a:bodyPr>
          <a:lstStyle/>
          <a:p>
            <a:pPr marL="0" indent="0">
              <a:buNone/>
            </a:pPr>
            <a:r>
              <a:rPr lang="en-US" dirty="0"/>
              <a:t>Many youth have not received either formal or informal guidance on financial matters. So, they may not be ready to make sound financial choices:</a:t>
            </a:r>
          </a:p>
          <a:p>
            <a:pPr marL="0" indent="0">
              <a:buNone/>
            </a:pPr>
            <a:r>
              <a:rPr lang="en-US" dirty="0"/>
              <a:t>A survey of 15-year-olds in the United States found that 18 percent of respondents did not learn fundamental financial skills that are often applied in everyday situations, such as building a simple budget, comparison shopping, and understanding an invoice.</a:t>
            </a:r>
            <a:r>
              <a:rPr lang="en-US" baseline="30000" dirty="0">
                <a:hlinkClick r:id="rId2"/>
              </a:rPr>
              <a:t>3</a:t>
            </a:r>
            <a:endParaRPr lang="en-US" dirty="0"/>
          </a:p>
          <a:p>
            <a:pPr marL="0" indent="0">
              <a:buNone/>
            </a:pPr>
            <a:r>
              <a:rPr lang="en-US" dirty="0"/>
              <a:t>A report on the results of a financial literacy exam found that high school seniors scored on average 48 percent correct, showing a strong need for more comprehensive financial education for youth in high school.</a:t>
            </a:r>
            <a:r>
              <a:rPr lang="en-US" baseline="30000" dirty="0">
                <a:hlinkClick r:id="rId2"/>
              </a:rPr>
              <a:t>4</a:t>
            </a:r>
            <a:endParaRPr lang="en-US" dirty="0"/>
          </a:p>
          <a:p>
            <a:pPr marL="0" indent="0">
              <a:buNone/>
            </a:pPr>
            <a:r>
              <a:rPr lang="en-US" dirty="0"/>
              <a:t>According to the 2008 wave of the National Longitudinal Survey of Youth, only 27 percent of youth knew what inflation was and could do simple interest rate calculations.</a:t>
            </a:r>
          </a:p>
          <a:p>
            <a:pPr marL="0" indent="0">
              <a:buNone/>
            </a:pPr>
            <a:endParaRPr lang="en-US" dirty="0"/>
          </a:p>
        </p:txBody>
      </p:sp>
      <p:sp>
        <p:nvSpPr>
          <p:cNvPr id="4" name="TextBox 3">
            <a:extLst>
              <a:ext uri="{FF2B5EF4-FFF2-40B4-BE49-F238E27FC236}">
                <a16:creationId xmlns:a16="http://schemas.microsoft.com/office/drawing/2014/main" id="{7C7F96C0-EB25-9E46-8126-32E2F14B9A76}"/>
              </a:ext>
            </a:extLst>
          </p:cNvPr>
          <p:cNvSpPr txBox="1"/>
          <p:nvPr/>
        </p:nvSpPr>
        <p:spPr>
          <a:xfrm>
            <a:off x="490330" y="6135757"/>
            <a:ext cx="10508975" cy="646331"/>
          </a:xfrm>
          <a:prstGeom prst="rect">
            <a:avLst/>
          </a:prstGeom>
          <a:noFill/>
        </p:spPr>
        <p:txBody>
          <a:bodyPr wrap="square" rtlCol="0">
            <a:spAutoFit/>
          </a:bodyPr>
          <a:lstStyle/>
          <a:p>
            <a:r>
              <a:rPr lang="en-US" dirty="0">
                <a:hlinkClick r:id="rId2"/>
              </a:rPr>
              <a:t>https://youth.gov/youth-topics/financial-capability-literacy/facts</a:t>
            </a:r>
            <a:endParaRPr lang="en-US" dirty="0"/>
          </a:p>
          <a:p>
            <a:endParaRPr lang="en-US" dirty="0"/>
          </a:p>
        </p:txBody>
      </p:sp>
    </p:spTree>
    <p:extLst>
      <p:ext uri="{BB962C8B-B14F-4D97-AF65-F5344CB8AC3E}">
        <p14:creationId xmlns:p14="http://schemas.microsoft.com/office/powerpoint/2010/main" val="189360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E24A-C73A-0A47-B2F4-0F41F96221F6}"/>
              </a:ext>
            </a:extLst>
          </p:cNvPr>
          <p:cNvSpPr>
            <a:spLocks noGrp="1"/>
          </p:cNvSpPr>
          <p:nvPr>
            <p:ph type="title"/>
          </p:nvPr>
        </p:nvSpPr>
        <p:spPr/>
        <p:txBody>
          <a:bodyPr/>
          <a:lstStyle/>
          <a:p>
            <a:pPr algn="ctr"/>
            <a:r>
              <a:rPr lang="en-US" dirty="0"/>
              <a:t>Step 2: Evidence</a:t>
            </a:r>
          </a:p>
        </p:txBody>
      </p:sp>
      <p:sp>
        <p:nvSpPr>
          <p:cNvPr id="3" name="Content Placeholder 2">
            <a:extLst>
              <a:ext uri="{FF2B5EF4-FFF2-40B4-BE49-F238E27FC236}">
                <a16:creationId xmlns:a16="http://schemas.microsoft.com/office/drawing/2014/main" id="{7AF1D858-4BD4-E44D-888F-52D5FD2777D0}"/>
              </a:ext>
            </a:extLst>
          </p:cNvPr>
          <p:cNvSpPr>
            <a:spLocks noGrp="1"/>
          </p:cNvSpPr>
          <p:nvPr>
            <p:ph idx="1"/>
          </p:nvPr>
        </p:nvSpPr>
        <p:spPr>
          <a:xfrm>
            <a:off x="680321" y="2336873"/>
            <a:ext cx="9613861" cy="4156692"/>
          </a:xfrm>
        </p:spPr>
        <p:txBody>
          <a:bodyPr>
            <a:normAutofit lnSpcReduction="10000"/>
          </a:bodyPr>
          <a:lstStyle/>
          <a:p>
            <a:r>
              <a:rPr lang="en-US" dirty="0"/>
              <a:t>40.2% of those with low levels of financial literacy relied on parents, friends, and acquaintances as their most important source of financial knowledge, compared to 20.8% of those with the highest levels of financial literacy (National Bureau of Economic Research).</a:t>
            </a:r>
          </a:p>
          <a:p>
            <a:pPr marL="0" indent="0">
              <a:buNone/>
            </a:pPr>
            <a:r>
              <a:rPr lang="en-US" dirty="0"/>
              <a:t> </a:t>
            </a:r>
            <a:r>
              <a:rPr lang="en-US" dirty="0">
                <a:hlinkClick r:id="rId2"/>
              </a:rPr>
              <a:t>http://www.nber.org/papers/w13565.pdf</a:t>
            </a:r>
            <a:endParaRPr lang="en-US" dirty="0"/>
          </a:p>
          <a:p>
            <a:pPr>
              <a:buNone/>
            </a:pPr>
            <a:endParaRPr lang="en-US" dirty="0"/>
          </a:p>
          <a:p>
            <a:r>
              <a:rPr lang="en-US" dirty="0"/>
              <a:t>Only 23% of kids surveyed indicated that they talk to their parents frequently about money (Money Confident Kids). </a:t>
            </a:r>
          </a:p>
          <a:p>
            <a:pPr marL="0" indent="0">
              <a:buNone/>
            </a:pPr>
            <a:r>
              <a:rPr lang="en-US" dirty="0">
                <a:hlinkClick r:id="rId3"/>
              </a:rPr>
              <a:t>http://www.moneyconfidentkids.com/content/dam/money-confident-kids/PDFs/PKM-Surveys/2017_PKM_Results.pdf</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1250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extLst>
              <a:ext uri="{FF2B5EF4-FFF2-40B4-BE49-F238E27FC236}">
                <a16:creationId xmlns:a16="http://schemas.microsoft.com/office/drawing/2014/main" id="{25791FD0-ADF5-BC4B-BF4E-25F176EFFB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436" y="494750"/>
            <a:ext cx="2626874" cy="223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4"/>
            <a:extLst>
              <a:ext uri="{FF2B5EF4-FFF2-40B4-BE49-F238E27FC236}">
                <a16:creationId xmlns:a16="http://schemas.microsoft.com/office/drawing/2014/main" id="{0152031E-EC60-E14A-A233-BDBE513CD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36" y="3405808"/>
            <a:ext cx="2637227" cy="226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E2AB986-F092-9C46-962D-E4872D837C5C}"/>
              </a:ext>
            </a:extLst>
          </p:cNvPr>
          <p:cNvSpPr txBox="1"/>
          <p:nvPr/>
        </p:nvSpPr>
        <p:spPr>
          <a:xfrm>
            <a:off x="4890052" y="1992558"/>
            <a:ext cx="6069495" cy="4832092"/>
          </a:xfrm>
          <a:prstGeom prst="rect">
            <a:avLst/>
          </a:prstGeom>
          <a:noFill/>
        </p:spPr>
        <p:txBody>
          <a:bodyPr wrap="square" rtlCol="0">
            <a:spAutoFit/>
          </a:bodyPr>
          <a:lstStyle/>
          <a:p>
            <a:pPr algn="ctr">
              <a:defRPr/>
            </a:pPr>
            <a:r>
              <a:rPr lang="en-US" sz="4400" dirty="0">
                <a:latin typeface="Times New Roman" panose="02020603050405020304" pitchFamily="18" charset="0"/>
                <a:ea typeface="ＭＳ Ｐゴシック" pitchFamily="-105" charset="-128"/>
                <a:cs typeface="Times New Roman" panose="02020603050405020304" pitchFamily="18" charset="0"/>
              </a:rPr>
              <a:t>When watching each video, write down one “take away” or something that stuck with you.</a:t>
            </a:r>
          </a:p>
          <a:p>
            <a:pPr algn="ctr">
              <a:defRPr/>
            </a:pPr>
            <a:endParaRPr lang="en-US" sz="4400" dirty="0">
              <a:latin typeface="Times New Roman" panose="02020603050405020304" pitchFamily="18" charset="0"/>
              <a:ea typeface="ＭＳ Ｐゴシック" pitchFamily="-105" charset="-128"/>
              <a:cs typeface="Times New Roman" panose="02020603050405020304" pitchFamily="18" charset="0"/>
            </a:endParaRPr>
          </a:p>
          <a:p>
            <a:pPr algn="ctr">
              <a:defRPr/>
            </a:pPr>
            <a:r>
              <a:rPr lang="en-US" sz="4400" dirty="0">
                <a:latin typeface="Times New Roman" panose="02020603050405020304" pitchFamily="18" charset="0"/>
                <a:ea typeface="ＭＳ Ｐゴシック" pitchFamily="-105" charset="-128"/>
                <a:cs typeface="Times New Roman" panose="02020603050405020304" pitchFamily="18" charset="0"/>
              </a:rPr>
              <a:t>We will share them as a class.</a:t>
            </a:r>
          </a:p>
        </p:txBody>
      </p:sp>
      <p:sp>
        <p:nvSpPr>
          <p:cNvPr id="7" name="TextBox 6">
            <a:extLst>
              <a:ext uri="{FF2B5EF4-FFF2-40B4-BE49-F238E27FC236}">
                <a16:creationId xmlns:a16="http://schemas.microsoft.com/office/drawing/2014/main" id="{B8BCEF41-C8BF-EE40-A26A-05F380EDFE28}"/>
              </a:ext>
            </a:extLst>
          </p:cNvPr>
          <p:cNvSpPr txBox="1"/>
          <p:nvPr/>
        </p:nvSpPr>
        <p:spPr>
          <a:xfrm>
            <a:off x="616004" y="2883212"/>
            <a:ext cx="2037737" cy="369332"/>
          </a:xfrm>
          <a:prstGeom prst="rect">
            <a:avLst/>
          </a:prstGeom>
          <a:noFill/>
        </p:spPr>
        <p:txBody>
          <a:bodyPr wrap="none" rtlCol="0">
            <a:spAutoFit/>
          </a:bodyPr>
          <a:lstStyle/>
          <a:p>
            <a:r>
              <a:rPr lang="en-US" dirty="0"/>
              <a:t>Creating a Budget</a:t>
            </a:r>
          </a:p>
        </p:txBody>
      </p:sp>
      <p:sp>
        <p:nvSpPr>
          <p:cNvPr id="8" name="TextBox 7">
            <a:extLst>
              <a:ext uri="{FF2B5EF4-FFF2-40B4-BE49-F238E27FC236}">
                <a16:creationId xmlns:a16="http://schemas.microsoft.com/office/drawing/2014/main" id="{D4F577B3-A89A-1A4B-BD62-16A72088728C}"/>
              </a:ext>
            </a:extLst>
          </p:cNvPr>
          <p:cNvSpPr txBox="1"/>
          <p:nvPr/>
        </p:nvSpPr>
        <p:spPr>
          <a:xfrm>
            <a:off x="508602" y="5932022"/>
            <a:ext cx="2252540" cy="369332"/>
          </a:xfrm>
          <a:prstGeom prst="rect">
            <a:avLst/>
          </a:prstGeom>
          <a:noFill/>
        </p:spPr>
        <p:txBody>
          <a:bodyPr wrap="none" rtlCol="0">
            <a:spAutoFit/>
          </a:bodyPr>
          <a:lstStyle/>
          <a:p>
            <a:r>
              <a:rPr lang="en-US" dirty="0"/>
              <a:t>Sticking to a Budget</a:t>
            </a:r>
          </a:p>
        </p:txBody>
      </p:sp>
      <p:sp>
        <p:nvSpPr>
          <p:cNvPr id="10" name="TextBox 9">
            <a:extLst>
              <a:ext uri="{FF2B5EF4-FFF2-40B4-BE49-F238E27FC236}">
                <a16:creationId xmlns:a16="http://schemas.microsoft.com/office/drawing/2014/main" id="{84EB83C9-AD7C-144B-886D-9C3D7D7490A7}"/>
              </a:ext>
            </a:extLst>
          </p:cNvPr>
          <p:cNvSpPr txBox="1"/>
          <p:nvPr/>
        </p:nvSpPr>
        <p:spPr>
          <a:xfrm>
            <a:off x="5367131" y="494750"/>
            <a:ext cx="4163924" cy="400110"/>
          </a:xfrm>
          <a:prstGeom prst="rect">
            <a:avLst/>
          </a:prstGeom>
          <a:noFill/>
        </p:spPr>
        <p:txBody>
          <a:bodyPr wrap="square" rtlCol="0">
            <a:spAutoFit/>
          </a:bodyPr>
          <a:lstStyle/>
          <a:p>
            <a:pPr algn="ctr"/>
            <a:r>
              <a:rPr lang="en-US" sz="2000" b="1" dirty="0"/>
              <a:t>Click on each image for video</a:t>
            </a:r>
          </a:p>
        </p:txBody>
      </p:sp>
      <p:sp>
        <p:nvSpPr>
          <p:cNvPr id="2" name="TextBox 1">
            <a:extLst>
              <a:ext uri="{FF2B5EF4-FFF2-40B4-BE49-F238E27FC236}">
                <a16:creationId xmlns:a16="http://schemas.microsoft.com/office/drawing/2014/main" id="{D53E2F17-27C5-4968-8AAD-00692BCB2E3C}"/>
              </a:ext>
            </a:extLst>
          </p:cNvPr>
          <p:cNvSpPr txBox="1"/>
          <p:nvPr/>
        </p:nvSpPr>
        <p:spPr>
          <a:xfrm>
            <a:off x="4996542" y="1212876"/>
            <a:ext cx="4381328" cy="461665"/>
          </a:xfrm>
          <a:prstGeom prst="rect">
            <a:avLst/>
          </a:prstGeom>
          <a:noFill/>
        </p:spPr>
        <p:txBody>
          <a:bodyPr wrap="none" rtlCol="0">
            <a:spAutoFit/>
          </a:bodyPr>
          <a:lstStyle/>
          <a:p>
            <a:r>
              <a:rPr lang="en-US" sz="2400" dirty="0"/>
              <a:t>Step 5: Develop New Solutions</a:t>
            </a:r>
          </a:p>
        </p:txBody>
      </p:sp>
    </p:spTree>
    <p:extLst>
      <p:ext uri="{BB962C8B-B14F-4D97-AF65-F5344CB8AC3E}">
        <p14:creationId xmlns:p14="http://schemas.microsoft.com/office/powerpoint/2010/main" val="88300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73271-880B-1746-BB7D-E54466EC22CD}"/>
              </a:ext>
            </a:extLst>
          </p:cNvPr>
          <p:cNvSpPr txBox="1">
            <a:spLocks noGrp="1"/>
          </p:cNvSpPr>
          <p:nvPr>
            <p:ph type="title"/>
          </p:nvPr>
        </p:nvSpPr>
        <p:spPr>
          <a:xfrm>
            <a:off x="547799" y="250132"/>
            <a:ext cx="9613861" cy="867930"/>
          </a:xfrm>
          <a:prstGeom prst="rect">
            <a:avLst/>
          </a:prstGeom>
          <a:noFill/>
        </p:spPr>
        <p:txBody>
          <a:bodyPr>
            <a:spAutoFit/>
          </a:bodyPr>
          <a:lstStyle/>
          <a:p>
            <a:pPr algn="ctr">
              <a:defRPr/>
            </a:pPr>
            <a:r>
              <a:rPr lang="en-US" sz="5600" b="1" spc="300" dirty="0" err="1">
                <a:effectLst>
                  <a:outerShdw blurRad="38100" dist="38100" dir="2700000" algn="tl">
                    <a:srgbClr val="000000">
                      <a:alpha val="43137"/>
                    </a:srgbClr>
                  </a:outerShdw>
                </a:effectLst>
                <a:latin typeface="Playbill" panose="040506030A0602020202" pitchFamily="82" charset="0"/>
                <a:ea typeface="ＭＳ Ｐゴシック" pitchFamily="-105" charset="-128"/>
                <a:cs typeface="Narkisim" panose="020E0502050101010101" pitchFamily="34" charset="-79"/>
              </a:rPr>
              <a:t>Suze</a:t>
            </a:r>
            <a:r>
              <a:rPr lang="en-US" sz="5600" b="1" spc="300" dirty="0">
                <a:effectLst>
                  <a:outerShdw blurRad="38100" dist="38100" dir="2700000" algn="tl">
                    <a:srgbClr val="000000">
                      <a:alpha val="43137"/>
                    </a:srgbClr>
                  </a:outerShdw>
                </a:effectLst>
                <a:latin typeface="Playbill" panose="040506030A0602020202" pitchFamily="82" charset="0"/>
                <a:ea typeface="ＭＳ Ｐゴシック" pitchFamily="-105" charset="-128"/>
                <a:cs typeface="Narkisim" panose="020E0502050101010101" pitchFamily="34" charset="-79"/>
              </a:rPr>
              <a:t> </a:t>
            </a:r>
            <a:r>
              <a:rPr lang="en-US" sz="5600" b="1" spc="300" dirty="0" err="1">
                <a:effectLst>
                  <a:outerShdw blurRad="38100" dist="38100" dir="2700000" algn="tl">
                    <a:srgbClr val="000000">
                      <a:alpha val="43137"/>
                    </a:srgbClr>
                  </a:outerShdw>
                </a:effectLst>
                <a:latin typeface="Playbill" panose="040506030A0602020202" pitchFamily="82" charset="0"/>
                <a:ea typeface="ＭＳ Ｐゴシック" pitchFamily="-105" charset="-128"/>
                <a:cs typeface="Narkisim" panose="020E0502050101010101" pitchFamily="34" charset="-79"/>
              </a:rPr>
              <a:t>Orman</a:t>
            </a:r>
            <a:r>
              <a:rPr lang="en-US" sz="5600" b="1" spc="300" dirty="0">
                <a:effectLst>
                  <a:outerShdw blurRad="38100" dist="38100" dir="2700000" algn="tl">
                    <a:srgbClr val="000000">
                      <a:alpha val="43137"/>
                    </a:srgbClr>
                  </a:outerShdw>
                </a:effectLst>
                <a:latin typeface="Playbill" panose="040506030A0602020202" pitchFamily="82" charset="0"/>
                <a:ea typeface="ＭＳ Ｐゴシック" pitchFamily="-105" charset="-128"/>
                <a:cs typeface="Narkisim" panose="020E0502050101010101" pitchFamily="34" charset="-79"/>
              </a:rPr>
              <a:t> – The Financial Success Guru</a:t>
            </a:r>
          </a:p>
        </p:txBody>
      </p:sp>
      <p:sp>
        <p:nvSpPr>
          <p:cNvPr id="5" name="Rectangle 4">
            <a:extLst>
              <a:ext uri="{FF2B5EF4-FFF2-40B4-BE49-F238E27FC236}">
                <a16:creationId xmlns:a16="http://schemas.microsoft.com/office/drawing/2014/main" id="{B1B91E7D-FCB1-EF42-B6E6-2E637BECE364}"/>
              </a:ext>
            </a:extLst>
          </p:cNvPr>
          <p:cNvSpPr/>
          <p:nvPr/>
        </p:nvSpPr>
        <p:spPr>
          <a:xfrm>
            <a:off x="275814" y="978212"/>
            <a:ext cx="5078915" cy="523220"/>
          </a:xfrm>
          <a:prstGeom prst="rect">
            <a:avLst/>
          </a:prstGeom>
        </p:spPr>
        <p:txBody>
          <a:bodyPr wrap="square">
            <a:spAutoFit/>
          </a:bodyPr>
          <a:lstStyle/>
          <a:p>
            <a:r>
              <a:rPr lang="en-US" altLang="en-US" sz="2800" dirty="0"/>
              <a:t>Needs v. Wants</a:t>
            </a:r>
            <a:endParaRPr lang="en-US" sz="2800" dirty="0"/>
          </a:p>
        </p:txBody>
      </p:sp>
      <p:sp>
        <p:nvSpPr>
          <p:cNvPr id="6" name="Rectangle 5">
            <a:extLst>
              <a:ext uri="{FF2B5EF4-FFF2-40B4-BE49-F238E27FC236}">
                <a16:creationId xmlns:a16="http://schemas.microsoft.com/office/drawing/2014/main" id="{BE9A3F4D-B245-FF45-9993-09113E8F00C4}"/>
              </a:ext>
            </a:extLst>
          </p:cNvPr>
          <p:cNvSpPr/>
          <p:nvPr/>
        </p:nvSpPr>
        <p:spPr>
          <a:xfrm>
            <a:off x="0" y="1521626"/>
            <a:ext cx="11635409" cy="707886"/>
          </a:xfrm>
          <a:prstGeom prst="rect">
            <a:avLst/>
          </a:prstGeom>
        </p:spPr>
        <p:txBody>
          <a:bodyPr wrap="square">
            <a:spAutoFit/>
          </a:bodyPr>
          <a:lstStyle/>
          <a:p>
            <a:pPr>
              <a:defRPr/>
            </a:pPr>
            <a:r>
              <a:rPr lang="en-US" altLang="en-US"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I Afford It?? </a:t>
            </a:r>
            <a:r>
              <a:rPr lang="en-US" alt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callers ask if they have enough money to buy a big purchase. Let’s take a look at a 11 year old caller…will he be approved?</a:t>
            </a:r>
          </a:p>
        </p:txBody>
      </p:sp>
      <p:pic>
        <p:nvPicPr>
          <p:cNvPr id="7" name="Picture 7">
            <a:hlinkClick r:id="rId2"/>
            <a:extLst>
              <a:ext uri="{FF2B5EF4-FFF2-40B4-BE49-F238E27FC236}">
                <a16:creationId xmlns:a16="http://schemas.microsoft.com/office/drawing/2014/main" id="{49D278CE-0E57-F44C-A2E0-E94013847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62" y="3334544"/>
            <a:ext cx="3055730" cy="16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hlinkClick r:id="rId4"/>
            <a:extLst>
              <a:ext uri="{FF2B5EF4-FFF2-40B4-BE49-F238E27FC236}">
                <a16:creationId xmlns:a16="http://schemas.microsoft.com/office/drawing/2014/main" id="{2A6EDD58-109B-6942-9935-6765D8958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129" y="3302794"/>
            <a:ext cx="2827338"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hlinkClick r:id="rId6"/>
            <a:extLst>
              <a:ext uri="{FF2B5EF4-FFF2-40B4-BE49-F238E27FC236}">
                <a16:creationId xmlns:a16="http://schemas.microsoft.com/office/drawing/2014/main" id="{149206BC-C456-3346-B552-075A3AAEF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1205" y="3292476"/>
            <a:ext cx="3022600" cy="175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7327B6FA-3D4A-374F-B20F-DBE3EA8B453F}"/>
              </a:ext>
            </a:extLst>
          </p:cNvPr>
          <p:cNvSpPr txBox="1"/>
          <p:nvPr/>
        </p:nvSpPr>
        <p:spPr>
          <a:xfrm>
            <a:off x="821636" y="5168347"/>
            <a:ext cx="3005344" cy="369332"/>
          </a:xfrm>
          <a:prstGeom prst="rect">
            <a:avLst/>
          </a:prstGeom>
          <a:noFill/>
        </p:spPr>
        <p:txBody>
          <a:bodyPr wrap="square" rtlCol="0">
            <a:spAutoFit/>
          </a:bodyPr>
          <a:lstStyle/>
          <a:p>
            <a:r>
              <a:rPr lang="en-US" dirty="0"/>
              <a:t>Video: 11 year old calls in</a:t>
            </a:r>
          </a:p>
        </p:txBody>
      </p:sp>
      <p:sp>
        <p:nvSpPr>
          <p:cNvPr id="11" name="TextBox 10">
            <a:extLst>
              <a:ext uri="{FF2B5EF4-FFF2-40B4-BE49-F238E27FC236}">
                <a16:creationId xmlns:a16="http://schemas.microsoft.com/office/drawing/2014/main" id="{2E478991-8335-304A-9DBB-41D064BB39E6}"/>
              </a:ext>
            </a:extLst>
          </p:cNvPr>
          <p:cNvSpPr txBox="1"/>
          <p:nvPr/>
        </p:nvSpPr>
        <p:spPr>
          <a:xfrm>
            <a:off x="4265129" y="5168347"/>
            <a:ext cx="2827338" cy="646331"/>
          </a:xfrm>
          <a:prstGeom prst="rect">
            <a:avLst/>
          </a:prstGeom>
          <a:noFill/>
        </p:spPr>
        <p:txBody>
          <a:bodyPr wrap="square" rtlCol="0">
            <a:spAutoFit/>
          </a:bodyPr>
          <a:lstStyle/>
          <a:p>
            <a:r>
              <a:rPr lang="en-US" dirty="0"/>
              <a:t>Video: Will he be approved</a:t>
            </a:r>
          </a:p>
        </p:txBody>
      </p:sp>
      <p:sp>
        <p:nvSpPr>
          <p:cNvPr id="12" name="TextBox 11">
            <a:extLst>
              <a:ext uri="{FF2B5EF4-FFF2-40B4-BE49-F238E27FC236}">
                <a16:creationId xmlns:a16="http://schemas.microsoft.com/office/drawing/2014/main" id="{F681C175-AECF-794E-9CB3-EF7C2C3A1306}"/>
              </a:ext>
            </a:extLst>
          </p:cNvPr>
          <p:cNvSpPr txBox="1"/>
          <p:nvPr/>
        </p:nvSpPr>
        <p:spPr>
          <a:xfrm>
            <a:off x="7313316" y="5168347"/>
            <a:ext cx="2913105" cy="369332"/>
          </a:xfrm>
          <a:prstGeom prst="rect">
            <a:avLst/>
          </a:prstGeom>
          <a:noFill/>
        </p:spPr>
        <p:txBody>
          <a:bodyPr wrap="none" rtlCol="0">
            <a:spAutoFit/>
          </a:bodyPr>
          <a:lstStyle/>
          <a:p>
            <a:r>
              <a:rPr lang="en-US" dirty="0"/>
              <a:t>Video: The Year od Denied</a:t>
            </a:r>
          </a:p>
        </p:txBody>
      </p:sp>
    </p:spTree>
    <p:extLst>
      <p:ext uri="{BB962C8B-B14F-4D97-AF65-F5344CB8AC3E}">
        <p14:creationId xmlns:p14="http://schemas.microsoft.com/office/powerpoint/2010/main" val="55588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D0EC-DCAA-EF46-9509-94C1EA776492}"/>
              </a:ext>
            </a:extLst>
          </p:cNvPr>
          <p:cNvSpPr>
            <a:spLocks noGrp="1"/>
          </p:cNvSpPr>
          <p:nvPr>
            <p:ph type="title"/>
          </p:nvPr>
        </p:nvSpPr>
        <p:spPr/>
        <p:txBody>
          <a:bodyPr/>
          <a:lstStyle/>
          <a:p>
            <a:r>
              <a:rPr lang="en-US" dirty="0"/>
              <a:t>What can be done at home or in our community to correct the problem?</a:t>
            </a:r>
          </a:p>
        </p:txBody>
      </p:sp>
      <p:pic>
        <p:nvPicPr>
          <p:cNvPr id="4" name="Content Placeholder 3">
            <a:extLst>
              <a:ext uri="{FF2B5EF4-FFF2-40B4-BE49-F238E27FC236}">
                <a16:creationId xmlns:a16="http://schemas.microsoft.com/office/drawing/2014/main" id="{29B6AAE5-6753-A540-8605-54F84B33B8D1}"/>
              </a:ext>
            </a:extLst>
          </p:cNvPr>
          <p:cNvPicPr>
            <a:picLocks noGrp="1" noChangeAspect="1"/>
          </p:cNvPicPr>
          <p:nvPr>
            <p:ph idx="1"/>
          </p:nvPr>
        </p:nvPicPr>
        <p:blipFill>
          <a:blip r:embed="rId2"/>
          <a:stretch>
            <a:fillRect/>
          </a:stretch>
        </p:blipFill>
        <p:spPr>
          <a:xfrm>
            <a:off x="424070" y="4890052"/>
            <a:ext cx="10508973" cy="1967947"/>
          </a:xfrm>
          <a:prstGeom prst="rect">
            <a:avLst/>
          </a:prstGeom>
        </p:spPr>
      </p:pic>
      <p:sp>
        <p:nvSpPr>
          <p:cNvPr id="5" name="TextBox 4">
            <a:extLst>
              <a:ext uri="{FF2B5EF4-FFF2-40B4-BE49-F238E27FC236}">
                <a16:creationId xmlns:a16="http://schemas.microsoft.com/office/drawing/2014/main" id="{CE714BE0-F644-2546-81EF-73294CE2C58A}"/>
              </a:ext>
            </a:extLst>
          </p:cNvPr>
          <p:cNvSpPr txBox="1"/>
          <p:nvPr/>
        </p:nvSpPr>
        <p:spPr>
          <a:xfrm>
            <a:off x="238540" y="2001079"/>
            <a:ext cx="11661912" cy="2677656"/>
          </a:xfrm>
          <a:prstGeom prst="rect">
            <a:avLst/>
          </a:prstGeom>
          <a:noFill/>
        </p:spPr>
        <p:txBody>
          <a:bodyPr wrap="square" rtlCol="0">
            <a:spAutoFit/>
          </a:bodyPr>
          <a:lstStyle/>
          <a:p>
            <a:pPr marL="342900" indent="-342900">
              <a:buFont typeface="Wingdings" pitchFamily="2" charset="2"/>
              <a:buChar char="v"/>
            </a:pPr>
            <a:r>
              <a:rPr lang="en-US" sz="2400" dirty="0"/>
              <a:t>Parents can have their kids save 10% of their allowance each month.</a:t>
            </a:r>
          </a:p>
          <a:p>
            <a:pPr marL="342900" indent="-342900">
              <a:buFont typeface="Wingdings" pitchFamily="2" charset="2"/>
              <a:buChar char="v"/>
            </a:pPr>
            <a:r>
              <a:rPr lang="en-US" sz="2400" dirty="0"/>
              <a:t>Parents open a bank account for their child.</a:t>
            </a:r>
          </a:p>
          <a:p>
            <a:pPr marL="342900" indent="-342900">
              <a:buFont typeface="Wingdings" pitchFamily="2" charset="2"/>
              <a:buChar char="v"/>
            </a:pPr>
            <a:r>
              <a:rPr lang="en-US" sz="2400" dirty="0"/>
              <a:t>Have a savings jar at home or classroom.</a:t>
            </a:r>
          </a:p>
          <a:p>
            <a:pPr marL="342900" indent="-342900">
              <a:buFont typeface="Wingdings" pitchFamily="2" charset="2"/>
              <a:buChar char="v"/>
            </a:pPr>
            <a:r>
              <a:rPr lang="en-US" sz="2400" dirty="0"/>
              <a:t>Read stories about money, spending and saving.</a:t>
            </a:r>
          </a:p>
          <a:p>
            <a:pPr marL="342900" indent="-342900">
              <a:buFont typeface="Wingdings" pitchFamily="2" charset="2"/>
              <a:buChar char="v"/>
            </a:pPr>
            <a:r>
              <a:rPr lang="en-US" sz="2400" dirty="0"/>
              <a:t>Have a discussion about the cost and quality of the name brand items versus store brand items.</a:t>
            </a:r>
          </a:p>
          <a:p>
            <a:pPr marL="342900" indent="-342900">
              <a:buFont typeface="Wingdings" pitchFamily="2" charset="2"/>
              <a:buChar char="v"/>
            </a:pPr>
            <a:r>
              <a:rPr lang="en-US" sz="2400" dirty="0"/>
              <a:t>Allowing kids to go shopping with an adult and point out cost and sales.</a:t>
            </a:r>
          </a:p>
        </p:txBody>
      </p:sp>
    </p:spTree>
    <p:extLst>
      <p:ext uri="{BB962C8B-B14F-4D97-AF65-F5344CB8AC3E}">
        <p14:creationId xmlns:p14="http://schemas.microsoft.com/office/powerpoint/2010/main" val="10215919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{54A16403-101C-F74F-AA05-C7880FE4E5F5}tf10001057</Template>
  <TotalTime>1162</TotalTime>
  <Words>912</Words>
  <Application>Microsoft Office PowerPoint</Application>
  <PresentationFormat>Widescreen</PresentationFormat>
  <Paragraphs>57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HelveticaNeue</vt:lpstr>
      <vt:lpstr>Playbill</vt:lpstr>
      <vt:lpstr>Times New Roman</vt:lpstr>
      <vt:lpstr>Trebuchet MS</vt:lpstr>
      <vt:lpstr>Wingdings</vt:lpstr>
      <vt:lpstr>Berlin</vt:lpstr>
      <vt:lpstr>Youths Lack Financial Literacy</vt:lpstr>
      <vt:lpstr>PowerPoint Presentation</vt:lpstr>
      <vt:lpstr>Use the Public Policy Analyst (PPA) steps to understand and address the problem.</vt:lpstr>
      <vt:lpstr>Step 1: Problem</vt:lpstr>
      <vt:lpstr>Step 2: Evidence</vt:lpstr>
      <vt:lpstr>Step 2: Evidence</vt:lpstr>
      <vt:lpstr>PowerPoint Presentation</vt:lpstr>
      <vt:lpstr>Suze Orman – The Financial Success Guru</vt:lpstr>
      <vt:lpstr>What can be done at home or in our community to correct the problem?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Financial Literate?</dc:title>
  <dc:creator>Lakisha Brooks</dc:creator>
  <cp:lastModifiedBy>Joseph Montecalvo</cp:lastModifiedBy>
  <cp:revision>31</cp:revision>
  <dcterms:created xsi:type="dcterms:W3CDTF">2020-01-12T22:52:13Z</dcterms:created>
  <dcterms:modified xsi:type="dcterms:W3CDTF">2020-01-24T14:40:12Z</dcterms:modified>
</cp:coreProperties>
</file>