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omments/comment2.xml" ContentType="application/vnd.openxmlformats-officedocument.presentationml.comments+xml"/>
  <Override PartName="/ppt/notesSlides/notesSlide4.xml" ContentType="application/vnd.openxmlformats-officedocument.presentationml.notesSlide+xml"/>
  <Override PartName="/ppt/comments/comment3.xml" ContentType="application/vnd.openxmlformats-officedocument.presentationml.comment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Georgia" panose="02040502050405020303" pitchFamily="18" charset="0"/>
      <p:regular r:id="rId18"/>
      <p:bold r:id="rId19"/>
      <p:italic r:id="rId20"/>
      <p:boldItalic r:id="rId21"/>
    </p:embeddedFont>
    <p:embeddedFont>
      <p:font typeface="Montserrat" panose="00000500000000000000" pitchFamily="2" charset="0"/>
      <p:regular r:id="rId22"/>
      <p:bold r:id="rId23"/>
      <p:italic r:id="rId24"/>
      <p:boldItalic r:id="rId25"/>
    </p:embeddedFont>
    <p:embeddedFont>
      <p:font typeface="Oswald" panose="00000500000000000000" pitchFamily="2" charset="0"/>
      <p:regular r:id="rId26"/>
      <p:bold r:id="rId27"/>
    </p:embeddedFont>
    <p:embeddedFont>
      <p:font typeface="Playfair Display" panose="020B0604020202020204" pitchFamily="2" charset="0"/>
      <p:regular r:id="rId28"/>
      <p:bold r:id="rId29"/>
      <p:italic r:id="rId30"/>
      <p:boldItalic r:id="rId3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oe Montecalvo" initials="" lastIdx="1" clrIdx="0"/>
  <p:cmAuthor id="1" name="norman harris" initials="" lastIdx="1" clrIdx="1"/>
  <p:cmAuthor id="2" name="Joseph Montecalvo" initials="JM" lastIdx="1" clrIdx="2">
    <p:extLst>
      <p:ext uri="{19B8F6BF-5375-455C-9EA6-DF929625EA0E}">
        <p15:presenceInfo xmlns:p15="http://schemas.microsoft.com/office/powerpoint/2012/main" userId="9acef381eab44cf6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3" d="100"/>
          <a:sy n="143" d="100"/>
        </p:scale>
        <p:origin x="684" y="11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font" Target="fonts/font1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32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font" Target="fonts/font15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31" Type="http://schemas.openxmlformats.org/officeDocument/2006/relationships/font" Target="fonts/font1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font" Target="fonts/font14.fntdata"/><Relationship Id="rId30" Type="http://schemas.openxmlformats.org/officeDocument/2006/relationships/font" Target="fonts/font17.fntdata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21-09-27T15:04:33.319" idx="1">
    <p:pos x="10" y="10"/>
    <p:text/>
    <p:extLst>
      <p:ext uri="{C676402C-5697-4E1C-873F-D02D1690AC5C}">
        <p15:threadingInfo xmlns:p15="http://schemas.microsoft.com/office/powerpoint/2012/main" timeZoneBias="24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1-09-13T23:47:11.847" idx="1">
    <p:pos x="6000" y="0"/>
    <p:text>Hi Elan, I thought it might help students if you add a slide early on with the 6 steps all listed.  That way, they will understand what you are doing at each step.  You seem to have a good grasp of the PPA steps and you have successfully walked your students through each of those steps.</p:tex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9-05T23:12:26.423" idx="1">
    <p:pos x="6000" y="0"/>
    <p:text>Hi Elan
Great start!  Increase the font for easy reading. Try providing a hyperlink to each step and the related worksheet.</p:tex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ed52321747_0_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ed52321747_0_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ed52321747_0_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ed52321747_0_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ed52321747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ed52321747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ef8b2dbe8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ef8b2dbe8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ed52321747_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ed52321747_0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ed52321747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ed52321747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ed52321747_0_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ed52321747_0_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ed52321747_0_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ed52321747_0_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ed52321747_0_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ed52321747_0_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ed52321747_0_1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ed52321747_0_1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4286250" y="0"/>
            <a:ext cx="723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4358475" y="0"/>
            <a:ext cx="38532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344250" y="1403850"/>
            <a:ext cx="8455500" cy="2146800"/>
          </a:xfrm>
          <a:prstGeom prst="rect">
            <a:avLst/>
          </a:prstGeom>
          <a:solidFill>
            <a:srgbClr val="FFFFFF"/>
          </a:solidFill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344250" y="3550650"/>
            <a:ext cx="4910100" cy="577800"/>
          </a:xfrm>
          <a:prstGeom prst="rect">
            <a:avLst/>
          </a:prstGeom>
          <a:solidFill>
            <a:schemeClr val="dk2"/>
          </a:solidFill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 txBox="1">
            <a:spLocks noGrp="1"/>
          </p:cNvSpPr>
          <p:nvPr>
            <p:ph type="title" hasCustomPrompt="1"/>
          </p:nvPr>
        </p:nvSpPr>
        <p:spPr>
          <a:xfrm>
            <a:off x="311700" y="999925"/>
            <a:ext cx="8520600" cy="214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t>xx%</a:t>
            </a:r>
          </a:p>
        </p:txBody>
      </p:sp>
      <p:sp>
        <p:nvSpPr>
          <p:cNvPr id="50" name="Google Shape;50;p11"/>
          <p:cNvSpPr txBox="1">
            <a:spLocks noGrp="1"/>
          </p:cNvSpPr>
          <p:nvPr>
            <p:ph type="body" idx="1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>
                <a:highlight>
                  <a:schemeClr val="dk1"/>
                </a:highlight>
              </a:defRPr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dk1"/>
                </a:highlight>
              </a:defRPr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dk1"/>
                </a:highlight>
              </a:defRPr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dk1"/>
                </a:highlight>
              </a:defRPr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dk1"/>
                </a:highlight>
              </a:defRPr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dk1"/>
                </a:highlight>
              </a:defRPr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dk1"/>
                </a:highlight>
              </a:defRPr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dk1"/>
                </a:highlight>
              </a:defRPr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dk1"/>
                </a:highlight>
              </a:defRPr>
            </a:lvl9pPr>
          </a:lstStyle>
          <a:p>
            <a:endParaRPr/>
          </a:p>
        </p:txBody>
      </p:sp>
      <p:sp>
        <p:nvSpPr>
          <p:cNvPr id="51" name="Google Shape;51;p11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2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accent4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 rot="5400000">
            <a:off x="4550700" y="-498600"/>
            <a:ext cx="42600" cy="8455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title"/>
          </p:nvPr>
        </p:nvSpPr>
        <p:spPr>
          <a:xfrm>
            <a:off x="344250" y="1403850"/>
            <a:ext cx="8455500" cy="2146800"/>
          </a:xfrm>
          <a:prstGeom prst="rect">
            <a:avLst/>
          </a:prstGeom>
          <a:solidFill>
            <a:srgbClr val="FFFFFF"/>
          </a:solidFill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body" idx="1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body" idx="1"/>
          </p:nvPr>
        </p:nvSpPr>
        <p:spPr>
          <a:xfrm>
            <a:off x="311700" y="1234050"/>
            <a:ext cx="3999900" cy="33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body" idx="2"/>
          </p:nvPr>
        </p:nvSpPr>
        <p:spPr>
          <a:xfrm>
            <a:off x="4832400" y="1234050"/>
            <a:ext cx="3999900" cy="33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3" name="Google Shape;33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3"/>
        </a:solidFill>
        <a:effectLst/>
      </p:bgPr>
    </p:bg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37" name="Google Shape;37;p8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"/>
          <p:cNvSpPr/>
          <p:nvPr/>
        </p:nvSpPr>
        <p:spPr>
          <a:xfrm>
            <a:off x="4572000" y="-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0" name="Google Shape;40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1" name="Google Shape;41;p9"/>
          <p:cNvSpPr txBox="1">
            <a:spLocks noGrp="1"/>
          </p:cNvSpPr>
          <p:nvPr>
            <p:ph type="title"/>
          </p:nvPr>
        </p:nvSpPr>
        <p:spPr>
          <a:xfrm>
            <a:off x="265500" y="1081675"/>
            <a:ext cx="4045200" cy="178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subTitle" idx="1"/>
          </p:nvPr>
        </p:nvSpPr>
        <p:spPr>
          <a:xfrm>
            <a:off x="265500" y="292140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>
                <a:highlight>
                  <a:schemeClr val="lt1"/>
                </a:highlight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lt1"/>
                </a:highlight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lt1"/>
                </a:highlight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lt1"/>
                </a:highlight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lt1"/>
                </a:highlight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lt1"/>
                </a:highlight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lt1"/>
                </a:highlight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lt1"/>
                </a:highlight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lt1"/>
                </a:highlight>
              </a:defRPr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highlight>
                  <a:schemeClr val="dk1"/>
                </a:highlight>
              </a:defRPr>
            </a:lvl1pPr>
          </a:lstStyle>
          <a:p>
            <a:endParaRPr/>
          </a:p>
        </p:txBody>
      </p:sp>
      <p:sp>
        <p:nvSpPr>
          <p:cNvPr id="47" name="Google Shape;47;p10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pop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layfair Display"/>
              <a:buChar char="●"/>
              <a:defRPr sz="18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○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■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●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○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■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●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○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■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comments" Target="../comments/commen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1.nyc.gov/site/sustainability/initiatives/zero-waste-challenge.page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www.dec.ny.gov/chemical/294.html" TargetMode="External"/><Relationship Id="rId4" Type="http://schemas.openxmlformats.org/officeDocument/2006/relationships/hyperlink" Target="https://www.nytimes.com/2020/01/29/nyregion/nyc-recycling.html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flippedtips.com/plegal/tips/bestsol.html" TargetMode="External"/><Relationship Id="rId3" Type="http://schemas.openxmlformats.org/officeDocument/2006/relationships/hyperlink" Target="https://flippedtips.com/plegal/tips/select.html" TargetMode="External"/><Relationship Id="rId7" Type="http://schemas.openxmlformats.org/officeDocument/2006/relationships/hyperlink" Target="https://flippedtips.com/plegal/tips/solutions.html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flippedtips.com/plegal/tips/existing.html" TargetMode="External"/><Relationship Id="rId5" Type="http://schemas.openxmlformats.org/officeDocument/2006/relationships/hyperlink" Target="https://flippedtips.com/plegal/tips/identify.html" TargetMode="External"/><Relationship Id="rId4" Type="http://schemas.openxmlformats.org/officeDocument/2006/relationships/hyperlink" Target="https://flippedtips.com/plegal/tips/gather.html" TargetMode="External"/><Relationship Id="rId9" Type="http://schemas.openxmlformats.org/officeDocument/2006/relationships/comments" Target="../comments/commen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comments" Target="../comments/commen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1.nyc.gov/assets/operations/downloads/pdf/mmr2019/dsny.pdf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hyperlink" Target="https://dsny.cityofnewyork.us/wp-content/uploads/2018/11/CWZ_Plan-1.pdf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3"/>
          <p:cNvSpPr txBox="1">
            <a:spLocks noGrp="1"/>
          </p:cNvSpPr>
          <p:nvPr>
            <p:ph type="ctrTitle"/>
          </p:nvPr>
        </p:nvSpPr>
        <p:spPr>
          <a:xfrm>
            <a:off x="344250" y="1403850"/>
            <a:ext cx="8455500" cy="214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Science</a:t>
            </a:r>
            <a:endParaRPr/>
          </a:p>
        </p:txBody>
      </p:sp>
      <p:sp>
        <p:nvSpPr>
          <p:cNvPr id="59" name="Google Shape;59;p13"/>
          <p:cNvSpPr txBox="1">
            <a:spLocks noGrp="1"/>
          </p:cNvSpPr>
          <p:nvPr>
            <p:ph type="subTitle" idx="1"/>
          </p:nvPr>
        </p:nvSpPr>
        <p:spPr>
          <a:xfrm>
            <a:off x="344250" y="3550650"/>
            <a:ext cx="49101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625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Recycling in NYC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By: Elan Bortniker</a:t>
            </a:r>
            <a:endParaRPr/>
          </a:p>
        </p:txBody>
      </p:sp>
      <p:pic>
        <p:nvPicPr>
          <p:cNvPr id="60" name="Google Shape;60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75600" y="2112350"/>
            <a:ext cx="2903925" cy="2903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Select the Best Solution - Evaluate Effectiveness/Feasibility</a:t>
            </a:r>
            <a:endParaRPr/>
          </a:p>
        </p:txBody>
      </p:sp>
      <p:sp>
        <p:nvSpPr>
          <p:cNvPr id="125" name="Google Shape;125;p22"/>
          <p:cNvSpPr txBox="1">
            <a:spLocks noGrp="1"/>
          </p:cNvSpPr>
          <p:nvPr>
            <p:ph type="body" idx="1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Public housing - easy access to recycling cans </a:t>
            </a:r>
            <a:endParaRPr/>
          </a:p>
        </p:txBody>
      </p:sp>
      <p:pic>
        <p:nvPicPr>
          <p:cNvPr id="126" name="Google Shape;126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70744" y="2086650"/>
            <a:ext cx="3960927" cy="263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Sources</a:t>
            </a:r>
            <a:endParaRPr/>
          </a:p>
        </p:txBody>
      </p:sp>
      <p:sp>
        <p:nvSpPr>
          <p:cNvPr id="132" name="Google Shape;132;p23"/>
          <p:cNvSpPr txBox="1">
            <a:spLocks noGrp="1"/>
          </p:cNvSpPr>
          <p:nvPr>
            <p:ph type="body" idx="1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https://www1.nyc.gov/site/sustainability/initiatives/zero-waste-challenge.page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4"/>
              </a:rPr>
              <a:t>https://www.nytimes.com/2020/01/29/nyregion/nyc-recycling.html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5"/>
              </a:rPr>
              <a:t>https://www.dec.ny.gov/chemical/294.html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4"/>
          <p:cNvSpPr txBox="1">
            <a:spLocks noGrp="1"/>
          </p:cNvSpPr>
          <p:nvPr>
            <p:ph type="body" idx="1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Do you think NYC does a good job recycling? </a:t>
            </a:r>
            <a:endParaRPr/>
          </a:p>
        </p:txBody>
      </p:sp>
      <p:sp>
        <p:nvSpPr>
          <p:cNvPr id="66" name="Google Shape;66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Do Now:</a:t>
            </a:r>
            <a:endParaRPr/>
          </a:p>
        </p:txBody>
      </p:sp>
      <p:pic>
        <p:nvPicPr>
          <p:cNvPr id="67" name="Google Shape;67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91925" y="1846450"/>
            <a:ext cx="3164474" cy="2110048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701" y="1858675"/>
            <a:ext cx="3440576" cy="2291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Six Steps of the Public Policy Analyst</a:t>
            </a:r>
            <a:endParaRPr/>
          </a:p>
        </p:txBody>
      </p:sp>
      <p:sp>
        <p:nvSpPr>
          <p:cNvPr id="74" name="Google Shape;74;p15"/>
          <p:cNvSpPr txBox="1">
            <a:spLocks noGrp="1"/>
          </p:cNvSpPr>
          <p:nvPr>
            <p:ph type="body" idx="1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2600">
                <a:solidFill>
                  <a:srgbClr val="365F9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1.</a:t>
            </a:r>
            <a:r>
              <a:rPr lang="en" sz="700">
                <a:solidFill>
                  <a:srgbClr val="365F9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                      </a:t>
            </a:r>
            <a:r>
              <a:rPr lang="en" sz="2600" u="sng">
                <a:solidFill>
                  <a:srgbClr val="0000FF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Define the Problem</a:t>
            </a:r>
            <a:endParaRPr sz="2600" u="sng">
              <a:solidFill>
                <a:srgbClr val="0000FF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2600">
                <a:solidFill>
                  <a:srgbClr val="365F9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2.</a:t>
            </a:r>
            <a:r>
              <a:rPr lang="en" sz="700">
                <a:solidFill>
                  <a:srgbClr val="365F9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                      </a:t>
            </a:r>
            <a:r>
              <a:rPr lang="en" sz="2600" u="sng">
                <a:solidFill>
                  <a:srgbClr val="0000FF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Gather the Evidence</a:t>
            </a:r>
            <a:endParaRPr sz="2600" u="sng">
              <a:solidFill>
                <a:srgbClr val="0000FF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2600">
                <a:solidFill>
                  <a:srgbClr val="365F9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3.</a:t>
            </a:r>
            <a:r>
              <a:rPr lang="en" sz="700">
                <a:solidFill>
                  <a:srgbClr val="365F9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                      </a:t>
            </a:r>
            <a:r>
              <a:rPr lang="en" sz="2600" u="sng">
                <a:solidFill>
                  <a:srgbClr val="0000FF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Identify the Causes</a:t>
            </a:r>
            <a:endParaRPr sz="2600" u="sng">
              <a:solidFill>
                <a:srgbClr val="0000FF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2600">
                <a:solidFill>
                  <a:srgbClr val="365F9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4.</a:t>
            </a:r>
            <a:r>
              <a:rPr lang="en" sz="700">
                <a:solidFill>
                  <a:srgbClr val="365F9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                      </a:t>
            </a:r>
            <a:r>
              <a:rPr lang="en" sz="2600" u="sng">
                <a:solidFill>
                  <a:srgbClr val="0000FF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Evaluate an Existing Policy</a:t>
            </a:r>
            <a:endParaRPr sz="2600" u="sng">
              <a:solidFill>
                <a:srgbClr val="0000FF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2600">
                <a:solidFill>
                  <a:srgbClr val="365F9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5.</a:t>
            </a:r>
            <a:r>
              <a:rPr lang="en" sz="700">
                <a:solidFill>
                  <a:srgbClr val="365F9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                      </a:t>
            </a:r>
            <a:r>
              <a:rPr lang="en" sz="2600" u="sng">
                <a:solidFill>
                  <a:srgbClr val="0000FF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Develop Solutions</a:t>
            </a:r>
            <a:endParaRPr sz="2600" u="sng">
              <a:solidFill>
                <a:srgbClr val="0000FF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2600">
                <a:solidFill>
                  <a:srgbClr val="365F9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6.</a:t>
            </a:r>
            <a:r>
              <a:rPr lang="en" sz="700">
                <a:solidFill>
                  <a:srgbClr val="365F9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                      </a:t>
            </a:r>
            <a:r>
              <a:rPr lang="en" sz="2600" u="sng">
                <a:solidFill>
                  <a:srgbClr val="0000FF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Select the Best Solution </a:t>
            </a:r>
            <a:r>
              <a:rPr lang="en" sz="2600">
                <a:solidFill>
                  <a:srgbClr val="365F9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 (Feasibility vs. Effectiveness)</a:t>
            </a:r>
            <a:endParaRPr sz="2600">
              <a:solidFill>
                <a:srgbClr val="365F91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Problem</a:t>
            </a:r>
            <a:endParaRPr/>
          </a:p>
        </p:txBody>
      </p:sp>
      <p:sp>
        <p:nvSpPr>
          <p:cNvPr id="80" name="Google Shape;80;p16"/>
          <p:cNvSpPr txBox="1">
            <a:spLocks noGrp="1"/>
          </p:cNvSpPr>
          <p:nvPr>
            <p:ph type="body" idx="1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2600"/>
              <a:t>The way New Yorkers recycle is currently inefficient</a:t>
            </a:r>
            <a:endParaRPr sz="2600"/>
          </a:p>
        </p:txBody>
      </p:sp>
      <p:pic>
        <p:nvPicPr>
          <p:cNvPr id="81" name="Google Shape;81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78156" y="2151674"/>
            <a:ext cx="4187672" cy="23565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Gather the Evidence</a:t>
            </a:r>
            <a:endParaRPr/>
          </a:p>
        </p:txBody>
      </p:sp>
      <p:sp>
        <p:nvSpPr>
          <p:cNvPr id="87" name="Google Shape;87;p17"/>
          <p:cNvSpPr txBox="1">
            <a:spLocks noGrp="1"/>
          </p:cNvSpPr>
          <p:nvPr>
            <p:ph type="body" idx="1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500">
                <a:solidFill>
                  <a:srgbClr val="333333"/>
                </a:solidFill>
                <a:highlight>
                  <a:srgbClr val="FFFFFF"/>
                </a:highlight>
              </a:rPr>
              <a:t>NYC recycles only about a fifth of its garbage </a:t>
            </a:r>
            <a:endParaRPr sz="1500">
              <a:solidFill>
                <a:srgbClr val="333333"/>
              </a:solidFill>
              <a:highlight>
                <a:srgbClr val="FFFFFF"/>
              </a:highlight>
            </a:endParaRPr>
          </a:p>
          <a:p>
            <a:pPr marL="914400" lvl="1" indent="-323850" algn="l" rtl="0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500"/>
              <a:buChar char="○"/>
            </a:pPr>
            <a:r>
              <a:rPr lang="en" sz="1500">
                <a:solidFill>
                  <a:srgbClr val="333333"/>
                </a:solidFill>
                <a:highlight>
                  <a:srgbClr val="FFFFFF"/>
                </a:highlight>
              </a:rPr>
              <a:t>18 percent of </a:t>
            </a:r>
            <a:r>
              <a:rPr lang="en" sz="1500">
                <a:solidFill>
                  <a:srgbClr val="333333"/>
                </a:solidFill>
                <a:highlight>
                  <a:srgbClr val="FFFFFF"/>
                </a:highlight>
                <a:uFill>
                  <a:noFill/>
                </a:u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trash from homes</a:t>
            </a:r>
            <a:r>
              <a:rPr lang="en" sz="1500">
                <a:solidFill>
                  <a:srgbClr val="333333"/>
                </a:solidFill>
                <a:highlight>
                  <a:srgbClr val="FFFFFF"/>
                </a:highlight>
              </a:rPr>
              <a:t> and about 25 percent from </a:t>
            </a:r>
            <a:r>
              <a:rPr lang="en" sz="1500">
                <a:solidFill>
                  <a:srgbClr val="333333"/>
                </a:solidFill>
                <a:highlight>
                  <a:srgbClr val="FFFFFF"/>
                </a:highlight>
                <a:uFill>
                  <a:noFill/>
                </a:u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businesses</a:t>
            </a:r>
            <a:endParaRPr sz="1500">
              <a:solidFill>
                <a:srgbClr val="333333"/>
              </a:solidFill>
              <a:highlight>
                <a:srgbClr val="FFFFFF"/>
              </a:highlight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500"/>
              <a:buChar char="●"/>
            </a:pPr>
            <a:r>
              <a:rPr lang="en" sz="1500">
                <a:solidFill>
                  <a:srgbClr val="333333"/>
                </a:solidFill>
                <a:highlight>
                  <a:srgbClr val="FFFFFF"/>
                </a:highlight>
              </a:rPr>
              <a:t>Cascading effects of not recycling </a:t>
            </a:r>
            <a:endParaRPr sz="1500">
              <a:solidFill>
                <a:srgbClr val="333333"/>
              </a:solidFill>
              <a:highlight>
                <a:srgbClr val="FFFFFF"/>
              </a:highlight>
            </a:endParaRPr>
          </a:p>
          <a:p>
            <a:pPr marL="914400" lvl="1" indent="-323850" algn="l" rtl="0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500"/>
              <a:buFont typeface="Georgia"/>
              <a:buChar char="○"/>
            </a:pPr>
            <a:r>
              <a:rPr lang="en" sz="1500">
                <a:solidFill>
                  <a:srgbClr val="333333"/>
                </a:solidFill>
                <a:highlight>
                  <a:srgbClr val="FFFFFF"/>
                </a:highlight>
              </a:rPr>
              <a:t>clogged trash chutes in public housing</a:t>
            </a:r>
            <a:endParaRPr sz="1500">
              <a:solidFill>
                <a:srgbClr val="333333"/>
              </a:solidFill>
              <a:highlight>
                <a:srgbClr val="FFFFFF"/>
              </a:highlight>
            </a:endParaRPr>
          </a:p>
          <a:p>
            <a:pPr marL="914400" lvl="1" indent="-323850" algn="l" rtl="0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500"/>
              <a:buFont typeface="Georgia"/>
              <a:buChar char="○"/>
            </a:pPr>
            <a:r>
              <a:rPr lang="en" sz="1500">
                <a:solidFill>
                  <a:srgbClr val="333333"/>
                </a:solidFill>
                <a:highlight>
                  <a:srgbClr val="FFFFFF"/>
                </a:highlight>
              </a:rPr>
              <a:t>Garbage that must be trucked out of the city</a:t>
            </a:r>
            <a:endParaRPr sz="1500">
              <a:solidFill>
                <a:srgbClr val="333333"/>
              </a:solidFill>
              <a:highlight>
                <a:srgbClr val="FFFFFF"/>
              </a:highlight>
            </a:endParaRPr>
          </a:p>
          <a:p>
            <a:pPr marL="914400" lvl="1" indent="-323850" algn="l" rtl="0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500"/>
              <a:buFont typeface="Georgia"/>
              <a:buChar char="○"/>
            </a:pPr>
            <a:r>
              <a:rPr lang="en" sz="1500">
                <a:solidFill>
                  <a:srgbClr val="333333"/>
                </a:solidFill>
                <a:highlight>
                  <a:srgbClr val="FFFFFF"/>
                </a:highlight>
              </a:rPr>
              <a:t>Organic waste left to decompose and spew planet-warming methane gas</a:t>
            </a:r>
            <a:endParaRPr sz="1500">
              <a:solidFill>
                <a:srgbClr val="333333"/>
              </a:solidFill>
              <a:highlight>
                <a:srgbClr val="FFFFFF"/>
              </a:highlight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88" name="Google Shape;88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082139" y="2953600"/>
            <a:ext cx="2979724" cy="2070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084558" y="2953600"/>
            <a:ext cx="2974886" cy="20702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Identify the Causes</a:t>
            </a:r>
            <a:endParaRPr/>
          </a:p>
        </p:txBody>
      </p:sp>
      <p:sp>
        <p:nvSpPr>
          <p:cNvPr id="95" name="Google Shape;95;p18"/>
          <p:cNvSpPr txBox="1">
            <a:spLocks noGrp="1"/>
          </p:cNvSpPr>
          <p:nvPr>
            <p:ph type="body" idx="1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Composting food DOESN’t make the city $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Recycling bins are mismanaged, misplaced/public housing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Lax penalties in NYC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Garbage workers mix trash &amp; recycling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Poor ROI on recyclable goods</a:t>
            </a:r>
            <a:endParaRPr/>
          </a:p>
          <a:p>
            <a:pPr marL="45720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96" name="Google Shape;96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48044" y="2171525"/>
            <a:ext cx="3939699" cy="2622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Evaluating Existing Policy</a:t>
            </a:r>
            <a:endParaRPr/>
          </a:p>
        </p:txBody>
      </p:sp>
      <p:sp>
        <p:nvSpPr>
          <p:cNvPr id="102" name="Google Shape;102;p19"/>
          <p:cNvSpPr txBox="1">
            <a:spLocks noGrp="1"/>
          </p:cNvSpPr>
          <p:nvPr>
            <p:ph type="body" idx="1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>
                <a:highlight>
                  <a:srgbClr val="FFFFFF"/>
                </a:highlight>
              </a:rPr>
              <a:t>2016 zero-waste campaign aims to stop exports of garbage to faraway landfills by 2030</a:t>
            </a:r>
            <a:endParaRPr sz="1500">
              <a:highlight>
                <a:srgbClr val="FFFFFF"/>
              </a:highlight>
            </a:endParaRPr>
          </a:p>
          <a:p>
            <a:pPr marL="457200" lvl="0" indent="-32385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350">
                <a:highlight>
                  <a:srgbClr val="FFFFFF"/>
                </a:highlight>
              </a:rPr>
              <a:t>Solid Waste Management Act of 1988</a:t>
            </a:r>
            <a:endParaRPr sz="1350">
              <a:highlight>
                <a:srgbClr val="FFFFFF"/>
              </a:highlight>
            </a:endParaRPr>
          </a:p>
          <a:p>
            <a:pPr marL="457200" lvl="0" indent="-32385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350">
                <a:highlight>
                  <a:srgbClr val="FFFFFF"/>
                </a:highlight>
              </a:rPr>
              <a:t>Product Stewardship</a:t>
            </a:r>
            <a:endParaRPr sz="1350">
              <a:highlight>
                <a:srgbClr val="FFFFFF"/>
              </a:highlight>
            </a:endParaRPr>
          </a:p>
          <a:p>
            <a:pPr marL="457200" lvl="0" indent="0" algn="l" rtl="0">
              <a:spcBef>
                <a:spcPts val="600"/>
              </a:spcBef>
              <a:spcAft>
                <a:spcPts val="1200"/>
              </a:spcAft>
              <a:buNone/>
            </a:pPr>
            <a:endParaRPr sz="1500">
              <a:highlight>
                <a:srgbClr val="FFFFFF"/>
              </a:highlight>
            </a:endParaRPr>
          </a:p>
        </p:txBody>
      </p:sp>
      <p:pic>
        <p:nvPicPr>
          <p:cNvPr id="103" name="Google Shape;103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85375" y="1749025"/>
            <a:ext cx="4182474" cy="3136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5476" y="2422250"/>
            <a:ext cx="2902200" cy="19299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Develop Solutions</a:t>
            </a:r>
            <a:endParaRPr/>
          </a:p>
        </p:txBody>
      </p:sp>
      <p:sp>
        <p:nvSpPr>
          <p:cNvPr id="110" name="Google Shape;110;p20"/>
          <p:cNvSpPr txBox="1">
            <a:spLocks noGrp="1"/>
          </p:cNvSpPr>
          <p:nvPr>
            <p:ph type="body" idx="1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Incentives/disincentives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Legislation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Taxes 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Support garbage workers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Restructure 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Education</a:t>
            </a:r>
            <a:endParaRPr/>
          </a:p>
          <a:p>
            <a:pPr marL="45720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11" name="Google Shape;111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33113" y="646900"/>
            <a:ext cx="4079011" cy="39219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87125" y="2719425"/>
            <a:ext cx="1228001" cy="18494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Your Solutions</a:t>
            </a:r>
            <a:endParaRPr/>
          </a:p>
        </p:txBody>
      </p:sp>
      <p:sp>
        <p:nvSpPr>
          <p:cNvPr id="118" name="Google Shape;118;p21"/>
          <p:cNvSpPr txBox="1">
            <a:spLocks noGrp="1"/>
          </p:cNvSpPr>
          <p:nvPr>
            <p:ph type="body" idx="1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Now how do you think NYC/New Yorkers can recycle more efficiently?</a:t>
            </a:r>
            <a:endParaRPr/>
          </a:p>
        </p:txBody>
      </p:sp>
      <p:pic>
        <p:nvPicPr>
          <p:cNvPr id="119" name="Google Shape;119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12200" y="1960603"/>
            <a:ext cx="4029375" cy="2658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Pop">
  <a:themeElements>
    <a:clrScheme name="Pop">
      <a:dk1>
        <a:srgbClr val="F8E71C"/>
      </a:dk1>
      <a:lt1>
        <a:srgbClr val="FFFFFF"/>
      </a:lt1>
      <a:dk2>
        <a:srgbClr val="000000"/>
      </a:dk2>
      <a:lt2>
        <a:srgbClr val="D9D9D9"/>
      </a:lt2>
      <a:accent1>
        <a:srgbClr val="666666"/>
      </a:accent1>
      <a:accent2>
        <a:srgbClr val="483165"/>
      </a:accent2>
      <a:accent3>
        <a:srgbClr val="EB1E95"/>
      </a:accent3>
      <a:accent4>
        <a:srgbClr val="01AFD1"/>
      </a:accent4>
      <a:accent5>
        <a:srgbClr val="0F9D58"/>
      </a:accent5>
      <a:accent6>
        <a:srgbClr val="9C27B0"/>
      </a:accent6>
      <a:hlink>
        <a:srgbClr val="0F9D58"/>
      </a:hlink>
      <a:folHlink>
        <a:srgbClr val="0F9D5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281</Words>
  <Application>Microsoft Office PowerPoint</Application>
  <PresentationFormat>On-screen Show (16:9)</PresentationFormat>
  <Paragraphs>46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Times New Roman</vt:lpstr>
      <vt:lpstr>Georgia</vt:lpstr>
      <vt:lpstr>Montserrat</vt:lpstr>
      <vt:lpstr>Oswald</vt:lpstr>
      <vt:lpstr>Calibri</vt:lpstr>
      <vt:lpstr>Playfair Display</vt:lpstr>
      <vt:lpstr>Arial</vt:lpstr>
      <vt:lpstr>Pop</vt:lpstr>
      <vt:lpstr>Science</vt:lpstr>
      <vt:lpstr>Do Now:</vt:lpstr>
      <vt:lpstr>Six Steps of the Public Policy Analyst</vt:lpstr>
      <vt:lpstr>The Problem</vt:lpstr>
      <vt:lpstr>Gather the Evidence</vt:lpstr>
      <vt:lpstr>Identify the Causes</vt:lpstr>
      <vt:lpstr>Evaluating Existing Policy</vt:lpstr>
      <vt:lpstr>Develop Solutions</vt:lpstr>
      <vt:lpstr>Your Solutions</vt:lpstr>
      <vt:lpstr>Select the Best Solution - Evaluate Effectiveness/Feasibility</vt:lpstr>
      <vt:lpstr>Sources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Science</dc:title>
  <cp:lastModifiedBy>Joseph Montecalvo</cp:lastModifiedBy>
  <cp:revision>1</cp:revision>
  <dcterms:modified xsi:type="dcterms:W3CDTF">2021-09-27T19:04:55Z</dcterms:modified>
</cp:coreProperties>
</file>