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T Sans Narrow" panose="020B060402020202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fef05886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8fef05886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fef05886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fef05886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fef0588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fef0588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fef05886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8fef05886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fef05886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fef05886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fef05886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fef05886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fef05886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8fef05886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fef05886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fef05886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fef05886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fef05886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fef05886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fef05886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8fef05886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8fef05886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fef05886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fef05886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fef05886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fef05886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fef05886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fef05886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fef05886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fef05886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fef05886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fef05886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w.org/world-report/2021/country-chapters/russi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cold-war/fall-of-soviet-un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titution.ru/en/10003000-03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weetsearch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governance/here-are-10-ways-fight-corrup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vx2773eSbe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ssmuthcenter.org/be-an-upstand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wyV6OFm2Kx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Russia, there is government oppression on citizens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 Social Studies Class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evidence?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 i="1"/>
              <a:t>Table talk: Discuss with your learning partners how we might be able to collect evidence of the Russian government treating Russians in an unjust manner.</a:t>
            </a:r>
            <a:endParaRPr sz="34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4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450" i="1"/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50" i="1"/>
              <a:t>Then, jot down your ideas in your notebooks.</a:t>
            </a:r>
            <a:endParaRPr sz="34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750" b="1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01" y="2912576"/>
            <a:ext cx="1122575" cy="11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Oppression by the Russian Government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 i="1"/>
              <a:t>Revise your initial evidence list in your notebooks by self-directing your learning through exploring </a:t>
            </a:r>
            <a:r>
              <a:rPr lang="en" sz="3450" i="1" u="sng">
                <a:solidFill>
                  <a:schemeClr val="hlink"/>
                </a:solidFill>
                <a:hlinkClick r:id="rId3"/>
              </a:rPr>
              <a:t>this </a:t>
            </a:r>
            <a:r>
              <a:rPr lang="en" sz="3450" i="1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" sz="3450" i="1"/>
              <a:t>.</a:t>
            </a:r>
            <a:endParaRPr sz="34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4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950" y="3063270"/>
            <a:ext cx="4997154" cy="17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Government Oppression in Russia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023575"/>
            <a:ext cx="8520600" cy="38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time to read through </a:t>
            </a:r>
            <a:r>
              <a:rPr lang="en" u="sng">
                <a:solidFill>
                  <a:schemeClr val="hlink"/>
                </a:solidFill>
                <a:hlinkClick r:id="rId3"/>
              </a:rPr>
              <a:t>this website</a:t>
            </a:r>
            <a:r>
              <a:rPr lang="en"/>
              <a:t> with your learning partners.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Then, create a timeline of Russian history that makes note of how Russian oppression might have taken shape since the Cold War.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/>
              <a:t>Feeling stuck? Think: What policies did Stalin implement? How did the fall of the U.S.S.R. affect the Russian people's’ freedoms? How did Putin reimagine the policies initially created by Cold War leaders?</a:t>
            </a:r>
            <a:endParaRPr i="1"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675" y="2694625"/>
            <a:ext cx="1847025" cy="10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existing policy?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To understand the rights of Russian citizens, analyze the </a:t>
            </a:r>
            <a:r>
              <a:rPr lang="en" sz="3450" u="sng">
                <a:solidFill>
                  <a:schemeClr val="hlink"/>
                </a:solidFill>
                <a:hlinkClick r:id="rId3"/>
              </a:rPr>
              <a:t>Russian Constitution</a:t>
            </a:r>
            <a:r>
              <a:rPr lang="en" sz="3450"/>
              <a:t>.</a:t>
            </a:r>
            <a:endParaRPr sz="34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4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50"/>
              <a:t>Then, collaborate with your tablemates by exploring </a:t>
            </a:r>
            <a:r>
              <a:rPr lang="en" sz="3450" u="sng">
                <a:solidFill>
                  <a:schemeClr val="hlink"/>
                </a:solidFill>
                <a:hlinkClick r:id="rId4"/>
              </a:rPr>
              <a:t>www.sweetsearch.com</a:t>
            </a:r>
            <a:r>
              <a:rPr lang="en" sz="3450"/>
              <a:t> for more information on existing policies created to keep the Russian people safe from their government.</a:t>
            </a:r>
            <a:endParaRPr sz="34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fix this societal ill?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Begin to answer this question by watching </a:t>
            </a:r>
            <a:r>
              <a:rPr lang="en" sz="2950" u="sng">
                <a:solidFill>
                  <a:schemeClr val="hlink"/>
                </a:solidFill>
                <a:hlinkClick r:id="rId3"/>
              </a:rPr>
              <a:t>this video</a:t>
            </a:r>
            <a:r>
              <a:rPr lang="en" sz="2950"/>
              <a:t> and reading the notes the World Bank published.</a:t>
            </a:r>
            <a:endParaRPr sz="1300"/>
          </a:p>
        </p:txBody>
      </p:sp>
      <p:pic>
        <p:nvPicPr>
          <p:cNvPr id="159" name="Google Shape;159;p26" descr="Everyday corruption can seem almost impossible to fight. However, there are definitely ways to fight it. Check out this video to find out 10 ways you could fight corruption.&#10;&#10;Related blogs:&#10;http://blogs.worldbank.org/governance/how-corruption-affects-businesses-around-world-5-charts  &#10;http://blogs.worldbank.org/governance/how-professor-started-campaign-fight-everyday-corruption-india" title="Here Are 10 Ways to Fight Corrup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600" y="3005800"/>
            <a:ext cx="2520074" cy="18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fix this societal ill?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50"/>
              <a:t>Watch </a:t>
            </a:r>
            <a:r>
              <a:rPr lang="en" sz="2750" u="sng">
                <a:solidFill>
                  <a:schemeClr val="hlink"/>
                </a:solidFill>
                <a:hlinkClick r:id="rId3"/>
              </a:rPr>
              <a:t>this </a:t>
            </a:r>
            <a:r>
              <a:rPr lang="en" sz="275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 sz="2750"/>
              <a:t>, and begin to brainstorm in your notebook the different ways you personally can act as an upstander to government oppression.</a:t>
            </a:r>
            <a:endParaRPr sz="1100"/>
          </a:p>
        </p:txBody>
      </p:sp>
      <p:pic>
        <p:nvPicPr>
          <p:cNvPr id="166" name="Google Shape;166;p27" descr="Bystanders are those who witness injustice and do or say nothing. &#10;&#10;Doing or saying nothing sends a message that injustice is acceptable.&#10;&#10;It isn’t! Be an Upstander.&#10;&#10;An Upstander is someone who:&#10;&#10;- Is a defender, advocate, and supporter of human rights and human dignity;&#10;- Acts when witnessing inequality, injustice, or oppression;&#10;- Recognizes the need for empathy, dignity, and compassion;&#10;- Recognizes, engages, and empowers others to confront injustice." title="Be an Upstand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450" y="2963800"/>
            <a:ext cx="2637100" cy="19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Charting Feasibility and Effectiveness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 u="sng"/>
              <a:t>Feasibility:</a:t>
            </a:r>
            <a:r>
              <a:rPr lang="en" sz="2450"/>
              <a:t> How easy it is to complete a task?</a:t>
            </a: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0" u="sng"/>
              <a:t>Effectiveness:</a:t>
            </a:r>
            <a:r>
              <a:rPr lang="en" sz="2450"/>
              <a:t> How quickly and efficiently does X solve our societal ill?</a:t>
            </a: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50"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000" y="3167626"/>
            <a:ext cx="1774001" cy="17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/>
              <a:t>  On your index card, answer the following question:</a:t>
            </a: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0" b="1"/>
              <a:t>How can we best solve the problem of government oppression in Russia?</a:t>
            </a:r>
            <a:endParaRPr sz="245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5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4" y="1152425"/>
            <a:ext cx="894000" cy="6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438" y="3273154"/>
            <a:ext cx="1733125" cy="16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your opinion, do you think that people should have a voice in government or the government should be able to do what they think is right? Be sure to use specific details to support your response.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525" y="2571750"/>
            <a:ext cx="20669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Should governments be held accountable to their citizens?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090" y="2332178"/>
            <a:ext cx="3195825" cy="21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Flow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Now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Guiding Question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Agenda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Review PPA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Group Discussion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Independent 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Exit Ticket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702" y="1220977"/>
            <a:ext cx="2518875" cy="25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- How can we solve problems in society?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examine the PPA Wheel below as we prepare to dive deeper into a societal ill.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850" y="2025932"/>
            <a:ext cx="3750275" cy="2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- What are the steps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b="1"/>
              <a:t>Navigate the steps below as we dive into today’s PPA.</a:t>
            </a:r>
            <a:endParaRPr sz="375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50"/>
          </a:p>
          <a:p>
            <a:pPr marL="2286000" lvl="0" indent="-34170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3"/>
              </a:rPr>
              <a:t>What is the problem?</a:t>
            </a:r>
            <a:endParaRPr sz="3750"/>
          </a:p>
          <a:p>
            <a:pPr marL="2286000" lvl="0" indent="-34170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4"/>
              </a:rPr>
              <a:t>What is the Evidence?</a:t>
            </a:r>
            <a:endParaRPr sz="3750"/>
          </a:p>
          <a:p>
            <a:pPr marL="2286000" lvl="0" indent="-34170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5"/>
              </a:rPr>
              <a:t>What are the causes?</a:t>
            </a:r>
            <a:endParaRPr sz="3750"/>
          </a:p>
          <a:p>
            <a:pPr marL="2286000" lvl="0" indent="-34170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6"/>
              </a:rPr>
              <a:t>What is the existing policy?</a:t>
            </a:r>
            <a:endParaRPr sz="3750"/>
          </a:p>
          <a:p>
            <a:pPr marL="2286000" lvl="0" indent="-34170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7"/>
              </a:rPr>
              <a:t>What policies can we create to correct the problem?</a:t>
            </a:r>
            <a:endParaRPr sz="3750"/>
          </a:p>
          <a:p>
            <a:pPr marL="2286000" lvl="0" indent="-34170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3750">
                <a:uFill>
                  <a:noFill/>
                </a:uFill>
                <a:hlinkClick r:id="rId8"/>
              </a:rPr>
              <a:t>What is the BEST policy to correct the problem?</a:t>
            </a:r>
            <a:endParaRPr sz="375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05625" y="2080225"/>
            <a:ext cx="1079700" cy="2527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PPA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Today, you will be acting as public policy analysts to investigate the following problem:</a:t>
            </a: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/>
              <a:t>In Russia, there is government oppression on citizens.</a:t>
            </a: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112" y="2949175"/>
            <a:ext cx="2651776" cy="19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government oppression?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/>
              <a:t>Government oppression is when the leaders of a nation abuse their powers to treat their people in an unjust manner.</a:t>
            </a:r>
            <a:endParaRPr sz="37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50" i="1"/>
              <a:t>Stop and jot: How have you either seen or experienced unjust treatment?</a:t>
            </a:r>
            <a:endParaRPr sz="375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388" y="3230048"/>
            <a:ext cx="1835225" cy="18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01" y="2607776"/>
            <a:ext cx="1122575" cy="11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your personal experiences…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/>
              <a:t>How do you think the Russian government might be oppressing its citizens?</a:t>
            </a:r>
            <a:endParaRPr sz="37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5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463" y="24744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100" y="30174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Open Sans</vt:lpstr>
      <vt:lpstr>PT Sans Narrow</vt:lpstr>
      <vt:lpstr>Tropic</vt:lpstr>
      <vt:lpstr>In Russia, there is government oppression on citizens</vt:lpstr>
      <vt:lpstr>Do Now</vt:lpstr>
      <vt:lpstr>Guiding Question</vt:lpstr>
      <vt:lpstr>Today’s Agenda Flow</vt:lpstr>
      <vt:lpstr>PPA - How can we solve problems in society?</vt:lpstr>
      <vt:lpstr>PPA - What are the steps</vt:lpstr>
      <vt:lpstr>Today’s PPA</vt:lpstr>
      <vt:lpstr>What is government oppression?</vt:lpstr>
      <vt:lpstr>Leveraging your personal experiences…</vt:lpstr>
      <vt:lpstr>What is the evidence?</vt:lpstr>
      <vt:lpstr>Oppression by the Russian Government</vt:lpstr>
      <vt:lpstr>Causes of Government Oppression in Russia</vt:lpstr>
      <vt:lpstr>What is the existing policy?</vt:lpstr>
      <vt:lpstr>How can we fix this societal ill?</vt:lpstr>
      <vt:lpstr>How can we fix this societal ill?</vt:lpstr>
      <vt:lpstr>Charting Feasibility and Effectiveness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Russia, there is government oppression on citizens</dc:title>
  <cp:lastModifiedBy>Joseph Montecalvo</cp:lastModifiedBy>
  <cp:revision>1</cp:revision>
  <dcterms:modified xsi:type="dcterms:W3CDTF">2022-11-21T21:48:59Z</dcterms:modified>
</cp:coreProperties>
</file>