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Amatic SC"/>
      <p:regular r:id="rId18"/>
      <p:bold r:id="rId19"/>
    </p:embeddedFont>
    <p:embeddedFont>
      <p:font typeface="Source Code Pr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SourceCodePro-regular.fntdata"/><Relationship Id="rId11" Type="http://schemas.openxmlformats.org/officeDocument/2006/relationships/slide" Target="slides/slide6.xml"/><Relationship Id="rId22" Type="http://schemas.openxmlformats.org/officeDocument/2006/relationships/font" Target="fonts/SourceCodePro-italic.fntdata"/><Relationship Id="rId10" Type="http://schemas.openxmlformats.org/officeDocument/2006/relationships/slide" Target="slides/slide5.xml"/><Relationship Id="rId21" Type="http://schemas.openxmlformats.org/officeDocument/2006/relationships/font" Target="fonts/SourceCodePro-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SourceCodePr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AmaticSC-bold.fntdata"/><Relationship Id="rId6" Type="http://schemas.openxmlformats.org/officeDocument/2006/relationships/slide" Target="slides/slide1.xml"/><Relationship Id="rId18" Type="http://schemas.openxmlformats.org/officeDocument/2006/relationships/font" Target="fonts/AmaticSC-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ed5172abc0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ed5172abc0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ebfed2e81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ebfed2e81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ef82c8bf7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ef82c8bf7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ed5172abc0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ed5172abc0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ed5172abc0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ed5172abc0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ed5172abc0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ed5172abc0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ebfed2e81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ebfed2e81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ed5172abc0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ed5172abc0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ed5172abc0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ed5172abc0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ed5172abc0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ed5172abc0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ed5172abc0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ed5172abc0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norm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0"/>
              </a:spcBef>
              <a:spcAft>
                <a:spcPts val="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0"/>
              </a:spcBef>
              <a:spcAft>
                <a:spcPts val="0"/>
              </a:spcAft>
              <a:buClr>
                <a:schemeClr val="accent1"/>
              </a:buClr>
              <a:buSzPts val="1400"/>
              <a:buChar char="○"/>
              <a:defRPr>
                <a:solidFill>
                  <a:schemeClr val="accent1"/>
                </a:solidFill>
                <a:highlight>
                  <a:schemeClr val="lt1"/>
                </a:highlight>
              </a:defRPr>
            </a:lvl2pPr>
            <a:lvl3pPr indent="-317500" lvl="2" marL="1371600">
              <a:spcBef>
                <a:spcPts val="0"/>
              </a:spcBef>
              <a:spcAft>
                <a:spcPts val="0"/>
              </a:spcAft>
              <a:buClr>
                <a:schemeClr val="accent1"/>
              </a:buClr>
              <a:buSzPts val="1400"/>
              <a:buChar char="■"/>
              <a:defRPr>
                <a:solidFill>
                  <a:schemeClr val="accent1"/>
                </a:solidFill>
                <a:highlight>
                  <a:schemeClr val="lt1"/>
                </a:highlight>
              </a:defRPr>
            </a:lvl3pPr>
            <a:lvl4pPr indent="-317500" lvl="3" marL="1828800">
              <a:spcBef>
                <a:spcPts val="0"/>
              </a:spcBef>
              <a:spcAft>
                <a:spcPts val="0"/>
              </a:spcAft>
              <a:buClr>
                <a:schemeClr val="accent1"/>
              </a:buClr>
              <a:buSzPts val="1400"/>
              <a:buChar char="●"/>
              <a:defRPr>
                <a:solidFill>
                  <a:schemeClr val="accent1"/>
                </a:solidFill>
                <a:highlight>
                  <a:schemeClr val="lt1"/>
                </a:highlight>
              </a:defRPr>
            </a:lvl4pPr>
            <a:lvl5pPr indent="-317500" lvl="4" marL="2286000">
              <a:spcBef>
                <a:spcPts val="0"/>
              </a:spcBef>
              <a:spcAft>
                <a:spcPts val="0"/>
              </a:spcAft>
              <a:buClr>
                <a:schemeClr val="accent1"/>
              </a:buClr>
              <a:buSzPts val="1400"/>
              <a:buChar char="○"/>
              <a:defRPr>
                <a:solidFill>
                  <a:schemeClr val="accent1"/>
                </a:solidFill>
                <a:highlight>
                  <a:schemeClr val="lt1"/>
                </a:highlight>
              </a:defRPr>
            </a:lvl5pPr>
            <a:lvl6pPr indent="-317500" lvl="5" marL="2743200">
              <a:spcBef>
                <a:spcPts val="0"/>
              </a:spcBef>
              <a:spcAft>
                <a:spcPts val="0"/>
              </a:spcAft>
              <a:buClr>
                <a:schemeClr val="accent1"/>
              </a:buClr>
              <a:buSzPts val="1400"/>
              <a:buChar char="■"/>
              <a:defRPr>
                <a:solidFill>
                  <a:schemeClr val="accent1"/>
                </a:solidFill>
                <a:highlight>
                  <a:schemeClr val="lt1"/>
                </a:highlight>
              </a:defRPr>
            </a:lvl6pPr>
            <a:lvl7pPr indent="-317500" lvl="6" marL="3200400">
              <a:spcBef>
                <a:spcPts val="0"/>
              </a:spcBef>
              <a:spcAft>
                <a:spcPts val="0"/>
              </a:spcAft>
              <a:buClr>
                <a:schemeClr val="accent1"/>
              </a:buClr>
              <a:buSzPts val="1400"/>
              <a:buChar char="●"/>
              <a:defRPr>
                <a:solidFill>
                  <a:schemeClr val="accent1"/>
                </a:solidFill>
                <a:highlight>
                  <a:schemeClr val="lt1"/>
                </a:highlight>
              </a:defRPr>
            </a:lvl7pPr>
            <a:lvl8pPr indent="-317500" lvl="7" marL="3657600">
              <a:spcBef>
                <a:spcPts val="0"/>
              </a:spcBef>
              <a:spcAft>
                <a:spcPts val="0"/>
              </a:spcAft>
              <a:buClr>
                <a:schemeClr val="accent1"/>
              </a:buClr>
              <a:buSzPts val="1400"/>
              <a:buChar char="○"/>
              <a:defRPr>
                <a:solidFill>
                  <a:schemeClr val="accent1"/>
                </a:solidFill>
                <a:highlight>
                  <a:schemeClr val="lt1"/>
                </a:highlight>
              </a:defRPr>
            </a:lvl8pPr>
            <a:lvl9pPr indent="-317500" lvl="8" marL="4114800">
              <a:spcBef>
                <a:spcPts val="0"/>
              </a:spcBef>
              <a:spcAft>
                <a:spcPts val="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flippedtips.com/plegal/ppa/ghppaip1.html" TargetMode="External"/><Relationship Id="rId4" Type="http://schemas.openxmlformats.org/officeDocument/2006/relationships/hyperlink" Target="https://flippedtips.com/plegal/ppa/ghppari1.html" TargetMode="External"/><Relationship Id="rId5" Type="http://schemas.openxmlformats.org/officeDocument/2006/relationships/hyperlink" Target="https://flippedtips.com/plegal/ppa/ghppadc1.html" TargetMode="External"/><Relationship Id="rId6" Type="http://schemas.openxmlformats.org/officeDocument/2006/relationships/hyperlink" Target="https://flippedtips.com/plegal/ppa/ghppaep1.html" TargetMode="External"/><Relationship Id="rId7"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392150"/>
            <a:ext cx="8520600" cy="26904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The French Revolution</a:t>
            </a:r>
            <a:endParaRPr/>
          </a:p>
          <a:p>
            <a:pPr indent="0" lvl="0" marL="0" rtl="0" algn="ctr">
              <a:spcBef>
                <a:spcPts val="0"/>
              </a:spcBef>
              <a:spcAft>
                <a:spcPts val="0"/>
              </a:spcAft>
              <a:buNone/>
            </a:pPr>
            <a:r>
              <a:rPr lang="en" sz="4533"/>
              <a:t>“47” American Sign Language and English High School</a:t>
            </a:r>
            <a:endParaRPr sz="4533"/>
          </a:p>
        </p:txBody>
      </p:sp>
      <p:sp>
        <p:nvSpPr>
          <p:cNvPr id="57" name="Google Shape;57;p13"/>
          <p:cNvSpPr txBox="1"/>
          <p:nvPr>
            <p:ph idx="1" type="subTitle"/>
          </p:nvPr>
        </p:nvSpPr>
        <p:spPr>
          <a:xfrm>
            <a:off x="311700" y="3890400"/>
            <a:ext cx="8520600" cy="706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Ms. Blackburn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2"/>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Identify the Causes</a:t>
            </a:r>
            <a:endParaRPr/>
          </a:p>
        </p:txBody>
      </p:sp>
      <p:sp>
        <p:nvSpPr>
          <p:cNvPr id="116" name="Google Shape;116;p22"/>
          <p:cNvSpPr txBox="1"/>
          <p:nvPr/>
        </p:nvSpPr>
        <p:spPr>
          <a:xfrm>
            <a:off x="4631725" y="1436000"/>
            <a:ext cx="4115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000">
              <a:latin typeface="Source Code Pro"/>
              <a:ea typeface="Source Code Pro"/>
              <a:cs typeface="Source Code Pro"/>
              <a:sym typeface="Source Code Pro"/>
            </a:endParaRPr>
          </a:p>
        </p:txBody>
      </p:sp>
      <p:sp>
        <p:nvSpPr>
          <p:cNvPr id="117" name="Google Shape;117;p22"/>
          <p:cNvSpPr txBox="1"/>
          <p:nvPr>
            <p:ph idx="1" type="body"/>
          </p:nvPr>
        </p:nvSpPr>
        <p:spPr>
          <a:xfrm>
            <a:off x="311700" y="1282050"/>
            <a:ext cx="8520600" cy="3340200"/>
          </a:xfrm>
          <a:prstGeom prst="rect">
            <a:avLst/>
          </a:prstGeom>
          <a:solidFill>
            <a:schemeClr val="dk1"/>
          </a:solidFill>
        </p:spPr>
        <p:txBody>
          <a:bodyPr anchorCtr="0" anchor="t" bIns="91425" lIns="91425" spcFirstLastPara="1" rIns="91425" wrap="square" tIns="91425">
            <a:normAutofit/>
          </a:bodyPr>
          <a:lstStyle/>
          <a:p>
            <a:pPr indent="0" lvl="0" marL="0" rtl="0" algn="l">
              <a:spcBef>
                <a:spcPts val="0"/>
              </a:spcBef>
              <a:spcAft>
                <a:spcPts val="0"/>
              </a:spcAft>
              <a:buNone/>
            </a:pPr>
            <a:r>
              <a:rPr lang="en"/>
              <a:t>with          with your learning partner:</a:t>
            </a:r>
            <a:endParaRPr/>
          </a:p>
          <a:p>
            <a:pPr indent="0" lvl="0" marL="0" rtl="0" algn="l">
              <a:spcBef>
                <a:spcPts val="1200"/>
              </a:spcBef>
              <a:spcAft>
                <a:spcPts val="0"/>
              </a:spcAft>
              <a:buNone/>
            </a:pPr>
            <a:r>
              <a:t/>
            </a:r>
            <a:endParaRPr/>
          </a:p>
          <a:p>
            <a:pPr indent="0" lvl="0" marL="0" rtl="0" algn="l">
              <a:spcBef>
                <a:spcPts val="1200"/>
              </a:spcBef>
              <a:spcAft>
                <a:spcPts val="0"/>
              </a:spcAft>
              <a:buNone/>
            </a:pPr>
            <a:r>
              <a:rPr b="1" lang="en"/>
              <a:t>Write “how” and/or “why” questions you would like to put in our parking lot to identify the causes.</a:t>
            </a:r>
            <a:endParaRPr b="1"/>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18" name="Google Shape;118;p22"/>
          <p:cNvPicPr preferRelativeResize="0"/>
          <p:nvPr/>
        </p:nvPicPr>
        <p:blipFill>
          <a:blip r:embed="rId3">
            <a:alphaModFix/>
          </a:blip>
          <a:stretch>
            <a:fillRect/>
          </a:stretch>
        </p:blipFill>
        <p:spPr>
          <a:xfrm>
            <a:off x="362068" y="1282050"/>
            <a:ext cx="1915625" cy="495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3"/>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Causes</a:t>
            </a:r>
            <a:endParaRPr/>
          </a:p>
        </p:txBody>
      </p:sp>
      <p:sp>
        <p:nvSpPr>
          <p:cNvPr id="124" name="Google Shape;124;p23"/>
          <p:cNvSpPr txBox="1"/>
          <p:nvPr/>
        </p:nvSpPr>
        <p:spPr>
          <a:xfrm>
            <a:off x="4631725" y="1436000"/>
            <a:ext cx="4115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000">
              <a:latin typeface="Source Code Pro"/>
              <a:ea typeface="Source Code Pro"/>
              <a:cs typeface="Source Code Pro"/>
              <a:sym typeface="Source Code Pro"/>
            </a:endParaRPr>
          </a:p>
        </p:txBody>
      </p:sp>
      <p:sp>
        <p:nvSpPr>
          <p:cNvPr id="125" name="Google Shape;125;p23"/>
          <p:cNvSpPr txBox="1"/>
          <p:nvPr>
            <p:ph idx="1" type="body"/>
          </p:nvPr>
        </p:nvSpPr>
        <p:spPr>
          <a:xfrm>
            <a:off x="311700" y="1282050"/>
            <a:ext cx="8520600" cy="3340200"/>
          </a:xfrm>
          <a:prstGeom prst="rect">
            <a:avLst/>
          </a:prstGeom>
          <a:solidFill>
            <a:schemeClr val="dk1"/>
          </a:solidFill>
        </p:spPr>
        <p:txBody>
          <a:bodyPr anchorCtr="0" anchor="t" bIns="91425" lIns="91425" spcFirstLastPara="1" rIns="91425" wrap="square" tIns="91425">
            <a:normAutofit/>
          </a:bodyPr>
          <a:lstStyle/>
          <a:p>
            <a:pPr indent="0" lvl="0" marL="0" rtl="0" algn="l">
              <a:spcBef>
                <a:spcPts val="0"/>
              </a:spcBef>
              <a:spcAft>
                <a:spcPts val="0"/>
              </a:spcAft>
              <a:buNone/>
            </a:pPr>
            <a:r>
              <a:rPr lang="en"/>
              <a:t>King Louis XVI was an absolute monarch, who </a:t>
            </a:r>
            <a:r>
              <a:rPr lang="en"/>
              <a:t>believed</a:t>
            </a:r>
            <a:r>
              <a:rPr lang="en"/>
              <a:t> he </a:t>
            </a:r>
            <a:r>
              <a:rPr lang="en"/>
              <a:t>wielded</a:t>
            </a:r>
            <a:r>
              <a:rPr lang="en"/>
              <a:t> nearly as much power as God.</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The third estate was burdened with the brunt of taxes to pay for the Seven Years War and King Louis XVI’s lavish lifestyle.</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4"/>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Evaluate the Policy</a:t>
            </a:r>
            <a:endParaRPr/>
          </a:p>
        </p:txBody>
      </p:sp>
      <p:sp>
        <p:nvSpPr>
          <p:cNvPr id="131" name="Google Shape;131;p24"/>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a:t>
            </a:r>
            <a:r>
              <a:rPr lang="en"/>
              <a:t>third estate:</a:t>
            </a:r>
            <a:endParaRPr sz="1700"/>
          </a:p>
          <a:p>
            <a:pPr indent="-336550" lvl="0" marL="457200" rtl="0" algn="l">
              <a:spcBef>
                <a:spcPts val="1200"/>
              </a:spcBef>
              <a:spcAft>
                <a:spcPts val="0"/>
              </a:spcAft>
              <a:buSzPts val="1700"/>
              <a:buChar char="●"/>
            </a:pPr>
            <a:r>
              <a:rPr lang="en" sz="1700"/>
              <a:t>Called a meeting of the Estates General</a:t>
            </a:r>
            <a:endParaRPr sz="1700"/>
          </a:p>
          <a:p>
            <a:pPr indent="-336550" lvl="0" marL="457200" rtl="0" algn="l">
              <a:spcBef>
                <a:spcPts val="0"/>
              </a:spcBef>
              <a:spcAft>
                <a:spcPts val="0"/>
              </a:spcAft>
              <a:buSzPts val="1700"/>
              <a:buChar char="●"/>
            </a:pPr>
            <a:r>
              <a:rPr lang="en" sz="1700"/>
              <a:t>Created the National Assembly</a:t>
            </a:r>
            <a:endParaRPr sz="1700"/>
          </a:p>
          <a:p>
            <a:pPr indent="-336550" lvl="0" marL="457200" rtl="0" algn="l">
              <a:spcBef>
                <a:spcPts val="0"/>
              </a:spcBef>
              <a:spcAft>
                <a:spcPts val="0"/>
              </a:spcAft>
              <a:buSzPts val="1700"/>
              <a:buChar char="●"/>
            </a:pPr>
            <a:r>
              <a:rPr lang="en" sz="1700"/>
              <a:t>Wrote the DoRoMaC</a:t>
            </a:r>
            <a:endParaRPr sz="1700"/>
          </a:p>
          <a:p>
            <a:pPr indent="-336550" lvl="0" marL="457200" rtl="0" algn="l">
              <a:spcBef>
                <a:spcPts val="0"/>
              </a:spcBef>
              <a:spcAft>
                <a:spcPts val="0"/>
              </a:spcAft>
              <a:buSzPts val="1700"/>
              <a:buChar char="●"/>
            </a:pPr>
            <a:r>
              <a:rPr lang="en" sz="1700"/>
              <a:t>Had Tennis Court Oaths</a:t>
            </a:r>
            <a:endParaRPr sz="1700"/>
          </a:p>
          <a:p>
            <a:pPr indent="-336550" lvl="0" marL="457200" rtl="0" algn="l">
              <a:spcBef>
                <a:spcPts val="0"/>
              </a:spcBef>
              <a:spcAft>
                <a:spcPts val="0"/>
              </a:spcAft>
              <a:buSzPts val="1700"/>
              <a:buChar char="●"/>
            </a:pPr>
            <a:r>
              <a:rPr lang="en" sz="1700"/>
              <a:t>Overthrew the monarchy </a:t>
            </a:r>
            <a:endParaRPr sz="1700"/>
          </a:p>
          <a:p>
            <a:pPr indent="-336550" lvl="0" marL="457200" rtl="0" algn="l">
              <a:spcBef>
                <a:spcPts val="0"/>
              </a:spcBef>
              <a:spcAft>
                <a:spcPts val="0"/>
              </a:spcAft>
              <a:buSzPts val="1700"/>
              <a:buChar char="●"/>
            </a:pPr>
            <a:r>
              <a:rPr lang="en" sz="1700"/>
              <a:t>Instituted the Reign of Terror and executed King Louis XVI</a:t>
            </a:r>
            <a:endParaRPr sz="17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Steps of the GHPPA</a:t>
            </a:r>
            <a:endParaRPr/>
          </a:p>
        </p:txBody>
      </p:sp>
      <p:sp>
        <p:nvSpPr>
          <p:cNvPr id="63" name="Google Shape;63;p14"/>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rPr lang="en" sz="2600">
                <a:solidFill>
                  <a:srgbClr val="365F91"/>
                </a:solidFill>
                <a:highlight>
                  <a:srgbClr val="FFFFFF"/>
                </a:highlight>
                <a:latin typeface="Calibri"/>
                <a:ea typeface="Calibri"/>
                <a:cs typeface="Calibri"/>
                <a:sym typeface="Calibri"/>
              </a:rPr>
              <a:t>1.</a:t>
            </a:r>
            <a:r>
              <a:rPr lang="en" sz="700">
                <a:solidFill>
                  <a:srgbClr val="365F91"/>
                </a:solidFill>
                <a:highlight>
                  <a:srgbClr val="FFFFFF"/>
                </a:highlight>
                <a:latin typeface="Times New Roman"/>
                <a:ea typeface="Times New Roman"/>
                <a:cs typeface="Times New Roman"/>
                <a:sym typeface="Times New Roman"/>
              </a:rPr>
              <a:t>                       </a:t>
            </a:r>
            <a:r>
              <a:rPr lang="en" sz="2600" u="sng">
                <a:solidFill>
                  <a:schemeClr val="hlink"/>
                </a:solidFill>
                <a:highlight>
                  <a:srgbClr val="FFFFFF"/>
                </a:highlight>
                <a:latin typeface="Calibri"/>
                <a:ea typeface="Calibri"/>
                <a:cs typeface="Calibri"/>
                <a:sym typeface="Calibri"/>
                <a:hlinkClick r:id="rId3"/>
              </a:rPr>
              <a:t>Define the Problem</a:t>
            </a:r>
            <a:endParaRPr sz="2600" u="sng">
              <a:solidFill>
                <a:srgbClr val="0000FF"/>
              </a:solidFill>
              <a:highlight>
                <a:srgbClr val="FFFFFF"/>
              </a:highlight>
              <a:latin typeface="Calibri"/>
              <a:ea typeface="Calibri"/>
              <a:cs typeface="Calibri"/>
              <a:sym typeface="Calibri"/>
            </a:endParaRPr>
          </a:p>
          <a:p>
            <a:pPr indent="0" lvl="0" marL="457200" rtl="0" algn="l">
              <a:spcBef>
                <a:spcPts val="0"/>
              </a:spcBef>
              <a:spcAft>
                <a:spcPts val="0"/>
              </a:spcAft>
              <a:buNone/>
            </a:pPr>
            <a:r>
              <a:rPr lang="en" sz="2600">
                <a:solidFill>
                  <a:srgbClr val="365F91"/>
                </a:solidFill>
                <a:highlight>
                  <a:srgbClr val="FFFFFF"/>
                </a:highlight>
                <a:latin typeface="Calibri"/>
                <a:ea typeface="Calibri"/>
                <a:cs typeface="Calibri"/>
                <a:sym typeface="Calibri"/>
              </a:rPr>
              <a:t>2.</a:t>
            </a:r>
            <a:r>
              <a:rPr lang="en" sz="700">
                <a:solidFill>
                  <a:srgbClr val="365F91"/>
                </a:solidFill>
                <a:highlight>
                  <a:srgbClr val="FFFFFF"/>
                </a:highlight>
                <a:latin typeface="Times New Roman"/>
                <a:ea typeface="Times New Roman"/>
                <a:cs typeface="Times New Roman"/>
                <a:sym typeface="Times New Roman"/>
              </a:rPr>
              <a:t>                       </a:t>
            </a:r>
            <a:r>
              <a:rPr lang="en" sz="2600" u="sng">
                <a:solidFill>
                  <a:schemeClr val="hlink"/>
                </a:solidFill>
                <a:highlight>
                  <a:srgbClr val="FFFFFF"/>
                </a:highlight>
                <a:latin typeface="Calibri"/>
                <a:ea typeface="Calibri"/>
                <a:cs typeface="Calibri"/>
                <a:sym typeface="Calibri"/>
                <a:hlinkClick r:id="rId4"/>
              </a:rPr>
              <a:t>Gather the Evidence</a:t>
            </a:r>
            <a:endParaRPr sz="2600" u="sng">
              <a:solidFill>
                <a:srgbClr val="0000FF"/>
              </a:solidFill>
              <a:highlight>
                <a:srgbClr val="FFFFFF"/>
              </a:highlight>
              <a:latin typeface="Calibri"/>
              <a:ea typeface="Calibri"/>
              <a:cs typeface="Calibri"/>
              <a:sym typeface="Calibri"/>
            </a:endParaRPr>
          </a:p>
          <a:p>
            <a:pPr indent="0" lvl="0" marL="457200" rtl="0" algn="l">
              <a:spcBef>
                <a:spcPts val="0"/>
              </a:spcBef>
              <a:spcAft>
                <a:spcPts val="0"/>
              </a:spcAft>
              <a:buNone/>
            </a:pPr>
            <a:r>
              <a:rPr lang="en" sz="2600">
                <a:solidFill>
                  <a:srgbClr val="365F91"/>
                </a:solidFill>
                <a:highlight>
                  <a:srgbClr val="FFFFFF"/>
                </a:highlight>
                <a:latin typeface="Calibri"/>
                <a:ea typeface="Calibri"/>
                <a:cs typeface="Calibri"/>
                <a:sym typeface="Calibri"/>
              </a:rPr>
              <a:t>3.</a:t>
            </a:r>
            <a:r>
              <a:rPr lang="en" sz="700">
                <a:solidFill>
                  <a:srgbClr val="365F91"/>
                </a:solidFill>
                <a:highlight>
                  <a:srgbClr val="FFFFFF"/>
                </a:highlight>
                <a:latin typeface="Times New Roman"/>
                <a:ea typeface="Times New Roman"/>
                <a:cs typeface="Times New Roman"/>
                <a:sym typeface="Times New Roman"/>
              </a:rPr>
              <a:t>                       </a:t>
            </a:r>
            <a:r>
              <a:rPr lang="en" sz="2600" u="sng">
                <a:solidFill>
                  <a:schemeClr val="hlink"/>
                </a:solidFill>
                <a:highlight>
                  <a:srgbClr val="FFFFFF"/>
                </a:highlight>
                <a:latin typeface="Calibri"/>
                <a:ea typeface="Calibri"/>
                <a:cs typeface="Calibri"/>
                <a:sym typeface="Calibri"/>
                <a:hlinkClick r:id="rId5"/>
              </a:rPr>
              <a:t>Identify the Causes</a:t>
            </a:r>
            <a:endParaRPr sz="2600" u="sng">
              <a:solidFill>
                <a:srgbClr val="0000FF"/>
              </a:solidFill>
              <a:highlight>
                <a:srgbClr val="FFFFFF"/>
              </a:highlight>
              <a:latin typeface="Calibri"/>
              <a:ea typeface="Calibri"/>
              <a:cs typeface="Calibri"/>
              <a:sym typeface="Calibri"/>
            </a:endParaRPr>
          </a:p>
          <a:p>
            <a:pPr indent="0" lvl="0" marL="457200" rtl="0" algn="l">
              <a:spcBef>
                <a:spcPts val="0"/>
              </a:spcBef>
              <a:spcAft>
                <a:spcPts val="0"/>
              </a:spcAft>
              <a:buNone/>
            </a:pPr>
            <a:r>
              <a:rPr lang="en" sz="2600">
                <a:solidFill>
                  <a:srgbClr val="365F91"/>
                </a:solidFill>
                <a:highlight>
                  <a:srgbClr val="FFFFFF"/>
                </a:highlight>
                <a:latin typeface="Calibri"/>
                <a:ea typeface="Calibri"/>
                <a:cs typeface="Calibri"/>
                <a:sym typeface="Calibri"/>
              </a:rPr>
              <a:t>4.</a:t>
            </a:r>
            <a:r>
              <a:rPr lang="en" sz="700">
                <a:solidFill>
                  <a:srgbClr val="365F91"/>
                </a:solidFill>
                <a:highlight>
                  <a:srgbClr val="FFFFFF"/>
                </a:highlight>
                <a:latin typeface="Times New Roman"/>
                <a:ea typeface="Times New Roman"/>
                <a:cs typeface="Times New Roman"/>
                <a:sym typeface="Times New Roman"/>
              </a:rPr>
              <a:t>                       </a:t>
            </a:r>
            <a:r>
              <a:rPr lang="en" sz="2600" u="sng">
                <a:solidFill>
                  <a:schemeClr val="hlink"/>
                </a:solidFill>
                <a:highlight>
                  <a:srgbClr val="FFFFFF"/>
                </a:highlight>
                <a:latin typeface="Calibri"/>
                <a:ea typeface="Calibri"/>
                <a:cs typeface="Calibri"/>
                <a:sym typeface="Calibri"/>
                <a:hlinkClick r:id="rId6"/>
              </a:rPr>
              <a:t>Evaluate the Policy</a:t>
            </a:r>
            <a:endParaRPr/>
          </a:p>
          <a:p>
            <a:pPr indent="0" lvl="0" marL="0" rtl="0" algn="l">
              <a:spcBef>
                <a:spcPts val="0"/>
              </a:spcBef>
              <a:spcAft>
                <a:spcPts val="1200"/>
              </a:spcAft>
              <a:buNone/>
            </a:pPr>
            <a:r>
              <a:t/>
            </a:r>
            <a:endParaRPr/>
          </a:p>
        </p:txBody>
      </p:sp>
      <p:pic>
        <p:nvPicPr>
          <p:cNvPr id="64" name="Google Shape;64;p14"/>
          <p:cNvPicPr preferRelativeResize="0"/>
          <p:nvPr/>
        </p:nvPicPr>
        <p:blipFill>
          <a:blip r:embed="rId7">
            <a:alphaModFix/>
          </a:blip>
          <a:stretch>
            <a:fillRect/>
          </a:stretch>
        </p:blipFill>
        <p:spPr>
          <a:xfrm>
            <a:off x="4905800" y="836375"/>
            <a:ext cx="3570225" cy="3732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Define the Problem</a:t>
            </a:r>
            <a:endParaRPr/>
          </a:p>
        </p:txBody>
      </p:sp>
      <p:sp>
        <p:nvSpPr>
          <p:cNvPr id="70" name="Google Shape;70;p15"/>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French Revolution was a period of major social upheaval that began in 1787 and ended in 1799. It sought to completely change the relationship between the rulers and those they governed and to redefine the nature of political power.</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u="sng"/>
              <a:t>At the end of the French Revolution, one monarchy was replaced with another one. </a:t>
            </a:r>
            <a:endParaRPr u="sng"/>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Define the Problem</a:t>
            </a:r>
            <a:endParaRPr/>
          </a:p>
        </p:txBody>
      </p:sp>
      <p:sp>
        <p:nvSpPr>
          <p:cNvPr id="76" name="Google Shape;76;p16"/>
          <p:cNvSpPr txBox="1"/>
          <p:nvPr>
            <p:ph idx="1" type="body"/>
          </p:nvPr>
        </p:nvSpPr>
        <p:spPr>
          <a:xfrm>
            <a:off x="311700" y="1228675"/>
            <a:ext cx="8520600" cy="3340200"/>
          </a:xfrm>
          <a:prstGeom prst="rect">
            <a:avLst/>
          </a:prstGeom>
          <a:solidFill>
            <a:schemeClr val="dk1"/>
          </a:solidFill>
        </p:spPr>
        <p:txBody>
          <a:bodyPr anchorCtr="0" anchor="t" bIns="91425" lIns="91425" spcFirstLastPara="1" rIns="91425" wrap="square" tIns="91425">
            <a:normAutofit/>
          </a:bodyPr>
          <a:lstStyle/>
          <a:p>
            <a:pPr indent="0" lvl="0" marL="0" rtl="0" algn="l">
              <a:spcBef>
                <a:spcPts val="0"/>
              </a:spcBef>
              <a:spcAft>
                <a:spcPts val="0"/>
              </a:spcAft>
              <a:buNone/>
            </a:pPr>
            <a:r>
              <a:rPr lang="en"/>
              <a:t>with          with your learning partner:</a:t>
            </a:r>
            <a:endParaRPr/>
          </a:p>
          <a:p>
            <a:pPr indent="0" lvl="0" marL="0" rtl="0" algn="l">
              <a:spcBef>
                <a:spcPts val="1200"/>
              </a:spcBef>
              <a:spcAft>
                <a:spcPts val="0"/>
              </a:spcAft>
              <a:buNone/>
            </a:pPr>
            <a:r>
              <a:t/>
            </a:r>
            <a:endParaRPr/>
          </a:p>
          <a:p>
            <a:pPr indent="0" lvl="0" marL="0" rtl="0" algn="l">
              <a:spcBef>
                <a:spcPts val="1200"/>
              </a:spcBef>
              <a:spcAft>
                <a:spcPts val="0"/>
              </a:spcAft>
              <a:buNone/>
            </a:pPr>
            <a:r>
              <a:rPr b="1" lang="en"/>
              <a:t>Write a statement that defines the problem with the French Revolution.</a:t>
            </a:r>
            <a:endParaRPr b="1"/>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77" name="Google Shape;77;p16"/>
          <p:cNvPicPr preferRelativeResize="0"/>
          <p:nvPr/>
        </p:nvPicPr>
        <p:blipFill>
          <a:blip r:embed="rId3">
            <a:alphaModFix/>
          </a:blip>
          <a:stretch>
            <a:fillRect/>
          </a:stretch>
        </p:blipFill>
        <p:spPr>
          <a:xfrm>
            <a:off x="362068" y="1282050"/>
            <a:ext cx="1915625" cy="495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State</a:t>
            </a:r>
            <a:r>
              <a:rPr lang="en"/>
              <a:t> the Problem</a:t>
            </a:r>
            <a:endParaRPr/>
          </a:p>
        </p:txBody>
      </p:sp>
      <p:sp>
        <p:nvSpPr>
          <p:cNvPr id="83" name="Google Shape;83;p17"/>
          <p:cNvSpPr txBox="1"/>
          <p:nvPr>
            <p:ph idx="1" type="body"/>
          </p:nvPr>
        </p:nvSpPr>
        <p:spPr>
          <a:xfrm>
            <a:off x="311700" y="1228675"/>
            <a:ext cx="8520600" cy="3340200"/>
          </a:xfrm>
          <a:prstGeom prst="rect">
            <a:avLst/>
          </a:prstGeom>
          <a:solidFill>
            <a:schemeClr val="dk1"/>
          </a:solidFill>
        </p:spPr>
        <p:txBody>
          <a:bodyPr anchorCtr="0" anchor="t" bIns="91425" lIns="91425" spcFirstLastPara="1" rIns="91425" wrap="square" tIns="91425">
            <a:normAutofit/>
          </a:bodyPr>
          <a:lstStyle/>
          <a:p>
            <a:pPr indent="0" lvl="0" marL="0" rtl="0" algn="l">
              <a:spcBef>
                <a:spcPts val="0"/>
              </a:spcBef>
              <a:spcAft>
                <a:spcPts val="0"/>
              </a:spcAft>
              <a:buNone/>
            </a:pPr>
            <a:r>
              <a:rPr lang="en"/>
              <a:t>The third estate (peasants) wanted more political and social power in French society.</a:t>
            </a:r>
            <a:endParaRPr b="1"/>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Gather the Evidence</a:t>
            </a:r>
            <a:endParaRPr/>
          </a:p>
        </p:txBody>
      </p:sp>
      <p:sp>
        <p:nvSpPr>
          <p:cNvPr id="89" name="Google Shape;89;p18"/>
          <p:cNvSpPr txBox="1"/>
          <p:nvPr>
            <p:ph idx="1" type="body"/>
          </p:nvPr>
        </p:nvSpPr>
        <p:spPr>
          <a:xfrm>
            <a:off x="5952300" y="189575"/>
            <a:ext cx="2880000" cy="4763400"/>
          </a:xfrm>
          <a:prstGeom prst="rect">
            <a:avLst/>
          </a:prstGeom>
        </p:spPr>
        <p:txBody>
          <a:bodyPr anchorCtr="0" anchor="t" bIns="91425" lIns="91425" spcFirstLastPara="1" rIns="91425" wrap="square" tIns="91425">
            <a:normAutofit fontScale="77500"/>
          </a:bodyPr>
          <a:lstStyle/>
          <a:p>
            <a:pPr indent="0" lvl="0" marL="0" rtl="0" algn="l">
              <a:spcBef>
                <a:spcPts val="0"/>
              </a:spcBef>
              <a:spcAft>
                <a:spcPts val="1200"/>
              </a:spcAft>
              <a:buNone/>
            </a:pPr>
            <a:r>
              <a:rPr lang="en" sz="1500"/>
              <a:t>In a desperate attempt to collect even more taxes, King Louis XVI called a meeting of the Estates General in 1788. However the people from the Third Estate used the meeting as a chance to tell the King what they thought was wrong with France and their lives and demand improvements. When the King refused to listen, members of the Third Estate went to a nearby Tennis Court and made an oath saying they would not move until the King had made improvements. In the Tennis Court several people made speeches. During this time, they also renamed themselves the 'National Assembly' rather than go by the term Estates General.</a:t>
            </a:r>
            <a:endParaRPr sz="1500"/>
          </a:p>
        </p:txBody>
      </p:sp>
      <p:pic>
        <p:nvPicPr>
          <p:cNvPr id="90" name="Google Shape;90;p18"/>
          <p:cNvPicPr preferRelativeResize="0"/>
          <p:nvPr/>
        </p:nvPicPr>
        <p:blipFill>
          <a:blip r:embed="rId3">
            <a:alphaModFix/>
          </a:blip>
          <a:stretch>
            <a:fillRect/>
          </a:stretch>
        </p:blipFill>
        <p:spPr>
          <a:xfrm>
            <a:off x="152400" y="1017650"/>
            <a:ext cx="5559800" cy="3639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Gather the Evidence</a:t>
            </a:r>
            <a:endParaRPr/>
          </a:p>
        </p:txBody>
      </p:sp>
      <p:pic>
        <p:nvPicPr>
          <p:cNvPr descr="pub" id="96" name="Google Shape;96;p19"/>
          <p:cNvPicPr preferRelativeResize="0"/>
          <p:nvPr/>
        </p:nvPicPr>
        <p:blipFill>
          <a:blip r:embed="rId3">
            <a:alphaModFix/>
          </a:blip>
          <a:stretch>
            <a:fillRect/>
          </a:stretch>
        </p:blipFill>
        <p:spPr>
          <a:xfrm>
            <a:off x="2286000" y="1246250"/>
            <a:ext cx="4785725" cy="3791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0"/>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Gather the Evidence</a:t>
            </a:r>
            <a:endParaRPr/>
          </a:p>
        </p:txBody>
      </p:sp>
      <p:pic>
        <p:nvPicPr>
          <p:cNvPr descr="https://lh4.googleusercontent.com/q4RbhhzrH-zTVnSvBM-QqC_dC-R7lr4lprtQehFQHQdqBKSEhqEhB6qegtbCxqLPLMiH6buNzwL1kXg9jhKypUljFUQtYxmIwESpJ7me--3pIqeb_uA-OyB2e6K2G0lz9cWUZEln" id="102" name="Google Shape;102;p20"/>
          <p:cNvPicPr preferRelativeResize="0"/>
          <p:nvPr/>
        </p:nvPicPr>
        <p:blipFill>
          <a:blip r:embed="rId3">
            <a:alphaModFix/>
          </a:blip>
          <a:stretch>
            <a:fillRect/>
          </a:stretch>
        </p:blipFill>
        <p:spPr>
          <a:xfrm>
            <a:off x="152400" y="1246250"/>
            <a:ext cx="6819050" cy="3542525"/>
          </a:xfrm>
          <a:prstGeom prst="rect">
            <a:avLst/>
          </a:prstGeom>
          <a:noFill/>
          <a:ln>
            <a:noFill/>
          </a:ln>
        </p:spPr>
      </p:pic>
      <p:sp>
        <p:nvSpPr>
          <p:cNvPr id="103" name="Google Shape;103;p20"/>
          <p:cNvSpPr txBox="1"/>
          <p:nvPr/>
        </p:nvSpPr>
        <p:spPr>
          <a:xfrm>
            <a:off x="7282800" y="1246250"/>
            <a:ext cx="1604100" cy="363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mes New Roman"/>
                <a:ea typeface="Times New Roman"/>
                <a:cs typeface="Times New Roman"/>
                <a:sym typeface="Times New Roman"/>
              </a:rPr>
              <a:t>The Napoleonic Wars were caused by lingering problems from the French Revolution such as the wars that began in 1792. These conflicts in France spilled over into other regions of Europe, creating instability. During the Napoleonic Wars, Napoleon Bonaparte had many victories.</a:t>
            </a:r>
            <a:endParaRPr sz="1700">
              <a:latin typeface="Source Code Pro"/>
              <a:ea typeface="Source Code Pro"/>
              <a:cs typeface="Source Code Pro"/>
              <a:sym typeface="Source Code Pr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1"/>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Gather the Evidence</a:t>
            </a:r>
            <a:endParaRPr/>
          </a:p>
        </p:txBody>
      </p:sp>
      <p:sp>
        <p:nvSpPr>
          <p:cNvPr id="109" name="Google Shape;109;p21"/>
          <p:cNvSpPr txBox="1"/>
          <p:nvPr/>
        </p:nvSpPr>
        <p:spPr>
          <a:xfrm>
            <a:off x="4631725" y="1436000"/>
            <a:ext cx="41151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highlight>
                  <a:srgbClr val="FFFFFF"/>
                </a:highlight>
                <a:latin typeface="Times New Roman"/>
                <a:ea typeface="Times New Roman"/>
                <a:cs typeface="Times New Roman"/>
                <a:sym typeface="Times New Roman"/>
              </a:rPr>
              <a:t>Louis XVIII was the first ruler of the restored monarchy following the French Revolution and Napoleon’s loss of power. Louis XVIII organized a constitutional monarchy. This was his attempt to balance his power with the demands of those who supported the French Revolution. Under this government, Louis XVIII’s power was restricted by the constitution called the Charter of 1814. There was an advisory parliament that voted on laws and approved the budget. The return of Louis XVIII was a constitutional monarchy as compared to the previous French governments which were absolute monarchies where the monarch had absolute and unlimited power. </a:t>
            </a:r>
            <a:endParaRPr sz="2000">
              <a:latin typeface="Source Code Pro"/>
              <a:ea typeface="Source Code Pro"/>
              <a:cs typeface="Source Code Pro"/>
              <a:sym typeface="Source Code Pro"/>
            </a:endParaRPr>
          </a:p>
        </p:txBody>
      </p:sp>
      <p:pic>
        <p:nvPicPr>
          <p:cNvPr descr="https://lh3.googleusercontent.com/1SYR_fgFOSXq9t3UA_EcGmxciBtQ3qTlbaIEaYW6zjsF1t9scUkzHhiPtucAYxeJDFG7kcMfYFOxftuBTvN9pSn1ev1fq5SShBGDMgVcD3g7iVWfL6zD0LV26Z3gobBjZNerI3V5" id="110" name="Google Shape;110;p21"/>
          <p:cNvPicPr preferRelativeResize="0"/>
          <p:nvPr/>
        </p:nvPicPr>
        <p:blipFill>
          <a:blip r:embed="rId3">
            <a:alphaModFix/>
          </a:blip>
          <a:stretch>
            <a:fillRect/>
          </a:stretch>
        </p:blipFill>
        <p:spPr>
          <a:xfrm>
            <a:off x="936525" y="997275"/>
            <a:ext cx="2872100" cy="39938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