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Amatic SC"/>
      <p:regular r:id="rId40"/>
      <p:bold r:id="rId41"/>
    </p:embeddedFont>
    <p:embeddedFont>
      <p:font typeface="Source Code Pr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CCFEDE-75C1-4884-BD9F-6F89E9F603C1}">
  <a:tblStyle styleId="{0ECCFEDE-75C1-4884-BD9F-6F89E9F603C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87B3F84-09A9-4493-9CC1-8240AED7AA38}"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maticSC-regular.fntdata"/><Relationship Id="rId20" Type="http://schemas.openxmlformats.org/officeDocument/2006/relationships/slide" Target="slides/slide14.xml"/><Relationship Id="rId42" Type="http://schemas.openxmlformats.org/officeDocument/2006/relationships/font" Target="fonts/SourceCodePro-regular.fntdata"/><Relationship Id="rId41" Type="http://schemas.openxmlformats.org/officeDocument/2006/relationships/font" Target="fonts/AmaticSC-bold.fntdata"/><Relationship Id="rId22" Type="http://schemas.openxmlformats.org/officeDocument/2006/relationships/slide" Target="slides/slide16.xml"/><Relationship Id="rId44" Type="http://schemas.openxmlformats.org/officeDocument/2006/relationships/font" Target="fonts/SourceCodePro-italic.fntdata"/><Relationship Id="rId21" Type="http://schemas.openxmlformats.org/officeDocument/2006/relationships/slide" Target="slides/slide15.xml"/><Relationship Id="rId43" Type="http://schemas.openxmlformats.org/officeDocument/2006/relationships/font" Target="fonts/SourceCodePro-bold.fntdata"/><Relationship Id="rId24" Type="http://schemas.openxmlformats.org/officeDocument/2006/relationships/slide" Target="slides/slide18.xml"/><Relationship Id="rId23" Type="http://schemas.openxmlformats.org/officeDocument/2006/relationships/slide" Target="slides/slide17.xml"/><Relationship Id="rId45" Type="http://schemas.openxmlformats.org/officeDocument/2006/relationships/font" Target="fonts/SourceCode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92ec086fb4_6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92ec086fb4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92ec086fb4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92ec086fb4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9293e9f5bd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9293e9f5bd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9293e9f5b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9293e9f5b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934713451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934713451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9293e9f5bd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9293e9f5bd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2ec086fb4_8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2ec086fb4_8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934713451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934713451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934713451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934713451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9293e9f5b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9293e9f5b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293e9f5b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293e9f5b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934713451c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934713451c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934713451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934713451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34713451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34713451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34713451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34713451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934713451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934713451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934713451c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934713451c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934713451c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934713451c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34713451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34713451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934713451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934713451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34713451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34713451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293e9f5b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293e9f5b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934713451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934713451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34713451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34713451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934713451c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934713451c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936911e92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936911e92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9293e9f5b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9293e9f5b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293e9f5bd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293e9f5bd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934713451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934713451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293e9f5b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293e9f5b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9293e9f5b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9293e9f5b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2ec086fb4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2ec086fb4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tinyurl.com/yxzcbb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flippedtips.com/plegal/tips/select.html" TargetMode="External"/><Relationship Id="rId4" Type="http://schemas.openxmlformats.org/officeDocument/2006/relationships/hyperlink" Target="http://flippedtips.com/plegal/tips/select.html" TargetMode="External"/><Relationship Id="rId5" Type="http://schemas.openxmlformats.org/officeDocument/2006/relationships/hyperlink" Target="http://flippedtips.com/plegal/tips/select.html" TargetMode="External"/><Relationship Id="rId6" Type="http://schemas.openxmlformats.org/officeDocument/2006/relationships/hyperlink" Target="http://flippedtips.com/plegal/tips/existing.html" TargetMode="External"/><Relationship Id="rId7" Type="http://schemas.openxmlformats.org/officeDocument/2006/relationships/hyperlink" Target="http://flippedtips.com/plegal/tips/solutions.html" TargetMode="External"/><Relationship Id="rId8" Type="http://schemas.openxmlformats.org/officeDocument/2006/relationships/hyperlink" Target="http://flippedtips.com/plegal/tips/bestsol.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tinyurl.com/y47kunm6" TargetMode="Externa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hyperlink" Target="https://tinyurl.com/y4hwaq4j"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flippedtips.com/plegal/tips/select.html" TargetMode="External"/><Relationship Id="rId4" Type="http://schemas.openxmlformats.org/officeDocument/2006/relationships/hyperlink" Target="http://flippedtips.com/plegal/tips/select.html" TargetMode="External"/><Relationship Id="rId5" Type="http://schemas.openxmlformats.org/officeDocument/2006/relationships/hyperlink" Target="http://flippedtips.com/plegal/tips/select.html" TargetMode="External"/><Relationship Id="rId6" Type="http://schemas.openxmlformats.org/officeDocument/2006/relationships/hyperlink" Target="http://flippedtips.com/plegal/tips/existing.html" TargetMode="External"/><Relationship Id="rId7" Type="http://schemas.openxmlformats.org/officeDocument/2006/relationships/hyperlink" Target="http://flippedtips.com/plegal/tips/solutions.html" TargetMode="External"/><Relationship Id="rId8" Type="http://schemas.openxmlformats.org/officeDocument/2006/relationships/hyperlink" Target="http://flippedtips.com/plegal/tips/bestsol.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tinyurl.com/y2zh5wy5" TargetMode="External"/><Relationship Id="rId4" Type="http://schemas.openxmlformats.org/officeDocument/2006/relationships/hyperlink" Target="https://tinyurl.com/yxqw96gn" TargetMode="External"/><Relationship Id="rId5" Type="http://schemas.openxmlformats.org/officeDocument/2006/relationships/hyperlink" Target="https://tinyurl.com/y2hqsd2o" TargetMode="External"/><Relationship Id="rId6" Type="http://schemas.openxmlformats.org/officeDocument/2006/relationships/hyperlink" Target="https://tinyurl.com/y4q3y824" TargetMode="External"/><Relationship Id="rId7" Type="http://schemas.openxmlformats.org/officeDocument/2006/relationships/hyperlink" Target="https://tinyurl.com/y2du6w2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Cell phone Use @ M.H.H.S.</a:t>
            </a:r>
            <a:endParaRPr/>
          </a:p>
          <a:p>
            <a:pPr indent="0" lvl="0" marL="0" rtl="0" algn="ctr">
              <a:spcBef>
                <a:spcPts val="0"/>
              </a:spcBef>
              <a:spcAft>
                <a:spcPts val="0"/>
              </a:spcAft>
              <a:buNone/>
            </a:pPr>
            <a:r>
              <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By Christine Bargellini/Mott Hall High School</a:t>
            </a:r>
            <a:endParaRPr/>
          </a:p>
          <a:p>
            <a:pPr indent="0" lvl="0" marL="0" rtl="0" algn="ctr">
              <a:spcBef>
                <a:spcPts val="0"/>
              </a:spcBef>
              <a:spcAft>
                <a:spcPts val="0"/>
              </a:spcAft>
              <a:buNone/>
            </a:pPr>
            <a:r>
              <a:rPr lang="en"/>
              <a:t>CBargellini2@mothallhs.org</a:t>
            </a:r>
            <a:endParaRPr/>
          </a:p>
        </p:txBody>
      </p:sp>
      <p:pic>
        <p:nvPicPr>
          <p:cNvPr id="58" name="Google Shape;58;p13"/>
          <p:cNvPicPr preferRelativeResize="0"/>
          <p:nvPr/>
        </p:nvPicPr>
        <p:blipFill>
          <a:blip r:embed="rId3">
            <a:alphaModFix/>
          </a:blip>
          <a:stretch>
            <a:fillRect/>
          </a:stretch>
        </p:blipFill>
        <p:spPr>
          <a:xfrm>
            <a:off x="2781300" y="1642100"/>
            <a:ext cx="3581400" cy="1276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303175"/>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Student Generated Causes</a:t>
            </a:r>
            <a:endParaRPr>
              <a:solidFill>
                <a:srgbClr val="000000"/>
              </a:solidFill>
            </a:endParaRPr>
          </a:p>
        </p:txBody>
      </p:sp>
      <p:sp>
        <p:nvSpPr>
          <p:cNvPr id="118" name="Google Shape;118;p22"/>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700">
                <a:solidFill>
                  <a:srgbClr val="000000"/>
                </a:solidFill>
              </a:rPr>
              <a:t>G</a:t>
            </a:r>
            <a:r>
              <a:rPr b="1" lang="en" sz="1900">
                <a:solidFill>
                  <a:srgbClr val="000000"/>
                </a:solidFill>
              </a:rPr>
              <a:t>roup #1</a:t>
            </a:r>
            <a:endParaRPr b="1" sz="1900">
              <a:solidFill>
                <a:srgbClr val="000000"/>
              </a:solidFill>
            </a:endParaRPr>
          </a:p>
        </p:txBody>
      </p:sp>
      <p:sp>
        <p:nvSpPr>
          <p:cNvPr id="119" name="Google Shape;119;p22"/>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#2</a:t>
            </a:r>
            <a:endParaRPr b="1" sz="19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Student Generated Causes (Continued)</a:t>
            </a:r>
            <a:endParaRPr>
              <a:solidFill>
                <a:srgbClr val="000000"/>
              </a:solidFill>
            </a:endParaRPr>
          </a:p>
        </p:txBody>
      </p:sp>
      <p:sp>
        <p:nvSpPr>
          <p:cNvPr id="125" name="Google Shape;125;p23"/>
          <p:cNvSpPr txBox="1"/>
          <p:nvPr>
            <p:ph idx="1" type="body"/>
          </p:nvPr>
        </p:nvSpPr>
        <p:spPr>
          <a:xfrm>
            <a:off x="353025"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#3</a:t>
            </a:r>
            <a:endParaRPr b="1" sz="1900">
              <a:solidFill>
                <a:srgbClr val="000000"/>
              </a:solidFill>
            </a:endParaRPr>
          </a:p>
        </p:txBody>
      </p:sp>
      <p:sp>
        <p:nvSpPr>
          <p:cNvPr id="126" name="Google Shape;126;p23"/>
          <p:cNvSpPr txBox="1"/>
          <p:nvPr>
            <p:ph idx="2" type="body"/>
          </p:nvPr>
        </p:nvSpPr>
        <p:spPr>
          <a:xfrm>
            <a:off x="489435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#4</a:t>
            </a:r>
            <a:endParaRPr b="1" sz="19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265500" y="244525"/>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000000"/>
                </a:solidFill>
              </a:rPr>
              <a:t>Step#4 Evaluating Existing Public Policies</a:t>
            </a:r>
            <a:endParaRPr sz="4100">
              <a:solidFill>
                <a:srgbClr val="000000"/>
              </a:solidFill>
            </a:endParaRPr>
          </a:p>
        </p:txBody>
      </p:sp>
      <p:sp>
        <p:nvSpPr>
          <p:cNvPr id="132" name="Google Shape;132;p24"/>
          <p:cNvSpPr txBox="1"/>
          <p:nvPr>
            <p:ph idx="1" type="subTitle"/>
          </p:nvPr>
        </p:nvSpPr>
        <p:spPr>
          <a:xfrm>
            <a:off x="265500" y="1899424"/>
            <a:ext cx="4045200" cy="312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FF"/>
                </a:solidFill>
              </a:rPr>
              <a:t>Cell Phone Use</a:t>
            </a:r>
            <a:endParaRPr b="1" sz="3500">
              <a:solidFill>
                <a:srgbClr val="0000FF"/>
              </a:solidFill>
            </a:endParaRPr>
          </a:p>
          <a:p>
            <a:pPr indent="0" lvl="0" marL="0" rtl="0" algn="ctr">
              <a:spcBef>
                <a:spcPts val="0"/>
              </a:spcBef>
              <a:spcAft>
                <a:spcPts val="0"/>
              </a:spcAft>
              <a:buNone/>
            </a:pPr>
            <a:r>
              <a:rPr b="1" lang="en" sz="3500">
                <a:solidFill>
                  <a:srgbClr val="0000FF"/>
                </a:solidFill>
              </a:rPr>
              <a:t>@ M.H.H.S.</a:t>
            </a:r>
            <a:endParaRPr b="1" sz="3500">
              <a:solidFill>
                <a:srgbClr val="0000FF"/>
              </a:solidFill>
            </a:endParaRPr>
          </a:p>
        </p:txBody>
      </p:sp>
      <p:sp>
        <p:nvSpPr>
          <p:cNvPr id="133" name="Google Shape;133;p24"/>
          <p:cNvSpPr txBox="1"/>
          <p:nvPr>
            <p:ph idx="2" type="body"/>
          </p:nvPr>
        </p:nvSpPr>
        <p:spPr>
          <a:xfrm>
            <a:off x="4939500" y="150450"/>
            <a:ext cx="3837000" cy="462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solidFill>
                  <a:srgbClr val="000000"/>
                </a:solidFill>
              </a:rPr>
              <a:t>Regulation of the Chancellor Number: A-413 Subject: CELL PHONE AND OTHER ELECTRONIC DEVICES IN SCHOOLS Category: STUDENTS Issued: February 26, 2015 </a:t>
            </a:r>
            <a:endParaRPr>
              <a:solidFill>
                <a:srgbClr val="000000"/>
              </a:solidFill>
            </a:endParaRPr>
          </a:p>
          <a:p>
            <a:pPr indent="-342900" lvl="0" marL="457200" rtl="0" algn="l">
              <a:spcBef>
                <a:spcPts val="1600"/>
              </a:spcBef>
              <a:spcAft>
                <a:spcPts val="0"/>
              </a:spcAft>
              <a:buSzPts val="1800"/>
              <a:buChar char="●"/>
            </a:pPr>
            <a:r>
              <a:rPr b="1" lang="en">
                <a:highlight>
                  <a:srgbClr val="FFFF00"/>
                </a:highlight>
              </a:rPr>
              <a:t>Summary</a:t>
            </a:r>
            <a:r>
              <a:rPr lang="en">
                <a:highlight>
                  <a:srgbClr val="FFFF00"/>
                </a:highlight>
              </a:rPr>
              <a:t>:</a:t>
            </a:r>
            <a:r>
              <a:rPr b="1" lang="en">
                <a:highlight>
                  <a:srgbClr val="FFFF00"/>
                </a:highlight>
              </a:rPr>
              <a:t> </a:t>
            </a:r>
            <a:r>
              <a:rPr b="1" lang="en">
                <a:highlight>
                  <a:srgbClr val="FFFF00"/>
                </a:highlight>
              </a:rPr>
              <a:t>Cell Phone Ban in NYC Schools Lifted and each school is mandated to develop it’s own sell phone policy.</a:t>
            </a:r>
            <a:endParaRPr b="1">
              <a:highlight>
                <a:srgbClr val="FFFF00"/>
              </a:highlight>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highlight>
                <a:srgbClr val="FFFF00"/>
              </a:highlight>
            </a:endParaRPr>
          </a:p>
          <a:p>
            <a:pPr indent="0" lvl="0" marL="0" rtl="0" algn="l">
              <a:spcBef>
                <a:spcPts val="1600"/>
              </a:spcBef>
              <a:spcAft>
                <a:spcPts val="1600"/>
              </a:spcAft>
              <a:buNone/>
            </a:pPr>
            <a:r>
              <a:t/>
            </a:r>
            <a:endParaRPr>
              <a:highlight>
                <a:srgbClr val="FFFF00"/>
              </a:highlight>
            </a:endParaRPr>
          </a:p>
        </p:txBody>
      </p:sp>
      <p:pic>
        <p:nvPicPr>
          <p:cNvPr id="134" name="Google Shape;134;p24"/>
          <p:cNvPicPr preferRelativeResize="0"/>
          <p:nvPr/>
        </p:nvPicPr>
        <p:blipFill>
          <a:blip r:embed="rId3">
            <a:alphaModFix/>
          </a:blip>
          <a:stretch>
            <a:fillRect/>
          </a:stretch>
        </p:blipFill>
        <p:spPr>
          <a:xfrm>
            <a:off x="864513" y="3167088"/>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10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1" st="1"/>
                                            </p:txEl>
                                          </p:spTgt>
                                        </p:tgtEl>
                                        <p:attrNameLst>
                                          <p:attrName>style.visibility</p:attrName>
                                        </p:attrNameLst>
                                      </p:cBhvr>
                                      <p:to>
                                        <p:strVal val="visible"/>
                                      </p:to>
                                    </p:set>
                                    <p:animEffect filter="fade" transition="in">
                                      <p:cBhvr>
                                        <p:cTn dur="1000"/>
                                        <p:tgtEl>
                                          <p:spTgt spid="1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2" st="2"/>
                                            </p:txEl>
                                          </p:spTgt>
                                        </p:tgtEl>
                                        <p:attrNameLst>
                                          <p:attrName>style.visibility</p:attrName>
                                        </p:attrNameLst>
                                      </p:cBhvr>
                                      <p:to>
                                        <p:strVal val="visible"/>
                                      </p:to>
                                    </p:set>
                                    <p:animEffect filter="fade" transition="in">
                                      <p:cBhvr>
                                        <p:cTn dur="1000"/>
                                        <p:tgtEl>
                                          <p:spTgt spid="1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3" st="3"/>
                                            </p:txEl>
                                          </p:spTgt>
                                        </p:tgtEl>
                                        <p:attrNameLst>
                                          <p:attrName>style.visibility</p:attrName>
                                        </p:attrNameLst>
                                      </p:cBhvr>
                                      <p:to>
                                        <p:strVal val="visible"/>
                                      </p:to>
                                    </p:set>
                                    <p:animEffect filter="fade" transition="in">
                                      <p:cBhvr>
                                        <p:cTn dur="1000"/>
                                        <p:tgtEl>
                                          <p:spTgt spid="1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4" st="4"/>
                                            </p:txEl>
                                          </p:spTgt>
                                        </p:tgtEl>
                                        <p:attrNameLst>
                                          <p:attrName>style.visibility</p:attrName>
                                        </p:attrNameLst>
                                      </p:cBhvr>
                                      <p:to>
                                        <p:strVal val="visible"/>
                                      </p:to>
                                    </p:set>
                                    <p:animEffect filter="fade" transition="in">
                                      <p:cBhvr>
                                        <p:cTn dur="1000"/>
                                        <p:tgtEl>
                                          <p:spTgt spid="1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5" st="5"/>
                                            </p:txEl>
                                          </p:spTgt>
                                        </p:tgtEl>
                                        <p:attrNameLst>
                                          <p:attrName>style.visibility</p:attrName>
                                        </p:attrNameLst>
                                      </p:cBhvr>
                                      <p:to>
                                        <p:strVal val="visible"/>
                                      </p:to>
                                    </p:set>
                                    <p:animEffect filter="fade" transition="in">
                                      <p:cBhvr>
                                        <p:cTn dur="1000"/>
                                        <p:tgtEl>
                                          <p:spTgt spid="13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6" st="6"/>
                                            </p:txEl>
                                          </p:spTgt>
                                        </p:tgtEl>
                                        <p:attrNameLst>
                                          <p:attrName>style.visibility</p:attrName>
                                        </p:attrNameLst>
                                      </p:cBhvr>
                                      <p:to>
                                        <p:strVal val="visible"/>
                                      </p:to>
                                    </p:set>
                                    <p:animEffect filter="fade" transition="in">
                                      <p:cBhvr>
                                        <p:cTn dur="1000"/>
                                        <p:tgtEl>
                                          <p:spTgt spid="13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7" st="7"/>
                                            </p:txEl>
                                          </p:spTgt>
                                        </p:tgtEl>
                                        <p:attrNameLst>
                                          <p:attrName>style.visibility</p:attrName>
                                        </p:attrNameLst>
                                      </p:cBhvr>
                                      <p:to>
                                        <p:strVal val="visible"/>
                                      </p:to>
                                    </p:set>
                                    <p:animEffect filter="fade" transition="in">
                                      <p:cBhvr>
                                        <p:cTn dur="1000"/>
                                        <p:tgtEl>
                                          <p:spTgt spid="13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8" st="8"/>
                                            </p:txEl>
                                          </p:spTgt>
                                        </p:tgtEl>
                                        <p:attrNameLst>
                                          <p:attrName>style.visibility</p:attrName>
                                        </p:attrNameLst>
                                      </p:cBhvr>
                                      <p:to>
                                        <p:strVal val="visible"/>
                                      </p:to>
                                    </p:set>
                                    <p:animEffect filter="fade" transition="in">
                                      <p:cBhvr>
                                        <p:cTn dur="1000"/>
                                        <p:tgtEl>
                                          <p:spTgt spid="13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9" st="9"/>
                                            </p:txEl>
                                          </p:spTgt>
                                        </p:tgtEl>
                                        <p:attrNameLst>
                                          <p:attrName>style.visibility</p:attrName>
                                        </p:attrNameLst>
                                      </p:cBhvr>
                                      <p:to>
                                        <p:strVal val="visible"/>
                                      </p:to>
                                    </p:set>
                                    <p:animEffect filter="fade" transition="in">
                                      <p:cBhvr>
                                        <p:cTn dur="1000"/>
                                        <p:tgtEl>
                                          <p:spTgt spid="133">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 Evaluate Additional Existing Cell Phone Policies...</a:t>
            </a:r>
            <a:endParaRPr>
              <a:solidFill>
                <a:srgbClr val="000000"/>
              </a:solidFill>
            </a:endParaRPr>
          </a:p>
        </p:txBody>
      </p:sp>
      <p:sp>
        <p:nvSpPr>
          <p:cNvPr id="140" name="Google Shape;140;p25"/>
          <p:cNvSpPr txBox="1"/>
          <p:nvPr>
            <p:ph idx="1" type="body"/>
          </p:nvPr>
        </p:nvSpPr>
        <p:spPr>
          <a:xfrm>
            <a:off x="311700" y="630000"/>
            <a:ext cx="3999900" cy="456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rgbClr val="000000"/>
              </a:solidFill>
            </a:endParaRPr>
          </a:p>
          <a:p>
            <a:pPr indent="0" lvl="0" marL="0" rtl="0" algn="l">
              <a:spcBef>
                <a:spcPts val="1600"/>
              </a:spcBef>
              <a:spcAft>
                <a:spcPts val="0"/>
              </a:spcAft>
              <a:buNone/>
            </a:pPr>
            <a:r>
              <a:rPr b="1" lang="en">
                <a:solidFill>
                  <a:srgbClr val="000000"/>
                </a:solidFill>
              </a:rPr>
              <a:t>Mott Hall High School Cell Phone Policy:</a:t>
            </a:r>
            <a:endParaRPr b="1">
              <a:solidFill>
                <a:srgbClr val="000000"/>
              </a:solidFill>
            </a:endParaRPr>
          </a:p>
          <a:p>
            <a:pPr indent="-314325" lvl="0" marL="457200" rtl="0" algn="l">
              <a:spcBef>
                <a:spcPts val="1600"/>
              </a:spcBef>
              <a:spcAft>
                <a:spcPts val="0"/>
              </a:spcAft>
              <a:buClr>
                <a:srgbClr val="000000"/>
              </a:buClr>
              <a:buSzPts val="1350"/>
              <a:buChar char="●"/>
            </a:pPr>
            <a:r>
              <a:rPr b="1" lang="en" sz="1350">
                <a:solidFill>
                  <a:srgbClr val="000000"/>
                </a:solidFill>
              </a:rPr>
              <a:t>Cell phones/electronics are allowed in school and only can be used when given permission by the classroom teacher.</a:t>
            </a:r>
            <a:endParaRPr b="1" sz="1350">
              <a:solidFill>
                <a:srgbClr val="000000"/>
              </a:solidFill>
            </a:endParaRPr>
          </a:p>
          <a:p>
            <a:pPr indent="-314325" lvl="0" marL="457200" rtl="0" algn="l">
              <a:spcBef>
                <a:spcPts val="0"/>
              </a:spcBef>
              <a:spcAft>
                <a:spcPts val="0"/>
              </a:spcAft>
              <a:buClr>
                <a:srgbClr val="000000"/>
              </a:buClr>
              <a:buSzPts val="1350"/>
              <a:buChar char="●"/>
            </a:pPr>
            <a:r>
              <a:rPr b="1" lang="en" sz="1350">
                <a:solidFill>
                  <a:srgbClr val="000000"/>
                </a:solidFill>
              </a:rPr>
              <a:t>Failure to comply will result in confiscation of cell phone/electronics and will only be given back to parents.</a:t>
            </a:r>
            <a:endParaRPr b="1" sz="1350">
              <a:solidFill>
                <a:srgbClr val="000000"/>
              </a:solidFill>
            </a:endParaRPr>
          </a:p>
          <a:p>
            <a:pPr indent="-314325" lvl="0" marL="457200" rtl="0" algn="l">
              <a:spcBef>
                <a:spcPts val="0"/>
              </a:spcBef>
              <a:spcAft>
                <a:spcPts val="0"/>
              </a:spcAft>
              <a:buClr>
                <a:srgbClr val="000000"/>
              </a:buClr>
              <a:buSzPts val="1350"/>
              <a:buChar char="●"/>
            </a:pPr>
            <a:r>
              <a:rPr b="1" lang="en" sz="1350">
                <a:solidFill>
                  <a:srgbClr val="000000"/>
                </a:solidFill>
              </a:rPr>
              <a:t>Mott Hall High School is not responsible for lost, damaged and/or stolen cell phones/electronics.</a:t>
            </a:r>
            <a:endParaRPr b="1" sz="1350">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141" name="Google Shape;141;p25"/>
          <p:cNvSpPr txBox="1"/>
          <p:nvPr>
            <p:ph idx="2" type="body"/>
          </p:nvPr>
        </p:nvSpPr>
        <p:spPr>
          <a:xfrm>
            <a:off x="4832400" y="739725"/>
            <a:ext cx="3999900" cy="41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Individual M.H.H.S. Classroom Policies:</a:t>
            </a:r>
            <a:endParaRPr b="1">
              <a:solidFill>
                <a:srgbClr val="000000"/>
              </a:solidFill>
            </a:endParaRPr>
          </a:p>
          <a:p>
            <a:pPr indent="-317500" lvl="0" marL="457200" rtl="0" algn="l">
              <a:spcBef>
                <a:spcPts val="1600"/>
              </a:spcBef>
              <a:spcAft>
                <a:spcPts val="0"/>
              </a:spcAft>
              <a:buClr>
                <a:srgbClr val="000000"/>
              </a:buClr>
              <a:buSzPts val="1400"/>
              <a:buAutoNum type="alphaUcPeriod"/>
            </a:pPr>
            <a:r>
              <a:rPr b="1" lang="en">
                <a:solidFill>
                  <a:srgbClr val="000000"/>
                </a:solidFill>
              </a:rPr>
              <a:t>Follow M.H.H.S. policy strictly</a:t>
            </a:r>
            <a:endParaRPr b="1">
              <a:solidFill>
                <a:srgbClr val="000000"/>
              </a:solidFill>
            </a:endParaRPr>
          </a:p>
          <a:p>
            <a:pPr indent="-317500" lvl="0" marL="457200" rtl="0" algn="l">
              <a:spcBef>
                <a:spcPts val="0"/>
              </a:spcBef>
              <a:spcAft>
                <a:spcPts val="0"/>
              </a:spcAft>
              <a:buClr>
                <a:srgbClr val="000000"/>
              </a:buClr>
              <a:buSzPts val="1400"/>
              <a:buAutoNum type="alphaUcPeriod"/>
            </a:pPr>
            <a:r>
              <a:rPr b="1" lang="en">
                <a:solidFill>
                  <a:srgbClr val="000000"/>
                </a:solidFill>
              </a:rPr>
              <a:t>Ask students to voluntarily surrender cell phones to be secured.</a:t>
            </a:r>
            <a:endParaRPr b="1">
              <a:solidFill>
                <a:srgbClr val="000000"/>
              </a:solidFill>
            </a:endParaRPr>
          </a:p>
          <a:p>
            <a:pPr indent="-317500" lvl="0" marL="457200" rtl="0" algn="l">
              <a:spcBef>
                <a:spcPts val="0"/>
              </a:spcBef>
              <a:spcAft>
                <a:spcPts val="0"/>
              </a:spcAft>
              <a:buClr>
                <a:srgbClr val="000000"/>
              </a:buClr>
              <a:buSzPts val="1400"/>
              <a:buAutoNum type="alphaUcPeriod"/>
            </a:pPr>
            <a:r>
              <a:rPr b="1" lang="en">
                <a:solidFill>
                  <a:srgbClr val="000000"/>
                </a:solidFill>
              </a:rPr>
              <a:t>Mandate students surrender cell phones when in teacher’s classroom (to be secured)</a:t>
            </a:r>
            <a:endParaRPr b="1">
              <a:solidFill>
                <a:srgbClr val="000000"/>
              </a:solidFill>
            </a:endParaRPr>
          </a:p>
          <a:p>
            <a:pPr indent="0" lvl="0" marL="0" rtl="0" algn="l">
              <a:spcBef>
                <a:spcPts val="1600"/>
              </a:spcBef>
              <a:spcAft>
                <a:spcPts val="0"/>
              </a:spcAft>
              <a:buNone/>
            </a:pPr>
            <a:r>
              <a:rPr b="1" lang="en">
                <a:solidFill>
                  <a:srgbClr val="000000"/>
                </a:solidFill>
              </a:rPr>
              <a:t>___________________________________</a:t>
            </a:r>
            <a:endParaRPr b="1">
              <a:solidFill>
                <a:srgbClr val="000000"/>
              </a:solidFill>
            </a:endParaRPr>
          </a:p>
          <a:p>
            <a:pPr indent="0" lvl="0" marL="0" rtl="0" algn="l">
              <a:spcBef>
                <a:spcPts val="1600"/>
              </a:spcBef>
              <a:spcAft>
                <a:spcPts val="0"/>
              </a:spcAft>
              <a:buNone/>
            </a:pPr>
            <a:r>
              <a:rPr b="1" lang="en">
                <a:solidFill>
                  <a:srgbClr val="000000"/>
                </a:solidFill>
              </a:rPr>
              <a:t>San Matteo High School Cell Phone Policy (</a:t>
            </a:r>
            <a:r>
              <a:rPr b="1" lang="en">
                <a:solidFill>
                  <a:srgbClr val="000000"/>
                </a:solidFill>
                <a:highlight>
                  <a:srgbClr val="FFFF00"/>
                </a:highlight>
              </a:rPr>
              <a:t>for comparison</a:t>
            </a:r>
            <a:r>
              <a:rPr b="1" lang="en">
                <a:solidFill>
                  <a:srgbClr val="000000"/>
                </a:solidFill>
              </a:rPr>
              <a:t>):</a:t>
            </a:r>
            <a:endParaRPr b="1">
              <a:solidFill>
                <a:srgbClr val="000000"/>
              </a:solidFill>
            </a:endParaRPr>
          </a:p>
          <a:p>
            <a:pPr indent="0" lvl="0" marL="0" rtl="0" algn="l">
              <a:spcBef>
                <a:spcPts val="1600"/>
              </a:spcBef>
              <a:spcAft>
                <a:spcPts val="0"/>
              </a:spcAft>
              <a:buNone/>
            </a:pPr>
            <a:r>
              <a:rPr b="1" lang="en" u="sng">
                <a:solidFill>
                  <a:schemeClr val="accent5"/>
                </a:solidFill>
                <a:hlinkClick r:id="rId3">
                  <a:extLst>
                    <a:ext uri="{A12FA001-AC4F-418D-AE19-62706E023703}">
                      <ahyp:hlinkClr val="tx"/>
                    </a:ext>
                  </a:extLst>
                </a:hlinkClick>
              </a:rPr>
              <a:t>https://tinyurl.com/yxzcbbp3</a:t>
            </a:r>
            <a:endParaRPr b="1">
              <a:solidFill>
                <a:srgbClr val="000000"/>
              </a:solidFill>
            </a:endParaRPr>
          </a:p>
          <a:p>
            <a:pPr indent="0" lvl="0" marL="0" rtl="0" algn="l">
              <a:spcBef>
                <a:spcPts val="1600"/>
              </a:spcBef>
              <a:spcAft>
                <a:spcPts val="0"/>
              </a:spcAft>
              <a:buNone/>
            </a:pPr>
            <a:r>
              <a:t/>
            </a:r>
            <a:endParaRPr b="1">
              <a:solidFill>
                <a:srgbClr val="000000"/>
              </a:solidFill>
            </a:endParaRPr>
          </a:p>
          <a:p>
            <a:pPr indent="0" lvl="0" marL="91440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Whole Class evaluation of existing Cell phone policies</a:t>
            </a:r>
            <a:endParaRPr>
              <a:solidFill>
                <a:srgbClr val="000000"/>
              </a:solidFill>
            </a:endParaRPr>
          </a:p>
        </p:txBody>
      </p:sp>
      <p:sp>
        <p:nvSpPr>
          <p:cNvPr id="147" name="Google Shape;147;p26"/>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00"/>
                </a:solidFill>
              </a:rPr>
              <a:t>M.H.H.S Cell phone Policy</a:t>
            </a:r>
            <a:endParaRPr sz="1500">
              <a:solidFill>
                <a:srgbClr val="000000"/>
              </a:solidFill>
            </a:endParaRPr>
          </a:p>
          <a:p>
            <a:pPr indent="-323850" lvl="0" marL="457200" rtl="0" algn="l">
              <a:spcBef>
                <a:spcPts val="1600"/>
              </a:spcBef>
              <a:spcAft>
                <a:spcPts val="0"/>
              </a:spcAft>
              <a:buClr>
                <a:srgbClr val="000000"/>
              </a:buClr>
              <a:buSzPts val="1500"/>
              <a:buChar char="●"/>
            </a:pPr>
            <a:r>
              <a:rPr lang="en" sz="1500">
                <a:solidFill>
                  <a:srgbClr val="000000"/>
                </a:solidFill>
              </a:rPr>
              <a:t>The policy works because…</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0" lvl="0" marL="0" rtl="0" algn="l">
              <a:spcBef>
                <a:spcPts val="1600"/>
              </a:spcBef>
              <a:spcAft>
                <a:spcPts val="0"/>
              </a:spcAft>
              <a:buNone/>
            </a:pPr>
            <a:r>
              <a:t/>
            </a:r>
            <a:endParaRPr sz="1500">
              <a:solidFill>
                <a:srgbClr val="000000"/>
              </a:solidFill>
            </a:endParaRPr>
          </a:p>
          <a:p>
            <a:pPr indent="-323850" lvl="0" marL="457200" rtl="0" algn="l">
              <a:spcBef>
                <a:spcPts val="1600"/>
              </a:spcBef>
              <a:spcAft>
                <a:spcPts val="0"/>
              </a:spcAft>
              <a:buClr>
                <a:srgbClr val="000000"/>
              </a:buClr>
              <a:buSzPts val="1500"/>
              <a:buChar char="●"/>
            </a:pPr>
            <a:r>
              <a:rPr lang="en" sz="1500">
                <a:solidFill>
                  <a:srgbClr val="000000"/>
                </a:solidFill>
              </a:rPr>
              <a:t>The policy does not work because...</a:t>
            </a:r>
            <a:endParaRPr sz="1500">
              <a:solidFill>
                <a:srgbClr val="000000"/>
              </a:solidFill>
            </a:endParaRPr>
          </a:p>
        </p:txBody>
      </p:sp>
      <p:sp>
        <p:nvSpPr>
          <p:cNvPr id="148" name="Google Shape;148;p26"/>
          <p:cNvSpPr txBox="1"/>
          <p:nvPr>
            <p:ph idx="2" type="body"/>
          </p:nvPr>
        </p:nvSpPr>
        <p:spPr>
          <a:xfrm>
            <a:off x="4832400" y="117702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rPr>
              <a:t>Individual Classroom Policies</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Classroom</a:t>
            </a:r>
            <a:r>
              <a:rPr lang="en" sz="1600">
                <a:solidFill>
                  <a:srgbClr val="000000"/>
                </a:solidFill>
              </a:rPr>
              <a:t> Policy (A,B,C) works because…</a:t>
            </a:r>
            <a:endParaRPr sz="1600">
              <a:solidFill>
                <a:srgbClr val="000000"/>
              </a:solidFill>
            </a:endParaRPr>
          </a:p>
          <a:p>
            <a:pPr indent="0" lvl="0" marL="0" rtl="0" algn="l">
              <a:spcBef>
                <a:spcPts val="1600"/>
              </a:spcBef>
              <a:spcAft>
                <a:spcPts val="0"/>
              </a:spcAft>
              <a:buNone/>
            </a:pPr>
            <a:r>
              <a:t/>
            </a:r>
            <a:endParaRPr sz="1600">
              <a:solidFill>
                <a:srgbClr val="000000"/>
              </a:solidFill>
            </a:endParaRPr>
          </a:p>
          <a:p>
            <a:pPr indent="-330200" lvl="0" marL="457200" rtl="0" algn="l">
              <a:spcBef>
                <a:spcPts val="1600"/>
              </a:spcBef>
              <a:spcAft>
                <a:spcPts val="0"/>
              </a:spcAft>
              <a:buClr>
                <a:srgbClr val="000000"/>
              </a:buClr>
              <a:buSzPts val="1600"/>
              <a:buChar char="●"/>
            </a:pPr>
            <a:r>
              <a:rPr lang="en" sz="1600">
                <a:solidFill>
                  <a:srgbClr val="000000"/>
                </a:solidFill>
              </a:rPr>
              <a:t>Classroom Policy (A,B,C) does not work because...</a:t>
            </a:r>
            <a:endParaRPr sz="16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ph type="title"/>
          </p:nvPr>
        </p:nvSpPr>
        <p:spPr>
          <a:xfrm>
            <a:off x="265500" y="2445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t>Step#5 Developing Public Policy Solutions</a:t>
            </a:r>
            <a:endParaRPr sz="4100"/>
          </a:p>
        </p:txBody>
      </p:sp>
      <p:sp>
        <p:nvSpPr>
          <p:cNvPr id="154" name="Google Shape;154;p27"/>
          <p:cNvSpPr txBox="1"/>
          <p:nvPr>
            <p:ph idx="1" type="subTitle"/>
          </p:nvPr>
        </p:nvSpPr>
        <p:spPr>
          <a:xfrm>
            <a:off x="265500" y="1954799"/>
            <a:ext cx="4045200" cy="306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FF"/>
                </a:solidFill>
              </a:rPr>
              <a:t>Cell Phone Use</a:t>
            </a:r>
            <a:endParaRPr b="1" sz="3500">
              <a:solidFill>
                <a:srgbClr val="0000FF"/>
              </a:solidFill>
            </a:endParaRPr>
          </a:p>
          <a:p>
            <a:pPr indent="0" lvl="0" marL="0" rtl="0" algn="ctr">
              <a:spcBef>
                <a:spcPts val="0"/>
              </a:spcBef>
              <a:spcAft>
                <a:spcPts val="0"/>
              </a:spcAft>
              <a:buNone/>
            </a:pPr>
            <a:r>
              <a:rPr b="1" lang="en" sz="3500">
                <a:solidFill>
                  <a:srgbClr val="0000FF"/>
                </a:solidFill>
              </a:rPr>
              <a:t>@ M.H.H.S.</a:t>
            </a:r>
            <a:endParaRPr b="1" sz="3500">
              <a:solidFill>
                <a:srgbClr val="0000FF"/>
              </a:solidFill>
            </a:endParaRPr>
          </a:p>
        </p:txBody>
      </p:sp>
      <p:sp>
        <p:nvSpPr>
          <p:cNvPr id="155" name="Google Shape;155;p27"/>
          <p:cNvSpPr txBox="1"/>
          <p:nvPr>
            <p:ph idx="2" type="body"/>
          </p:nvPr>
        </p:nvSpPr>
        <p:spPr>
          <a:xfrm>
            <a:off x="4748575" y="0"/>
            <a:ext cx="42360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a:p>
            <a:pPr indent="-336550" lvl="0" marL="457200" rtl="0" algn="l">
              <a:spcBef>
                <a:spcPts val="1600"/>
              </a:spcBef>
              <a:spcAft>
                <a:spcPts val="0"/>
              </a:spcAft>
              <a:buClr>
                <a:srgbClr val="000000"/>
              </a:buClr>
              <a:buSzPts val="1700"/>
              <a:buAutoNum type="alphaUcPeriod"/>
            </a:pPr>
            <a:r>
              <a:rPr b="1" lang="en" sz="1700">
                <a:solidFill>
                  <a:srgbClr val="000000"/>
                </a:solidFill>
              </a:rPr>
              <a:t>Teacher Modeling-using the low grade after a unit problem.</a:t>
            </a:r>
            <a:endParaRPr b="1" sz="1700">
              <a:solidFill>
                <a:srgbClr val="000000"/>
              </a:solidFill>
            </a:endParaRPr>
          </a:p>
          <a:p>
            <a:pPr indent="-336550" lvl="0" marL="457200" rtl="0" algn="l">
              <a:spcBef>
                <a:spcPts val="1600"/>
              </a:spcBef>
              <a:spcAft>
                <a:spcPts val="0"/>
              </a:spcAft>
              <a:buClr>
                <a:srgbClr val="000000"/>
              </a:buClr>
              <a:buSzPts val="1700"/>
              <a:buAutoNum type="alphaUcPeriod"/>
            </a:pPr>
            <a:r>
              <a:rPr b="1" lang="en" sz="1700">
                <a:solidFill>
                  <a:srgbClr val="000000"/>
                </a:solidFill>
              </a:rPr>
              <a:t>Student Task:</a:t>
            </a:r>
            <a:endParaRPr b="1" sz="1700">
              <a:solidFill>
                <a:srgbClr val="000000"/>
              </a:solidFill>
            </a:endParaRPr>
          </a:p>
          <a:p>
            <a:pPr indent="-336550" lvl="0" marL="457200" rtl="0" algn="l">
              <a:spcBef>
                <a:spcPts val="1000"/>
              </a:spcBef>
              <a:spcAft>
                <a:spcPts val="0"/>
              </a:spcAft>
              <a:buClr>
                <a:srgbClr val="000000"/>
              </a:buClr>
              <a:buSzPts val="1700"/>
              <a:buChar char="●"/>
            </a:pPr>
            <a:r>
              <a:rPr b="1" lang="en" sz="1700">
                <a:solidFill>
                  <a:srgbClr val="000000"/>
                </a:solidFill>
                <a:highlight>
                  <a:srgbClr val="FFFF00"/>
                </a:highlight>
              </a:rPr>
              <a:t>In your assigned groups of 3,or pairs, brainstorm at least three (3) public policy solutions for  cell phone use at M.H.H.S.</a:t>
            </a:r>
            <a:endParaRPr b="1" sz="1700">
              <a:solidFill>
                <a:srgbClr val="000000"/>
              </a:solidFill>
              <a:highlight>
                <a:srgbClr val="FFFF00"/>
              </a:highlight>
            </a:endParaRPr>
          </a:p>
          <a:p>
            <a:pPr indent="-336550" lvl="0" marL="457200" rtl="0" algn="l">
              <a:spcBef>
                <a:spcPts val="1000"/>
              </a:spcBef>
              <a:spcAft>
                <a:spcPts val="0"/>
              </a:spcAft>
              <a:buClr>
                <a:srgbClr val="000000"/>
              </a:buClr>
              <a:buSzPts val="1700"/>
              <a:buChar char="●"/>
            </a:pPr>
            <a:r>
              <a:rPr b="1" lang="en" sz="1700">
                <a:solidFill>
                  <a:srgbClr val="000000"/>
                </a:solidFill>
              </a:rPr>
              <a:t>Please use the graphic organizer provided on Google Classroom.</a:t>
            </a:r>
            <a:endParaRPr b="1" sz="1700">
              <a:solidFill>
                <a:srgbClr val="000000"/>
              </a:solidFill>
            </a:endParaRPr>
          </a:p>
          <a:p>
            <a:pPr indent="-336550" lvl="0" marL="457200" rtl="0" algn="l">
              <a:spcBef>
                <a:spcPts val="1000"/>
              </a:spcBef>
              <a:spcAft>
                <a:spcPts val="1600"/>
              </a:spcAft>
              <a:buClr>
                <a:srgbClr val="000000"/>
              </a:buClr>
              <a:buSzPts val="1700"/>
              <a:buChar char="●"/>
            </a:pPr>
            <a:r>
              <a:rPr b="1" lang="en" sz="1700">
                <a:solidFill>
                  <a:srgbClr val="000000"/>
                </a:solidFill>
                <a:highlight>
                  <a:srgbClr val="FFFF00"/>
                </a:highlight>
              </a:rPr>
              <a:t>When task is completed,be sure your group can explain  choices. </a:t>
            </a:r>
            <a:endParaRPr b="1">
              <a:solidFill>
                <a:srgbClr val="000000"/>
              </a:solidFill>
            </a:endParaRPr>
          </a:p>
        </p:txBody>
      </p:sp>
      <p:pic>
        <p:nvPicPr>
          <p:cNvPr id="156" name="Google Shape;156;p27"/>
          <p:cNvPicPr preferRelativeResize="0"/>
          <p:nvPr/>
        </p:nvPicPr>
        <p:blipFill>
          <a:blip r:embed="rId3">
            <a:alphaModFix/>
          </a:blip>
          <a:stretch>
            <a:fillRect/>
          </a:stretch>
        </p:blipFill>
        <p:spPr>
          <a:xfrm>
            <a:off x="826913" y="3223513"/>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 calcmode="lin" valueType="num">
                                      <p:cBhvr additive="base">
                                        <p:cTn dur="1000"/>
                                        <p:tgtEl>
                                          <p:spTgt spid="155">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 calcmode="lin" valueType="num">
                                      <p:cBhvr additive="base">
                                        <p:cTn dur="1000"/>
                                        <p:tgtEl>
                                          <p:spTgt spid="155">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 calcmode="lin" valueType="num">
                                      <p:cBhvr additive="base">
                                        <p:cTn dur="1000"/>
                                        <p:tgtEl>
                                          <p:spTgt spid="155">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 calcmode="lin" valueType="num">
                                      <p:cBhvr additive="base">
                                        <p:cTn dur="1000"/>
                                        <p:tgtEl>
                                          <p:spTgt spid="155">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 calcmode="lin" valueType="num">
                                      <p:cBhvr additive="base">
                                        <p:cTn dur="1000"/>
                                        <p:tgtEl>
                                          <p:spTgt spid="155">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anim calcmode="lin" valueType="num">
                                      <p:cBhvr additive="base">
                                        <p:cTn dur="1000"/>
                                        <p:tgtEl>
                                          <p:spTgt spid="155">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Teacher Modeling Step #5-</a:t>
            </a:r>
            <a:r>
              <a:rPr lang="en" sz="3300">
                <a:solidFill>
                  <a:srgbClr val="000000"/>
                </a:solidFill>
              </a:rPr>
              <a:t>Developing Public Policy Solutions</a:t>
            </a:r>
            <a:endParaRPr sz="3400">
              <a:solidFill>
                <a:srgbClr val="000000"/>
              </a:solidFill>
            </a:endParaRPr>
          </a:p>
        </p:txBody>
      </p:sp>
      <p:sp>
        <p:nvSpPr>
          <p:cNvPr id="162" name="Google Shape;162;p28"/>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In developing a public policy solution for low test scores after a unit, </a:t>
            </a:r>
            <a:r>
              <a:rPr b="1" lang="en">
                <a:solidFill>
                  <a:srgbClr val="000000"/>
                </a:solidFill>
              </a:rPr>
              <a:t>I can brainstorm the following:</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Determine the level of student understanding before the final test is given</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Conduct after school tutoring</a:t>
            </a:r>
            <a:endParaRPr b="1">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Give quizzes the next day before starting a new lesson</a:t>
            </a:r>
            <a:endParaRPr b="1">
              <a:solidFill>
                <a:srgbClr val="000000"/>
              </a:solidFill>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 calcmode="lin" valueType="num">
                                      <p:cBhvr additive="base">
                                        <p:cTn dur="1000"/>
                                        <p:tgtEl>
                                          <p:spTgt spid="16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 calcmode="lin" valueType="num">
                                      <p:cBhvr additive="base">
                                        <p:cTn dur="1000"/>
                                        <p:tgtEl>
                                          <p:spTgt spid="16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xEl>
                                              <p:pRg end="2" st="2"/>
                                            </p:txEl>
                                          </p:spTgt>
                                        </p:tgtEl>
                                        <p:attrNameLst>
                                          <p:attrName>style.visibility</p:attrName>
                                        </p:attrNameLst>
                                      </p:cBhvr>
                                      <p:to>
                                        <p:strVal val="visible"/>
                                      </p:to>
                                    </p:set>
                                    <p:anim calcmode="lin" valueType="num">
                                      <p:cBhvr additive="base">
                                        <p:cTn dur="1000"/>
                                        <p:tgtEl>
                                          <p:spTgt spid="16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xEl>
                                              <p:pRg end="3" st="3"/>
                                            </p:txEl>
                                          </p:spTgt>
                                        </p:tgtEl>
                                        <p:attrNameLst>
                                          <p:attrName>style.visibility</p:attrName>
                                        </p:attrNameLst>
                                      </p:cBhvr>
                                      <p:to>
                                        <p:strVal val="visible"/>
                                      </p:to>
                                    </p:set>
                                    <p:anim calcmode="lin" valueType="num">
                                      <p:cBhvr additive="base">
                                        <p:cTn dur="1000"/>
                                        <p:tgtEl>
                                          <p:spTgt spid="16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62">
                                            <p:txEl>
                                              <p:pRg end="4" st="4"/>
                                            </p:txEl>
                                          </p:spTgt>
                                        </p:tgtEl>
                                        <p:attrNameLst>
                                          <p:attrName>style.visibility</p:attrName>
                                        </p:attrNameLst>
                                      </p:cBhvr>
                                      <p:to>
                                        <p:strVal val="visible"/>
                                      </p:to>
                                    </p:set>
                                    <p:anim calcmode="lin" valueType="num">
                                      <p:cBhvr additive="base">
                                        <p:cTn dur="1000"/>
                                        <p:tgtEl>
                                          <p:spTgt spid="16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292850"/>
            <a:ext cx="8520600" cy="8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Student Generated Public Policy Development </a:t>
            </a:r>
            <a:r>
              <a:rPr lang="en" sz="3900">
                <a:solidFill>
                  <a:srgbClr val="000000"/>
                </a:solidFill>
              </a:rPr>
              <a:t>(Step#5)</a:t>
            </a:r>
            <a:r>
              <a:rPr lang="en">
                <a:solidFill>
                  <a:srgbClr val="000000"/>
                </a:solidFill>
              </a:rPr>
              <a:t> </a:t>
            </a:r>
            <a:endParaRPr>
              <a:solidFill>
                <a:srgbClr val="000000"/>
              </a:solidFill>
            </a:endParaRPr>
          </a:p>
        </p:txBody>
      </p:sp>
      <p:sp>
        <p:nvSpPr>
          <p:cNvPr id="168" name="Google Shape;168;p29"/>
          <p:cNvSpPr txBox="1"/>
          <p:nvPr>
            <p:ph idx="1" type="body"/>
          </p:nvPr>
        </p:nvSpPr>
        <p:spPr>
          <a:xfrm>
            <a:off x="5100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#1</a:t>
            </a:r>
            <a:endParaRPr b="1" sz="1900">
              <a:solidFill>
                <a:srgbClr val="000000"/>
              </a:solidFill>
            </a:endParaRPr>
          </a:p>
        </p:txBody>
      </p:sp>
      <p:sp>
        <p:nvSpPr>
          <p:cNvPr id="169" name="Google Shape;169;p29"/>
          <p:cNvSpPr txBox="1"/>
          <p:nvPr>
            <p:ph idx="2" type="body"/>
          </p:nvPr>
        </p:nvSpPr>
        <p:spPr>
          <a:xfrm>
            <a:off x="489435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#2</a:t>
            </a:r>
            <a:endParaRPr b="1" sz="19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Student Generated Policy Development (Cont.)</a:t>
            </a:r>
            <a:endParaRPr>
              <a:solidFill>
                <a:srgbClr val="000000"/>
              </a:solidFill>
            </a:endParaRPr>
          </a:p>
        </p:txBody>
      </p:sp>
      <p:sp>
        <p:nvSpPr>
          <p:cNvPr id="175" name="Google Shape;175;p30"/>
          <p:cNvSpPr txBox="1"/>
          <p:nvPr>
            <p:ph idx="1" type="body"/>
          </p:nvPr>
        </p:nvSpPr>
        <p:spPr>
          <a:xfrm>
            <a:off x="353025"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#3</a:t>
            </a:r>
            <a:endParaRPr b="1" sz="1900">
              <a:solidFill>
                <a:srgbClr val="000000"/>
              </a:solidFill>
            </a:endParaRPr>
          </a:p>
        </p:txBody>
      </p:sp>
      <p:sp>
        <p:nvSpPr>
          <p:cNvPr id="176" name="Google Shape;176;p30"/>
          <p:cNvSpPr txBox="1"/>
          <p:nvPr>
            <p:ph idx="2" type="body"/>
          </p:nvPr>
        </p:nvSpPr>
        <p:spPr>
          <a:xfrm>
            <a:off x="4894350" y="1228675"/>
            <a:ext cx="39999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900">
                <a:solidFill>
                  <a:srgbClr val="000000"/>
                </a:solidFill>
              </a:rPr>
              <a:t>Group #4</a:t>
            </a:r>
            <a:endParaRPr b="1" sz="19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265500" y="347975"/>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000000"/>
                </a:solidFill>
              </a:rPr>
              <a:t>Step#6 Selecting the best public policy solution</a:t>
            </a:r>
            <a:endParaRPr sz="4100">
              <a:solidFill>
                <a:srgbClr val="000000"/>
              </a:solidFill>
            </a:endParaRPr>
          </a:p>
        </p:txBody>
      </p:sp>
      <p:sp>
        <p:nvSpPr>
          <p:cNvPr id="182" name="Google Shape;182;p31"/>
          <p:cNvSpPr txBox="1"/>
          <p:nvPr>
            <p:ph idx="1" type="subTitle"/>
          </p:nvPr>
        </p:nvSpPr>
        <p:spPr>
          <a:xfrm>
            <a:off x="265500" y="2058274"/>
            <a:ext cx="4045200" cy="296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FF"/>
                </a:solidFill>
              </a:rPr>
              <a:t>Cell Phone Use</a:t>
            </a:r>
            <a:endParaRPr b="1" sz="3500">
              <a:solidFill>
                <a:srgbClr val="0000FF"/>
              </a:solidFill>
            </a:endParaRPr>
          </a:p>
          <a:p>
            <a:pPr indent="0" lvl="0" marL="0" rtl="0" algn="ctr">
              <a:spcBef>
                <a:spcPts val="0"/>
              </a:spcBef>
              <a:spcAft>
                <a:spcPts val="0"/>
              </a:spcAft>
              <a:buNone/>
            </a:pPr>
            <a:r>
              <a:rPr b="1" lang="en" sz="3500">
                <a:solidFill>
                  <a:srgbClr val="0000FF"/>
                </a:solidFill>
              </a:rPr>
              <a:t>@ M.H.H.S.</a:t>
            </a:r>
            <a:endParaRPr b="1" sz="3500">
              <a:solidFill>
                <a:srgbClr val="0000FF"/>
              </a:solidFill>
            </a:endParaRPr>
          </a:p>
        </p:txBody>
      </p:sp>
      <p:sp>
        <p:nvSpPr>
          <p:cNvPr id="183" name="Google Shape;183;p31"/>
          <p:cNvSpPr txBox="1"/>
          <p:nvPr>
            <p:ph idx="2" type="body"/>
          </p:nvPr>
        </p:nvSpPr>
        <p:spPr>
          <a:xfrm>
            <a:off x="4645125" y="0"/>
            <a:ext cx="4447800" cy="5088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a:p>
            <a:pPr indent="-336550" lvl="0" marL="457200" rtl="0" algn="l">
              <a:spcBef>
                <a:spcPts val="1600"/>
              </a:spcBef>
              <a:spcAft>
                <a:spcPts val="0"/>
              </a:spcAft>
              <a:buClr>
                <a:srgbClr val="000000"/>
              </a:buClr>
              <a:buSzPts val="1700"/>
              <a:buAutoNum type="alphaUcPeriod"/>
            </a:pPr>
            <a:r>
              <a:rPr b="1" lang="en" sz="1700">
                <a:solidFill>
                  <a:srgbClr val="000000"/>
                </a:solidFill>
              </a:rPr>
              <a:t>Teacher Modeling-using the</a:t>
            </a:r>
            <a:r>
              <a:rPr lang="en" sz="1700"/>
              <a:t> </a:t>
            </a:r>
            <a:r>
              <a:rPr b="1" lang="en" sz="1700">
                <a:solidFill>
                  <a:srgbClr val="000000"/>
                </a:solidFill>
              </a:rPr>
              <a:t>low grade after assessment problem.</a:t>
            </a:r>
            <a:endParaRPr b="1" sz="1700">
              <a:solidFill>
                <a:srgbClr val="000000"/>
              </a:solidFill>
            </a:endParaRPr>
          </a:p>
          <a:p>
            <a:pPr indent="-336550" lvl="0" marL="457200" rtl="0" algn="l">
              <a:spcBef>
                <a:spcPts val="1600"/>
              </a:spcBef>
              <a:spcAft>
                <a:spcPts val="0"/>
              </a:spcAft>
              <a:buClr>
                <a:srgbClr val="000000"/>
              </a:buClr>
              <a:buSzPts val="1700"/>
              <a:buAutoNum type="alphaUcPeriod"/>
            </a:pPr>
            <a:r>
              <a:rPr b="1" lang="en" sz="1700">
                <a:solidFill>
                  <a:srgbClr val="000000"/>
                </a:solidFill>
              </a:rPr>
              <a:t>Student Task:</a:t>
            </a:r>
            <a:endParaRPr b="1" sz="1700">
              <a:solidFill>
                <a:srgbClr val="000000"/>
              </a:solidFill>
            </a:endParaRPr>
          </a:p>
          <a:p>
            <a:pPr indent="-336550" lvl="0" marL="457200" rtl="0" algn="l">
              <a:spcBef>
                <a:spcPts val="1000"/>
              </a:spcBef>
              <a:spcAft>
                <a:spcPts val="0"/>
              </a:spcAft>
              <a:buClr>
                <a:srgbClr val="000000"/>
              </a:buClr>
              <a:buSzPts val="1700"/>
              <a:buChar char="●"/>
            </a:pPr>
            <a:r>
              <a:rPr b="1" lang="en" sz="1700">
                <a:solidFill>
                  <a:srgbClr val="000000"/>
                </a:solidFill>
                <a:highlight>
                  <a:srgbClr val="FFFF00"/>
                </a:highlight>
              </a:rPr>
              <a:t>In your assigned groups discuss choose and select one best public policy solution for  cell phone use at M.H.H.S.using the graphic organizer in Google Classroom.</a:t>
            </a:r>
            <a:endParaRPr b="1" sz="1700">
              <a:solidFill>
                <a:srgbClr val="000000"/>
              </a:solidFill>
            </a:endParaRPr>
          </a:p>
          <a:p>
            <a:pPr indent="0" lvl="0" marL="0" rtl="0" algn="l">
              <a:spcBef>
                <a:spcPts val="1600"/>
              </a:spcBef>
              <a:spcAft>
                <a:spcPts val="1600"/>
              </a:spcAft>
              <a:buNone/>
            </a:pPr>
            <a:r>
              <a:rPr b="1" lang="en" sz="1700">
                <a:solidFill>
                  <a:srgbClr val="000000"/>
                </a:solidFill>
              </a:rPr>
              <a:t>C. Whole Class will select the best public policy solution based on each group’s analysis.</a:t>
            </a:r>
            <a:endParaRPr b="1" sz="1700">
              <a:solidFill>
                <a:srgbClr val="000000"/>
              </a:solidFill>
            </a:endParaRPr>
          </a:p>
        </p:txBody>
      </p:sp>
      <p:pic>
        <p:nvPicPr>
          <p:cNvPr id="184" name="Google Shape;184;p31"/>
          <p:cNvPicPr preferRelativeResize="0"/>
          <p:nvPr/>
        </p:nvPicPr>
        <p:blipFill>
          <a:blip r:embed="rId3">
            <a:alphaModFix/>
          </a:blip>
          <a:stretch>
            <a:fillRect/>
          </a:stretch>
        </p:blipFill>
        <p:spPr>
          <a:xfrm>
            <a:off x="978400" y="3345763"/>
            <a:ext cx="2619375" cy="174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Effect filter="fade" transition="in">
                                      <p:cBhvr>
                                        <p:cTn dur="1000"/>
                                        <p:tgtEl>
                                          <p:spTgt spid="1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Effect filter="fade" transition="in">
                                      <p:cBhvr>
                                        <p:cTn dur="1000"/>
                                        <p:tgtEl>
                                          <p:spTgt spid="18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Public Policy ANalyst (PPA) Steps</a:t>
            </a:r>
            <a:endParaRPr>
              <a:solidFill>
                <a:srgbClr val="000000"/>
              </a:solidFill>
            </a:endParaRPr>
          </a:p>
        </p:txBody>
      </p:sp>
      <p:sp>
        <p:nvSpPr>
          <p:cNvPr id="64" name="Google Shape;64;p14"/>
          <p:cNvSpPr txBox="1"/>
          <p:nvPr>
            <p:ph idx="1" type="body"/>
          </p:nvPr>
        </p:nvSpPr>
        <p:spPr>
          <a:xfrm>
            <a:off x="311700" y="1228675"/>
            <a:ext cx="4338900" cy="373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u="sng">
                <a:solidFill>
                  <a:schemeClr val="hlink"/>
                </a:solidFill>
                <a:highlight>
                  <a:srgbClr val="F2F2F2"/>
                </a:highlight>
                <a:latin typeface="Verdana"/>
                <a:ea typeface="Verdana"/>
                <a:cs typeface="Verdana"/>
                <a:sym typeface="Verdana"/>
                <a:hlinkClick r:id="rId3"/>
              </a:rPr>
              <a:t>Step #1: Defining the Social Problem:</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2000" u="sng">
                <a:solidFill>
                  <a:schemeClr val="hlink"/>
                </a:solidFill>
                <a:highlight>
                  <a:srgbClr val="F2F2F2"/>
                </a:highlight>
                <a:latin typeface="Verdana"/>
                <a:ea typeface="Verdana"/>
                <a:cs typeface="Verdana"/>
                <a:sym typeface="Verdana"/>
                <a:hlinkClick r:id="rId4"/>
              </a:rPr>
              <a:t>Step #2: Gathering Evidence of the Problem:</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2000" u="sng">
                <a:solidFill>
                  <a:schemeClr val="hlink"/>
                </a:solidFill>
                <a:highlight>
                  <a:srgbClr val="F2F2F2"/>
                </a:highlight>
                <a:latin typeface="Verdana"/>
                <a:ea typeface="Verdana"/>
                <a:cs typeface="Verdana"/>
                <a:sym typeface="Verdana"/>
                <a:hlinkClick r:id="rId5"/>
              </a:rPr>
              <a:t>Step #3: Identifying the Causes of the Problem</a:t>
            </a:r>
            <a:endParaRPr sz="20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2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200">
              <a:solidFill>
                <a:srgbClr val="000000"/>
              </a:solidFill>
              <a:highlight>
                <a:srgbClr val="F2F2F2"/>
              </a:highlight>
              <a:latin typeface="Verdana"/>
              <a:ea typeface="Verdana"/>
              <a:cs typeface="Verdana"/>
              <a:sym typeface="Verdana"/>
            </a:endParaRPr>
          </a:p>
          <a:p>
            <a:pPr indent="0" lvl="0" marL="0" rtl="0" algn="l">
              <a:spcBef>
                <a:spcPts val="1000"/>
              </a:spcBef>
              <a:spcAft>
                <a:spcPts val="1600"/>
              </a:spcAft>
              <a:buNone/>
            </a:pPr>
            <a:r>
              <a:t/>
            </a:r>
            <a:endParaRPr/>
          </a:p>
        </p:txBody>
      </p:sp>
      <p:sp>
        <p:nvSpPr>
          <p:cNvPr id="65" name="Google Shape;65;p14"/>
          <p:cNvSpPr txBox="1"/>
          <p:nvPr>
            <p:ph idx="2" type="body"/>
          </p:nvPr>
        </p:nvSpPr>
        <p:spPr>
          <a:xfrm>
            <a:off x="4728900" y="1093850"/>
            <a:ext cx="4103400" cy="360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000000"/>
                </a:solidFill>
                <a:highlight>
                  <a:srgbClr val="F2F2F2"/>
                </a:highlight>
                <a:latin typeface="Verdana"/>
                <a:ea typeface="Verdana"/>
                <a:cs typeface="Verdana"/>
                <a:sym typeface="Verdana"/>
              </a:rPr>
              <a:t>Step #4: </a:t>
            </a:r>
            <a:r>
              <a:rPr lang="en" sz="1900" u="sng">
                <a:solidFill>
                  <a:srgbClr val="800080"/>
                </a:solidFill>
                <a:highlight>
                  <a:srgbClr val="F2F2F2"/>
                </a:highlight>
                <a:latin typeface="Verdana"/>
                <a:ea typeface="Verdana"/>
                <a:cs typeface="Verdana"/>
                <a:sym typeface="Verdana"/>
                <a:hlinkClick r:id="rId6">
                  <a:extLst>
                    <a:ext uri="{A12FA001-AC4F-418D-AE19-62706E023703}">
                      <ahyp:hlinkClr val="tx"/>
                    </a:ext>
                  </a:extLst>
                </a:hlinkClick>
              </a:rPr>
              <a:t>Evaluating Existing Public Policies</a:t>
            </a:r>
            <a:endParaRPr sz="1900" u="sng">
              <a:solidFill>
                <a:srgbClr val="800080"/>
              </a:solidFill>
              <a:highlight>
                <a:srgbClr val="F2F2F2"/>
              </a:highlight>
              <a:latin typeface="Verdana"/>
              <a:ea typeface="Verdana"/>
              <a:cs typeface="Verdana"/>
              <a:sym typeface="Verdana"/>
            </a:endParaRPr>
          </a:p>
          <a:p>
            <a:pPr indent="0" lvl="0" marL="914400" rtl="0" algn="l">
              <a:lnSpc>
                <a:spcPct val="115000"/>
              </a:lnSpc>
              <a:spcBef>
                <a:spcPts val="1000"/>
              </a:spcBef>
              <a:spcAft>
                <a:spcPts val="0"/>
              </a:spcAft>
              <a:buNone/>
            </a:pPr>
            <a:r>
              <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900">
                <a:solidFill>
                  <a:srgbClr val="000000"/>
                </a:solidFill>
                <a:highlight>
                  <a:srgbClr val="F2F2F2"/>
                </a:highlight>
                <a:latin typeface="Verdana"/>
                <a:ea typeface="Verdana"/>
                <a:cs typeface="Verdana"/>
                <a:sym typeface="Verdana"/>
              </a:rPr>
              <a:t>Step #5: </a:t>
            </a:r>
            <a:r>
              <a:rPr lang="en" sz="1900" u="sng">
                <a:solidFill>
                  <a:srgbClr val="800080"/>
                </a:solidFill>
                <a:highlight>
                  <a:srgbClr val="F2F2F2"/>
                </a:highlight>
                <a:latin typeface="Verdana"/>
                <a:ea typeface="Verdana"/>
                <a:cs typeface="Verdana"/>
                <a:sym typeface="Verdana"/>
                <a:hlinkClick r:id="rId7">
                  <a:extLst>
                    <a:ext uri="{A12FA001-AC4F-418D-AE19-62706E023703}">
                      <ahyp:hlinkClr val="tx"/>
                    </a:ext>
                  </a:extLst>
                </a:hlinkClick>
              </a:rPr>
              <a:t>Developing Public Policy Solutions</a:t>
            </a:r>
            <a:endParaRPr sz="19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900">
                <a:solidFill>
                  <a:srgbClr val="000000"/>
                </a:solidFill>
                <a:highlight>
                  <a:srgbClr val="F2F2F2"/>
                </a:highlight>
                <a:latin typeface="Verdana"/>
                <a:ea typeface="Verdana"/>
                <a:cs typeface="Verdana"/>
                <a:sym typeface="Verdana"/>
              </a:rPr>
              <a:t>Step #6: </a:t>
            </a:r>
            <a:r>
              <a:rPr lang="en" sz="1900" u="sng">
                <a:solidFill>
                  <a:srgbClr val="800080"/>
                </a:solidFill>
                <a:highlight>
                  <a:srgbClr val="F2F2F2"/>
                </a:highlight>
                <a:latin typeface="Verdana"/>
                <a:ea typeface="Verdana"/>
                <a:cs typeface="Verdana"/>
                <a:sym typeface="Verdana"/>
                <a:hlinkClick r:id="rId8">
                  <a:extLst>
                    <a:ext uri="{A12FA001-AC4F-418D-AE19-62706E023703}">
                      <ahyp:hlinkClr val="tx"/>
                    </a:ext>
                  </a:extLst>
                </a:hlinkClick>
              </a:rPr>
              <a:t>Selecting the Best Public Policy Solution</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12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200">
                <a:solidFill>
                  <a:srgbClr val="000000"/>
                </a:solidFill>
                <a:highlight>
                  <a:srgbClr val="F2F2F2"/>
                </a:highlight>
                <a:latin typeface="Verdana"/>
                <a:ea typeface="Verdana"/>
                <a:cs typeface="Verdana"/>
                <a:sym typeface="Verdana"/>
              </a:rPr>
              <a:t> </a:t>
            </a:r>
            <a:endParaRPr sz="1200">
              <a:solidFill>
                <a:srgbClr val="000000"/>
              </a:solidFill>
              <a:highlight>
                <a:srgbClr val="F2F2F2"/>
              </a:highlight>
              <a:latin typeface="Verdana"/>
              <a:ea typeface="Verdana"/>
              <a:cs typeface="Verdana"/>
              <a:sym typeface="Verdana"/>
            </a:endParaRPr>
          </a:p>
          <a:p>
            <a:pPr indent="0" lvl="0" marL="0" rtl="0" algn="l">
              <a:spcBef>
                <a:spcPts val="10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Teacher Modeling Step #6-</a:t>
            </a:r>
            <a:r>
              <a:rPr lang="en" sz="2900">
                <a:solidFill>
                  <a:srgbClr val="000000"/>
                </a:solidFill>
              </a:rPr>
              <a:t>Selecting the best public policy solution</a:t>
            </a:r>
            <a:endParaRPr sz="3000">
              <a:solidFill>
                <a:srgbClr val="000000"/>
              </a:solidFill>
            </a:endParaRPr>
          </a:p>
        </p:txBody>
      </p:sp>
      <p:sp>
        <p:nvSpPr>
          <p:cNvPr id="190" name="Google Shape;190;p32"/>
          <p:cNvSpPr txBox="1"/>
          <p:nvPr>
            <p:ph idx="1" type="body"/>
          </p:nvPr>
        </p:nvSpPr>
        <p:spPr>
          <a:xfrm>
            <a:off x="311700" y="1228675"/>
            <a:ext cx="8520600" cy="376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000000"/>
                </a:solidFill>
              </a:rPr>
              <a:t>In developing the best public policy solution for low test scores after a unit, I have </a:t>
            </a:r>
            <a:r>
              <a:rPr b="1" lang="en" sz="2000">
                <a:solidFill>
                  <a:srgbClr val="000000"/>
                </a:solidFill>
              </a:rPr>
              <a:t>concluded</a:t>
            </a:r>
            <a:r>
              <a:rPr b="1" lang="en" sz="2000">
                <a:solidFill>
                  <a:srgbClr val="000000"/>
                </a:solidFill>
              </a:rPr>
              <a:t> </a:t>
            </a:r>
            <a:r>
              <a:rPr b="1" lang="en" sz="2000">
                <a:solidFill>
                  <a:srgbClr val="000000"/>
                </a:solidFill>
                <a:highlight>
                  <a:srgbClr val="FFFF00"/>
                </a:highlight>
              </a:rPr>
              <a:t>through using the matrix:</a:t>
            </a:r>
            <a:endParaRPr b="1" sz="2000">
              <a:solidFill>
                <a:srgbClr val="000000"/>
              </a:solidFill>
              <a:highlight>
                <a:srgbClr val="FFFF00"/>
              </a:highlight>
            </a:endParaRPr>
          </a:p>
          <a:p>
            <a:pPr indent="-355600" lvl="0" marL="457200" rtl="0" algn="l">
              <a:spcBef>
                <a:spcPts val="1600"/>
              </a:spcBef>
              <a:spcAft>
                <a:spcPts val="0"/>
              </a:spcAft>
              <a:buClr>
                <a:srgbClr val="000000"/>
              </a:buClr>
              <a:buSzPts val="2000"/>
              <a:buChar char="●"/>
            </a:pPr>
            <a:r>
              <a:rPr b="1" lang="en" sz="2000">
                <a:solidFill>
                  <a:srgbClr val="000000"/>
                </a:solidFill>
              </a:rPr>
              <a:t>Determine the level of student understanding before the final test is given</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Conduct after school tutoring</a:t>
            </a:r>
            <a:endParaRPr b="1"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Give quizzes the next day before starting a new lesson</a:t>
            </a:r>
            <a:endParaRPr b="1" sz="2000">
              <a:solidFill>
                <a:srgbClr val="000000"/>
              </a:solidFill>
            </a:endParaRPr>
          </a:p>
          <a:p>
            <a:pPr indent="0" lvl="0" marL="457200" rtl="0" algn="l">
              <a:spcBef>
                <a:spcPts val="1600"/>
              </a:spcBef>
              <a:spcAft>
                <a:spcPts val="1600"/>
              </a:spcAft>
              <a:buNone/>
            </a:pPr>
            <a:r>
              <a:rPr b="1" lang="en" sz="2000">
                <a:solidFill>
                  <a:srgbClr val="000000"/>
                </a:solidFill>
              </a:rPr>
              <a:t>I will show you how...</a:t>
            </a:r>
            <a:endParaRPr b="1" sz="20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 calcmode="lin" valueType="num">
                                      <p:cBhvr additive="base">
                                        <p:cTn dur="1000"/>
                                        <p:tgtEl>
                                          <p:spTgt spid="19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 calcmode="lin" valueType="num">
                                      <p:cBhvr additive="base">
                                        <p:cTn dur="1000"/>
                                        <p:tgtEl>
                                          <p:spTgt spid="19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 calcmode="lin" valueType="num">
                                      <p:cBhvr additive="base">
                                        <p:cTn dur="1000"/>
                                        <p:tgtEl>
                                          <p:spTgt spid="19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 calcmode="lin" valueType="num">
                                      <p:cBhvr additive="base">
                                        <p:cTn dur="1000"/>
                                        <p:tgtEl>
                                          <p:spTgt spid="19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90">
                                            <p:txEl>
                                              <p:pRg end="4" st="4"/>
                                            </p:txEl>
                                          </p:spTgt>
                                        </p:tgtEl>
                                        <p:attrNameLst>
                                          <p:attrName>style.visibility</p:attrName>
                                        </p:attrNameLst>
                                      </p:cBhvr>
                                      <p:to>
                                        <p:strVal val="visible"/>
                                      </p:to>
                                    </p:set>
                                    <p:anim calcmode="lin" valueType="num">
                                      <p:cBhvr additive="base">
                                        <p:cTn dur="1000"/>
                                        <p:tgtEl>
                                          <p:spTgt spid="19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04800" y="309350"/>
            <a:ext cx="8537700" cy="1230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3700">
                <a:solidFill>
                  <a:srgbClr val="000000"/>
                </a:solidFill>
              </a:rPr>
              <a:t>Graphic Organizer:  Selecting the best public policy solution</a:t>
            </a:r>
            <a:endParaRPr sz="3700">
              <a:solidFill>
                <a:srgbClr val="000000"/>
              </a:solidFill>
            </a:endParaRPr>
          </a:p>
          <a:p>
            <a:pPr indent="0" lvl="0" marL="0" rtl="0" algn="ctr">
              <a:spcBef>
                <a:spcPts val="0"/>
              </a:spcBef>
              <a:spcAft>
                <a:spcPts val="0"/>
              </a:spcAft>
              <a:buNone/>
            </a:pPr>
            <a:r>
              <a:rPr lang="en" u="sng">
                <a:solidFill>
                  <a:schemeClr val="hlink"/>
                </a:solidFill>
                <a:hlinkClick r:id="rId3"/>
              </a:rPr>
              <a:t>https://tinyurl.com/y47kunm6</a:t>
            </a:r>
            <a:endParaRPr/>
          </a:p>
        </p:txBody>
      </p:sp>
      <p:pic>
        <p:nvPicPr>
          <p:cNvPr id="196" name="Google Shape;196;p33"/>
          <p:cNvPicPr preferRelativeResize="0"/>
          <p:nvPr/>
        </p:nvPicPr>
        <p:blipFill>
          <a:blip r:embed="rId4">
            <a:alphaModFix/>
          </a:blip>
          <a:stretch>
            <a:fillRect/>
          </a:stretch>
        </p:blipFill>
        <p:spPr>
          <a:xfrm>
            <a:off x="3633800" y="1979575"/>
            <a:ext cx="1509700" cy="1961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aphicFrame>
        <p:nvGraphicFramePr>
          <p:cNvPr id="201" name="Google Shape;201;p34"/>
          <p:cNvGraphicFramePr/>
          <p:nvPr/>
        </p:nvGraphicFramePr>
        <p:xfrm>
          <a:off x="222175" y="2442650"/>
          <a:ext cx="3000000" cy="3000000"/>
        </p:xfrm>
        <a:graphic>
          <a:graphicData uri="http://schemas.openxmlformats.org/drawingml/2006/table">
            <a:tbl>
              <a:tblPr>
                <a:noFill/>
                <a:tableStyleId>{0ECCFEDE-75C1-4884-BD9F-6F89E9F603C1}</a:tableStyleId>
              </a:tblPr>
              <a:tblGrid>
                <a:gridCol w="742050"/>
                <a:gridCol w="7499775"/>
              </a:tblGrid>
              <a:tr h="797950">
                <a:tc>
                  <a:txBody>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r>
                        <a:rPr b="1" lang="en" sz="1800">
                          <a:latin typeface="Source Code Pro"/>
                          <a:ea typeface="Source Code Pro"/>
                          <a:cs typeface="Source Code Pro"/>
                          <a:sym typeface="Source Code Pro"/>
                        </a:rPr>
                        <a:t>Determine the level of student understanding before the final test is given (</a:t>
                      </a:r>
                      <a:r>
                        <a:rPr b="1" lang="en" sz="1800">
                          <a:highlight>
                            <a:srgbClr val="FF9900"/>
                          </a:highlight>
                          <a:latin typeface="Source Code Pro"/>
                          <a:ea typeface="Source Code Pro"/>
                          <a:cs typeface="Source Code Pro"/>
                          <a:sym typeface="Source Code Pro"/>
                        </a:rPr>
                        <a:t>Review for test</a:t>
                      </a:r>
                      <a:r>
                        <a:rPr b="1" lang="en" sz="1800">
                          <a:latin typeface="Source Code Pro"/>
                          <a:ea typeface="Source Code Pro"/>
                          <a:cs typeface="Source Code Pro"/>
                          <a:sym typeface="Source Code Pro"/>
                        </a:rPr>
                        <a:t>)</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7950">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2.</a:t>
                      </a:r>
                      <a:endParaRPr sz="15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r>
                        <a:rPr b="1" lang="en" sz="1800">
                          <a:latin typeface="Source Code Pro"/>
                          <a:ea typeface="Source Code Pro"/>
                          <a:cs typeface="Source Code Pro"/>
                          <a:sym typeface="Source Code Pro"/>
                        </a:rPr>
                        <a:t>Conduct after school tutoring (Tutoring)</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7950">
                <a:tc>
                  <a:txBody>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r>
                        <a:rPr b="1" lang="en" sz="1800">
                          <a:latin typeface="Source Code Pro"/>
                          <a:ea typeface="Source Code Pro"/>
                          <a:cs typeface="Source Code Pro"/>
                          <a:sym typeface="Source Code Pro"/>
                        </a:rPr>
                        <a:t>Give quizzes the next day before starting a new lesson (</a:t>
                      </a:r>
                      <a:r>
                        <a:rPr b="1" lang="en" sz="1800">
                          <a:highlight>
                            <a:srgbClr val="B6D7A8"/>
                          </a:highlight>
                          <a:latin typeface="Source Code Pro"/>
                          <a:ea typeface="Source Code Pro"/>
                          <a:cs typeface="Source Code Pro"/>
                          <a:sym typeface="Source Code Pro"/>
                        </a:rPr>
                        <a:t>Quizzes</a:t>
                      </a:r>
                      <a:r>
                        <a:rPr b="1" lang="en" sz="1800">
                          <a:latin typeface="Source Code Pro"/>
                          <a:ea typeface="Source Code Pro"/>
                          <a:cs typeface="Source Code Pro"/>
                          <a:sym typeface="Source Code Pro"/>
                        </a:rPr>
                        <a:t>)</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202" name="Google Shape;202;p34"/>
          <p:cNvSpPr txBox="1"/>
          <p:nvPr/>
        </p:nvSpPr>
        <p:spPr>
          <a:xfrm>
            <a:off x="284150" y="547400"/>
            <a:ext cx="7668600" cy="18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latin typeface="Times New Roman"/>
                <a:ea typeface="Times New Roman"/>
                <a:cs typeface="Times New Roman"/>
                <a:sym typeface="Times New Roman"/>
              </a:rPr>
              <a:t>Your problem (phrase):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latin typeface="Times New Roman"/>
                <a:ea typeface="Times New Roman"/>
                <a:cs typeface="Times New Roman"/>
                <a:sym typeface="Times New Roman"/>
              </a:rPr>
              <a:t> </a:t>
            </a:r>
            <a:r>
              <a:rPr b="1" lang="en" sz="1800">
                <a:latin typeface="Source Code Pro"/>
                <a:ea typeface="Source Code Pro"/>
                <a:cs typeface="Source Code Pro"/>
                <a:sym typeface="Source Code Pro"/>
              </a:rPr>
              <a:t>Low test grades after a unit</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latin typeface="Times New Roman"/>
                <a:ea typeface="Times New Roman"/>
                <a:cs typeface="Times New Roman"/>
                <a:sym typeface="Times New Roman"/>
              </a:rPr>
              <a:t>1.  List the three public policy alternatives from your graphic organizer..  </a:t>
            </a:r>
            <a:r>
              <a:rPr lang="en" sz="1900">
                <a:highlight>
                  <a:srgbClr val="F9CB9C"/>
                </a:highlight>
                <a:latin typeface="Times New Roman"/>
                <a:ea typeface="Times New Roman"/>
                <a:cs typeface="Times New Roman"/>
                <a:sym typeface="Times New Roman"/>
              </a:rPr>
              <a:t>Create a short word or abbreviation to summarize each policy and write it at the end of each policy.</a:t>
            </a:r>
            <a:endParaRPr sz="1900">
              <a:highlight>
                <a:srgbClr val="F9CB9C"/>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highlight>
                  <a:srgbClr val="F9CB9C"/>
                </a:highlight>
                <a:latin typeface="Times New Roman"/>
                <a:ea typeface="Times New Roman"/>
                <a:cs typeface="Times New Roman"/>
                <a:sym typeface="Times New Roman"/>
              </a:rPr>
              <a:t> </a:t>
            </a:r>
            <a:endParaRPr sz="1100">
              <a:highlight>
                <a:srgbClr val="F9CB9C"/>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p:txBody>
      </p:sp>
      <p:sp>
        <p:nvSpPr>
          <p:cNvPr id="203" name="Google Shape;203;p34"/>
          <p:cNvSpPr txBox="1"/>
          <p:nvPr/>
        </p:nvSpPr>
        <p:spPr>
          <a:xfrm>
            <a:off x="413125" y="51650"/>
            <a:ext cx="7880400" cy="6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latin typeface="Amatic SC"/>
                <a:ea typeface="Amatic SC"/>
                <a:cs typeface="Amatic SC"/>
                <a:sym typeface="Amatic SC"/>
              </a:rPr>
              <a:t>Teacher Modeling Step #6</a:t>
            </a:r>
            <a:endParaRPr>
              <a:latin typeface="Source Code Pro"/>
              <a:ea typeface="Source Code Pro"/>
              <a:cs typeface="Source Code Pro"/>
              <a:sym typeface="Source Code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graphicFrame>
        <p:nvGraphicFramePr>
          <p:cNvPr id="208" name="Google Shape;208;p35"/>
          <p:cNvGraphicFramePr/>
          <p:nvPr/>
        </p:nvGraphicFramePr>
        <p:xfrm>
          <a:off x="1174575" y="962750"/>
          <a:ext cx="3000000" cy="3000000"/>
        </p:xfrm>
        <a:graphic>
          <a:graphicData uri="http://schemas.openxmlformats.org/drawingml/2006/table">
            <a:tbl>
              <a:tblPr>
                <a:noFill/>
                <a:tableStyleId>{287B3F84-09A9-4493-9CC1-8240AED7AA38}</a:tableStyleId>
              </a:tblPr>
              <a:tblGrid>
                <a:gridCol w="1915625"/>
                <a:gridCol w="1915625"/>
                <a:gridCol w="1915625"/>
                <a:gridCol w="1915625"/>
              </a:tblGrid>
              <a:tr h="8974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ctr">
                        <a:spcBef>
                          <a:spcPts val="0"/>
                        </a:spcBef>
                        <a:spcAft>
                          <a:spcPts val="0"/>
                        </a:spcAft>
                        <a:buNone/>
                      </a:pPr>
                      <a:r>
                        <a:rPr b="1" lang="en"/>
                        <a:t>LOW</a:t>
                      </a:r>
                      <a:endParaRPr b="1"/>
                    </a:p>
                  </a:txBody>
                  <a:tcPr marT="91425" marB="91425" marR="91425" marL="91425"/>
                </a:tc>
              </a:tr>
              <a:tr h="897450">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sz="1600">
                          <a:highlight>
                            <a:srgbClr val="FFFF00"/>
                          </a:highlight>
                        </a:rPr>
                        <a:t>Review for test</a:t>
                      </a:r>
                      <a:endParaRPr b="1" sz="1600">
                        <a:highlight>
                          <a:srgbClr val="FFFF00"/>
                        </a:highlight>
                      </a:endParaRPr>
                    </a:p>
                  </a:txBody>
                  <a:tcPr marT="91425" marB="91425" marR="91425" marL="91425">
                    <a:solidFill>
                      <a:srgbClr val="FF9900"/>
                    </a:solidFill>
                  </a:tcPr>
                </a:tc>
                <a:tc>
                  <a:txBody>
                    <a:bodyPr/>
                    <a:lstStyle/>
                    <a:p>
                      <a:pPr indent="0" lvl="0" marL="0" rtl="0" algn="l">
                        <a:spcBef>
                          <a:spcPts val="0"/>
                        </a:spcBef>
                        <a:spcAft>
                          <a:spcPts val="0"/>
                        </a:spcAft>
                        <a:buNone/>
                      </a:pPr>
                      <a:r>
                        <a:t/>
                      </a:r>
                      <a:endParaRPr/>
                    </a:p>
                  </a:txBody>
                  <a:tcPr marT="91425" marB="91425" marR="91425" marL="91425"/>
                </a:tc>
              </a:tr>
              <a:tr h="897450">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sz="1600"/>
                        <a:t>Quizzes</a:t>
                      </a:r>
                      <a:endParaRPr b="1" sz="1600"/>
                    </a:p>
                  </a:txBody>
                  <a:tcPr marT="91425" marB="91425" marR="91425" marL="91425">
                    <a:solidFill>
                      <a:srgbClr val="B6D7A8"/>
                    </a:solidFill>
                  </a:tcPr>
                </a:tc>
                <a:tc>
                  <a:txBody>
                    <a:bodyPr/>
                    <a:lstStyle/>
                    <a:p>
                      <a:pPr indent="0" lvl="0" marL="0" rtl="0" algn="l">
                        <a:spcBef>
                          <a:spcPts val="0"/>
                        </a:spcBef>
                        <a:spcAft>
                          <a:spcPts val="0"/>
                        </a:spcAft>
                        <a:buNone/>
                      </a:pPr>
                      <a:r>
                        <a:t/>
                      </a:r>
                      <a:endParaRPr/>
                    </a:p>
                  </a:txBody>
                  <a:tcPr marT="91425" marB="91425" marR="91425" marL="91425"/>
                </a:tc>
              </a:tr>
              <a:tr h="897450">
                <a:tc>
                  <a:txBody>
                    <a:bodyPr/>
                    <a:lstStyle/>
                    <a:p>
                      <a:pPr indent="0" lvl="0" marL="0" rtl="0" algn="ctr">
                        <a:spcBef>
                          <a:spcPts val="0"/>
                        </a:spcBef>
                        <a:spcAft>
                          <a:spcPts val="0"/>
                        </a:spcAft>
                        <a:buNone/>
                      </a:pPr>
                      <a:r>
                        <a:rPr b="1" lang="en"/>
                        <a:t>LOW</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sz="1700"/>
                        <a:t>Tutoring</a:t>
                      </a:r>
                      <a:endParaRPr b="1" sz="1700"/>
                    </a:p>
                  </a:txBody>
                  <a:tcPr marT="91425" marB="91425" marR="91425" marL="91425"/>
                </a:tc>
              </a:tr>
            </a:tbl>
          </a:graphicData>
        </a:graphic>
      </p:graphicFrame>
      <p:sp>
        <p:nvSpPr>
          <p:cNvPr id="209" name="Google Shape;209;p35"/>
          <p:cNvSpPr txBox="1"/>
          <p:nvPr/>
        </p:nvSpPr>
        <p:spPr>
          <a:xfrm>
            <a:off x="2282575" y="361500"/>
            <a:ext cx="46890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Code Pro"/>
                <a:ea typeface="Source Code Pro"/>
                <a:cs typeface="Source Code Pro"/>
                <a:sym typeface="Source Code Pro"/>
              </a:rPr>
              <a:t>FEASABILITY (LIKELIHOOD of carrying out)</a:t>
            </a:r>
            <a:endParaRPr b="1">
              <a:latin typeface="Source Code Pro"/>
              <a:ea typeface="Source Code Pro"/>
              <a:cs typeface="Source Code Pro"/>
              <a:sym typeface="Source Code Pro"/>
            </a:endParaRPr>
          </a:p>
        </p:txBody>
      </p:sp>
      <p:sp>
        <p:nvSpPr>
          <p:cNvPr id="210" name="Google Shape;210;p35"/>
          <p:cNvSpPr txBox="1"/>
          <p:nvPr/>
        </p:nvSpPr>
        <p:spPr>
          <a:xfrm>
            <a:off x="413125" y="1167050"/>
            <a:ext cx="279000" cy="31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Code Pro"/>
                <a:ea typeface="Source Code Pro"/>
                <a:cs typeface="Source Code Pro"/>
                <a:sym typeface="Source Code Pro"/>
              </a:rPr>
              <a:t>EFFECTIVENESS</a:t>
            </a:r>
            <a:endParaRPr b="1">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nvSpPr>
        <p:spPr>
          <a:xfrm>
            <a:off x="388950" y="1022500"/>
            <a:ext cx="8366100" cy="40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Source Code Pro"/>
                <a:ea typeface="Source Code Pro"/>
                <a:cs typeface="Source Code Pro"/>
                <a:sym typeface="Source Code Pro"/>
              </a:rPr>
              <a:t>Reasoning:</a:t>
            </a:r>
            <a:endParaRPr b="1" sz="2200">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b="1" sz="1800">
              <a:highlight>
                <a:srgbClr val="FF00FF"/>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AutoNum type="arabicPeriod"/>
            </a:pPr>
            <a:r>
              <a:rPr b="1" lang="en" sz="1800">
                <a:highlight>
                  <a:srgbClr val="FF9900"/>
                </a:highlight>
                <a:latin typeface="Source Code Pro"/>
                <a:ea typeface="Source Code Pro"/>
                <a:cs typeface="Source Code Pro"/>
                <a:sym typeface="Source Code Pro"/>
              </a:rPr>
              <a:t>Review for test - doable because it will be planned into the unit and done in class so most students will be present and /or given a review packet to complete.</a:t>
            </a:r>
            <a:endParaRPr b="1" sz="18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AutoNum type="arabicPeriod"/>
            </a:pPr>
            <a:r>
              <a:rPr b="1" lang="en" sz="1800">
                <a:latin typeface="Source Code Pro"/>
                <a:ea typeface="Source Code Pro"/>
                <a:cs typeface="Source Code Pro"/>
                <a:sym typeface="Source Code Pro"/>
              </a:rPr>
              <a:t>Conduct after school tutoring- </a:t>
            </a:r>
            <a:r>
              <a:rPr b="1" lang="en" sz="1800">
                <a:highlight>
                  <a:srgbClr val="FFFF00"/>
                </a:highlight>
                <a:latin typeface="Source Code Pro"/>
                <a:ea typeface="Source Code Pro"/>
                <a:cs typeface="Source Code Pro"/>
                <a:sym typeface="Source Code Pro"/>
              </a:rPr>
              <a:t>not</a:t>
            </a:r>
            <a:r>
              <a:rPr b="1" lang="en" sz="1800">
                <a:latin typeface="Source Code Pro"/>
                <a:ea typeface="Source Code Pro"/>
                <a:cs typeface="Source Code Pro"/>
                <a:sym typeface="Source Code Pro"/>
              </a:rPr>
              <a:t> </a:t>
            </a:r>
            <a:r>
              <a:rPr b="1" lang="en" sz="1800">
                <a:latin typeface="Source Code Pro"/>
                <a:ea typeface="Source Code Pro"/>
                <a:cs typeface="Source Code Pro"/>
                <a:sym typeface="Source Code Pro"/>
              </a:rPr>
              <a:t>feasible</a:t>
            </a:r>
            <a:r>
              <a:rPr b="1" lang="en" sz="1800">
                <a:latin typeface="Source Code Pro"/>
                <a:ea typeface="Source Code Pro"/>
                <a:cs typeface="Source Code Pro"/>
                <a:sym typeface="Source Code Pro"/>
              </a:rPr>
              <a:t> because it would be voluntary</a:t>
            </a:r>
            <a:endParaRPr b="1" sz="1800">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AutoNum type="arabicPeriod"/>
            </a:pPr>
            <a:r>
              <a:rPr b="1" lang="en" sz="1800">
                <a:highlight>
                  <a:srgbClr val="B6D7A8"/>
                </a:highlight>
                <a:latin typeface="Source Code Pro"/>
                <a:ea typeface="Source Code Pro"/>
                <a:cs typeface="Source Code Pro"/>
                <a:sym typeface="Source Code Pro"/>
              </a:rPr>
              <a:t>Quizzes next day- some students may have anxiety around quizzes, may not prepare, may be absent. Will be effective for those who are consistently present and prepared.</a:t>
            </a:r>
            <a:endParaRPr b="1" sz="1800">
              <a:highlight>
                <a:srgbClr val="B6D7A8"/>
              </a:highlight>
              <a:latin typeface="Source Code Pro"/>
              <a:ea typeface="Source Code Pro"/>
              <a:cs typeface="Source Code Pro"/>
              <a:sym typeface="Source Code Pro"/>
            </a:endParaRPr>
          </a:p>
        </p:txBody>
      </p:sp>
      <p:sp>
        <p:nvSpPr>
          <p:cNvPr id="216" name="Google Shape;216;p36"/>
          <p:cNvSpPr txBox="1"/>
          <p:nvPr/>
        </p:nvSpPr>
        <p:spPr>
          <a:xfrm>
            <a:off x="0" y="0"/>
            <a:ext cx="9047700" cy="7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latin typeface="Amatic SC"/>
                <a:ea typeface="Amatic SC"/>
                <a:cs typeface="Amatic SC"/>
                <a:sym typeface="Amatic SC"/>
              </a:rPr>
              <a:t>Teacher Modeling Step #6 (continued)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nvSpPr>
        <p:spPr>
          <a:xfrm>
            <a:off x="388950" y="1260050"/>
            <a:ext cx="8366100" cy="3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latin typeface="Source Code Pro"/>
                <a:ea typeface="Source Code Pro"/>
                <a:cs typeface="Source Code Pro"/>
                <a:sym typeface="Source Code Pro"/>
              </a:rPr>
              <a:t>Preference explained:</a:t>
            </a:r>
            <a:endParaRPr b="1" sz="2200">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b="1" sz="1800">
              <a:highlight>
                <a:srgbClr val="FF00FF"/>
              </a:highlight>
              <a:latin typeface="Source Code Pro"/>
              <a:ea typeface="Source Code Pro"/>
              <a:cs typeface="Source Code Pro"/>
              <a:sym typeface="Source Code Pro"/>
            </a:endParaRPr>
          </a:p>
          <a:p>
            <a:pPr indent="0" lvl="0" marL="0" rtl="0" algn="l">
              <a:spcBef>
                <a:spcPts val="0"/>
              </a:spcBef>
              <a:spcAft>
                <a:spcPts val="0"/>
              </a:spcAft>
              <a:buNone/>
            </a:pPr>
            <a:r>
              <a:rPr b="1" lang="en" sz="1800">
                <a:highlight>
                  <a:srgbClr val="FF9900"/>
                </a:highlight>
                <a:latin typeface="Source Code Pro"/>
                <a:ea typeface="Source Code Pro"/>
                <a:cs typeface="Source Code Pro"/>
                <a:sym typeface="Source Code Pro"/>
              </a:rPr>
              <a:t>Review for test  </a:t>
            </a:r>
            <a:endParaRPr b="1" sz="18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1" lang="en" sz="1800">
                <a:highlight>
                  <a:srgbClr val="FF9900"/>
                </a:highlight>
                <a:latin typeface="Source Code Pro"/>
                <a:ea typeface="Source Code Pro"/>
                <a:cs typeface="Source Code Pro"/>
                <a:sym typeface="Source Code Pro"/>
              </a:rPr>
              <a:t>Will be planned into the unit  </a:t>
            </a:r>
            <a:endParaRPr b="1" sz="18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1" lang="en" sz="1800">
                <a:highlight>
                  <a:srgbClr val="FF9900"/>
                </a:highlight>
                <a:latin typeface="Source Code Pro"/>
                <a:ea typeface="Source Code Pro"/>
                <a:cs typeface="Source Code Pro"/>
                <a:sym typeface="Source Code Pro"/>
              </a:rPr>
              <a:t>Done in class so most students will be present </a:t>
            </a:r>
            <a:endParaRPr b="1" sz="18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1" lang="en" sz="1800">
                <a:highlight>
                  <a:srgbClr val="FF9900"/>
                </a:highlight>
                <a:latin typeface="Source Code Pro"/>
                <a:ea typeface="Source Code Pro"/>
                <a:cs typeface="Source Code Pro"/>
                <a:sym typeface="Source Code Pro"/>
              </a:rPr>
              <a:t>Absent students can be given a review packet to complete.</a:t>
            </a:r>
            <a:endParaRPr b="1" sz="18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rPr b="1" lang="en" sz="1800">
                <a:highlight>
                  <a:srgbClr val="FF9900"/>
                </a:highlight>
                <a:latin typeface="Source Code Pro"/>
                <a:ea typeface="Source Code Pro"/>
                <a:cs typeface="Source Code Pro"/>
                <a:sym typeface="Source Code Pro"/>
              </a:rPr>
              <a:t>Teacher office hours can supplement</a:t>
            </a:r>
            <a:endParaRPr b="1" sz="1800">
              <a:highlight>
                <a:srgbClr val="FF9900"/>
              </a:highlight>
              <a:latin typeface="Source Code Pro"/>
              <a:ea typeface="Source Code Pro"/>
              <a:cs typeface="Source Code Pro"/>
              <a:sym typeface="Source Code Pro"/>
            </a:endParaRPr>
          </a:p>
          <a:p>
            <a:pPr indent="0" lvl="0" marL="0" rtl="0" algn="l">
              <a:spcBef>
                <a:spcPts val="0"/>
              </a:spcBef>
              <a:spcAft>
                <a:spcPts val="0"/>
              </a:spcAft>
              <a:buNone/>
            </a:pPr>
            <a:r>
              <a:t/>
            </a:r>
            <a:endParaRPr b="1" sz="1800">
              <a:highlight>
                <a:srgbClr val="FF00FF"/>
              </a:highlight>
              <a:latin typeface="Source Code Pro"/>
              <a:ea typeface="Source Code Pro"/>
              <a:cs typeface="Source Code Pro"/>
              <a:sym typeface="Source Code Pro"/>
            </a:endParaRPr>
          </a:p>
          <a:p>
            <a:pPr indent="0" lvl="0" marL="457200" rtl="0" algn="l">
              <a:spcBef>
                <a:spcPts val="0"/>
              </a:spcBef>
              <a:spcAft>
                <a:spcPts val="0"/>
              </a:spcAft>
              <a:buNone/>
            </a:pPr>
            <a:r>
              <a:t/>
            </a:r>
            <a:endParaRPr b="1" sz="1800">
              <a:highlight>
                <a:srgbClr val="B6D7A8"/>
              </a:highlight>
              <a:latin typeface="Source Code Pro"/>
              <a:ea typeface="Source Code Pro"/>
              <a:cs typeface="Source Code Pro"/>
              <a:sym typeface="Source Code Pro"/>
            </a:endParaRPr>
          </a:p>
        </p:txBody>
      </p:sp>
      <p:sp>
        <p:nvSpPr>
          <p:cNvPr id="222" name="Google Shape;222;p37"/>
          <p:cNvSpPr txBox="1"/>
          <p:nvPr/>
        </p:nvSpPr>
        <p:spPr>
          <a:xfrm>
            <a:off x="0" y="0"/>
            <a:ext cx="9144000" cy="9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200">
                <a:latin typeface="Amatic SC"/>
                <a:ea typeface="Amatic SC"/>
                <a:cs typeface="Amatic SC"/>
                <a:sym typeface="Amatic SC"/>
              </a:rPr>
              <a:t>Teacher Modeling Step #6 (Complete)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aphicFrame>
        <p:nvGraphicFramePr>
          <p:cNvPr id="227" name="Google Shape;227;p38"/>
          <p:cNvGraphicFramePr/>
          <p:nvPr/>
        </p:nvGraphicFramePr>
        <p:xfrm>
          <a:off x="222175" y="2442650"/>
          <a:ext cx="3000000" cy="3000000"/>
        </p:xfrm>
        <a:graphic>
          <a:graphicData uri="http://schemas.openxmlformats.org/drawingml/2006/table">
            <a:tbl>
              <a:tblPr>
                <a:noFill/>
                <a:tableStyleId>{0ECCFEDE-75C1-4884-BD9F-6F89E9F603C1}</a:tableStyleId>
              </a:tblPr>
              <a:tblGrid>
                <a:gridCol w="742050"/>
                <a:gridCol w="7499775"/>
              </a:tblGrid>
              <a:tr h="797950">
                <a:tc>
                  <a:txBody>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7950">
                <a:tc>
                  <a:txBody>
                    <a:bodyPr/>
                    <a:lstStyle/>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2.</a:t>
                      </a:r>
                      <a:endParaRPr sz="15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797950">
                <a:tc>
                  <a:txBody>
                    <a:bodyPr/>
                    <a:lstStyle/>
                    <a:p>
                      <a:pPr indent="0" lvl="0" marL="0" rtl="0" algn="l">
                        <a:lnSpc>
                          <a:spcPct val="115000"/>
                        </a:lnSpc>
                        <a:spcBef>
                          <a:spcPts val="0"/>
                        </a:spcBef>
                        <a:spcAft>
                          <a:spcPts val="0"/>
                        </a:spcAft>
                        <a:buNone/>
                      </a:pPr>
                      <a:r>
                        <a:rPr lang="en"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100">
                        <a:latin typeface="Times New Roman"/>
                        <a:ea typeface="Times New Roman"/>
                        <a:cs typeface="Times New Roman"/>
                        <a:sym typeface="Times New Roman"/>
                      </a:endParaRPr>
                    </a:p>
                  </a:txBody>
                  <a:tcPr marT="91425" marB="91425" marR="68575" marL="68575">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
        <p:nvSpPr>
          <p:cNvPr id="228" name="Google Shape;228;p38"/>
          <p:cNvSpPr txBox="1"/>
          <p:nvPr/>
        </p:nvSpPr>
        <p:spPr>
          <a:xfrm>
            <a:off x="284150" y="547400"/>
            <a:ext cx="7668600" cy="1895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latin typeface="Times New Roman"/>
                <a:ea typeface="Times New Roman"/>
                <a:cs typeface="Times New Roman"/>
                <a:sym typeface="Times New Roman"/>
              </a:rPr>
              <a:t>Your problem (phrase):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300">
                <a:latin typeface="Times New Roman"/>
                <a:ea typeface="Times New Roman"/>
                <a:cs typeface="Times New Roman"/>
                <a:sym typeface="Times New Roman"/>
              </a:rPr>
              <a:t> </a:t>
            </a:r>
            <a:r>
              <a:rPr b="1" lang="en" sz="2600">
                <a:solidFill>
                  <a:srgbClr val="0000FF"/>
                </a:solidFill>
                <a:latin typeface="Source Code Pro"/>
                <a:ea typeface="Source Code Pro"/>
                <a:cs typeface="Source Code Pro"/>
                <a:sym typeface="Source Code Pro"/>
              </a:rPr>
              <a:t>Cell Phone Use @ M.H.H.S.</a:t>
            </a:r>
            <a:endParaRPr sz="13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900">
                <a:latin typeface="Times New Roman"/>
                <a:ea typeface="Times New Roman"/>
                <a:cs typeface="Times New Roman"/>
                <a:sym typeface="Times New Roman"/>
              </a:rPr>
              <a:t>1.  List the three public policy alternatives from your graphic organizer..  </a:t>
            </a:r>
            <a:r>
              <a:rPr lang="en" sz="1900">
                <a:highlight>
                  <a:srgbClr val="EA9999"/>
                </a:highlight>
                <a:latin typeface="Times New Roman"/>
                <a:ea typeface="Times New Roman"/>
                <a:cs typeface="Times New Roman"/>
                <a:sym typeface="Times New Roman"/>
              </a:rPr>
              <a:t>Create a short word or abbreviation to summarize each policy and write it at the end of each policy.</a:t>
            </a:r>
            <a:endParaRPr sz="1900">
              <a:highlight>
                <a:srgbClr val="EA9999"/>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highlight>
                  <a:srgbClr val="F9CB9C"/>
                </a:highlight>
                <a:latin typeface="Times New Roman"/>
                <a:ea typeface="Times New Roman"/>
                <a:cs typeface="Times New Roman"/>
                <a:sym typeface="Times New Roman"/>
              </a:rPr>
              <a:t> </a:t>
            </a:r>
            <a:endParaRPr sz="1100">
              <a:highlight>
                <a:srgbClr val="F9CB9C"/>
              </a:highlight>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p:txBody>
      </p:sp>
      <p:sp>
        <p:nvSpPr>
          <p:cNvPr id="229" name="Google Shape;229;p38"/>
          <p:cNvSpPr txBox="1"/>
          <p:nvPr/>
        </p:nvSpPr>
        <p:spPr>
          <a:xfrm>
            <a:off x="402875" y="-124000"/>
            <a:ext cx="7880400" cy="67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latin typeface="Amatic SC"/>
                <a:ea typeface="Amatic SC"/>
                <a:cs typeface="Amatic SC"/>
                <a:sym typeface="Amatic SC"/>
              </a:rPr>
              <a:t>Whole Class </a:t>
            </a:r>
            <a:r>
              <a:rPr b="1" lang="en" sz="4200">
                <a:latin typeface="Amatic SC"/>
                <a:ea typeface="Amatic SC"/>
                <a:cs typeface="Amatic SC"/>
                <a:sym typeface="Amatic SC"/>
              </a:rPr>
              <a:t>Step #6</a:t>
            </a:r>
            <a:endParaRPr>
              <a:latin typeface="Source Code Pro"/>
              <a:ea typeface="Source Code Pro"/>
              <a:cs typeface="Source Code Pro"/>
              <a:sym typeface="Source Code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39"/>
          <p:cNvGraphicFramePr/>
          <p:nvPr/>
        </p:nvGraphicFramePr>
        <p:xfrm>
          <a:off x="1174575" y="962750"/>
          <a:ext cx="3000000" cy="3000000"/>
        </p:xfrm>
        <a:graphic>
          <a:graphicData uri="http://schemas.openxmlformats.org/drawingml/2006/table">
            <a:tbl>
              <a:tblPr>
                <a:noFill/>
                <a:tableStyleId>{287B3F84-09A9-4493-9CC1-8240AED7AA38}</a:tableStyleId>
              </a:tblPr>
              <a:tblGrid>
                <a:gridCol w="1915625"/>
                <a:gridCol w="1915625"/>
                <a:gridCol w="1915625"/>
                <a:gridCol w="1915625"/>
              </a:tblGrid>
              <a:tr h="8974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ctr">
                        <a:spcBef>
                          <a:spcPts val="0"/>
                        </a:spcBef>
                        <a:spcAft>
                          <a:spcPts val="0"/>
                        </a:spcAft>
                        <a:buNone/>
                      </a:pPr>
                      <a:r>
                        <a:rPr b="1" lang="en"/>
                        <a:t>LOW</a:t>
                      </a:r>
                      <a:endParaRPr b="1"/>
                    </a:p>
                  </a:txBody>
                  <a:tcPr marT="91425" marB="91425" marR="91425" marL="91425"/>
                </a:tc>
              </a:tr>
              <a:tr h="897450">
                <a:tc>
                  <a:txBody>
                    <a:bodyPr/>
                    <a:lstStyle/>
                    <a:p>
                      <a:pPr indent="0" lvl="0" marL="0" rtl="0" algn="ctr">
                        <a:spcBef>
                          <a:spcPts val="0"/>
                        </a:spcBef>
                        <a:spcAft>
                          <a:spcPts val="0"/>
                        </a:spcAft>
                        <a:buNone/>
                      </a:pPr>
                      <a:r>
                        <a:rPr b="1" lang="en"/>
                        <a:t>HIGH</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b="1" sz="16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97450">
                <a:tc>
                  <a:txBody>
                    <a:bodyPr/>
                    <a:lstStyle/>
                    <a:p>
                      <a:pPr indent="0" lvl="0" marL="0" rtl="0" algn="ctr">
                        <a:spcBef>
                          <a:spcPts val="0"/>
                        </a:spcBef>
                        <a:spcAft>
                          <a:spcPts val="0"/>
                        </a:spcAft>
                        <a:buNone/>
                      </a:pPr>
                      <a:r>
                        <a:rPr b="1" lang="en"/>
                        <a:t>MEDIUM</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b="1" sz="1600"/>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897450">
                <a:tc>
                  <a:txBody>
                    <a:bodyPr/>
                    <a:lstStyle/>
                    <a:p>
                      <a:pPr indent="0" lvl="0" marL="0" rtl="0" algn="ctr">
                        <a:spcBef>
                          <a:spcPts val="0"/>
                        </a:spcBef>
                        <a:spcAft>
                          <a:spcPts val="0"/>
                        </a:spcAft>
                        <a:buNone/>
                      </a:pPr>
                      <a:r>
                        <a:rPr b="1" lang="en"/>
                        <a:t>LOW</a:t>
                      </a:r>
                      <a:endParaRPr b="1"/>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b="1" sz="1700"/>
                    </a:p>
                  </a:txBody>
                  <a:tcPr marT="91425" marB="91425" marR="91425" marL="91425"/>
                </a:tc>
              </a:tr>
            </a:tbl>
          </a:graphicData>
        </a:graphic>
      </p:graphicFrame>
      <p:sp>
        <p:nvSpPr>
          <p:cNvPr id="235" name="Google Shape;235;p39"/>
          <p:cNvSpPr txBox="1"/>
          <p:nvPr/>
        </p:nvSpPr>
        <p:spPr>
          <a:xfrm>
            <a:off x="2282575" y="361500"/>
            <a:ext cx="4689000" cy="38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Code Pro"/>
                <a:ea typeface="Source Code Pro"/>
                <a:cs typeface="Source Code Pro"/>
                <a:sym typeface="Source Code Pro"/>
              </a:rPr>
              <a:t>FEASABILITY (LIKELIHOOD of carrying out)</a:t>
            </a:r>
            <a:endParaRPr b="1">
              <a:latin typeface="Source Code Pro"/>
              <a:ea typeface="Source Code Pro"/>
              <a:cs typeface="Source Code Pro"/>
              <a:sym typeface="Source Code Pro"/>
            </a:endParaRPr>
          </a:p>
        </p:txBody>
      </p:sp>
      <p:sp>
        <p:nvSpPr>
          <p:cNvPr id="236" name="Google Shape;236;p39"/>
          <p:cNvSpPr txBox="1"/>
          <p:nvPr/>
        </p:nvSpPr>
        <p:spPr>
          <a:xfrm>
            <a:off x="413125" y="1167050"/>
            <a:ext cx="279000" cy="31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Code Pro"/>
                <a:ea typeface="Source Code Pro"/>
                <a:cs typeface="Source Code Pro"/>
                <a:sym typeface="Source Code Pro"/>
              </a:rPr>
              <a:t>EFFECTIVENESS</a:t>
            </a:r>
            <a:endParaRPr b="1">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nvSpPr>
        <p:spPr>
          <a:xfrm>
            <a:off x="388950" y="1022500"/>
            <a:ext cx="8366100" cy="40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Source Code Pro"/>
                <a:ea typeface="Source Code Pro"/>
                <a:cs typeface="Source Code Pro"/>
                <a:sym typeface="Source Code Pro"/>
              </a:rPr>
              <a:t>Reasoning:</a:t>
            </a:r>
            <a:endParaRPr b="1" sz="2500">
              <a:latin typeface="Source Code Pro"/>
              <a:ea typeface="Source Code Pro"/>
              <a:cs typeface="Source Code Pro"/>
              <a:sym typeface="Source Code Pro"/>
            </a:endParaRPr>
          </a:p>
          <a:p>
            <a:pPr indent="0" lvl="0" marL="0" rtl="0" algn="l">
              <a:spcBef>
                <a:spcPts val="0"/>
              </a:spcBef>
              <a:spcAft>
                <a:spcPts val="0"/>
              </a:spcAft>
              <a:buNone/>
            </a:pPr>
            <a:r>
              <a:t/>
            </a:r>
            <a:endParaRPr sz="1700">
              <a:latin typeface="Source Code Pro"/>
              <a:ea typeface="Source Code Pro"/>
              <a:cs typeface="Source Code Pro"/>
              <a:sym typeface="Source Code Pro"/>
            </a:endParaRPr>
          </a:p>
          <a:p>
            <a:pPr indent="0" lvl="0" marL="0" rtl="0" algn="l">
              <a:spcBef>
                <a:spcPts val="0"/>
              </a:spcBef>
              <a:spcAft>
                <a:spcPts val="0"/>
              </a:spcAft>
              <a:buNone/>
            </a:pPr>
            <a:r>
              <a:t/>
            </a:r>
            <a:endParaRPr b="1" sz="2100">
              <a:highlight>
                <a:srgbClr val="FF00FF"/>
              </a:highlight>
              <a:latin typeface="Source Code Pro"/>
              <a:ea typeface="Source Code Pro"/>
              <a:cs typeface="Source Code Pro"/>
              <a:sym typeface="Source Code Pro"/>
            </a:endParaRPr>
          </a:p>
          <a:p>
            <a:pPr indent="-361950" lvl="0" marL="457200" rtl="0" algn="l">
              <a:spcBef>
                <a:spcPts val="0"/>
              </a:spcBef>
              <a:spcAft>
                <a:spcPts val="0"/>
              </a:spcAft>
              <a:buSzPts val="2100"/>
              <a:buFont typeface="Source Code Pro"/>
              <a:buAutoNum type="arabicPeriod"/>
            </a:pPr>
            <a:r>
              <a:t/>
            </a:r>
            <a:endParaRPr b="1" sz="21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AutoNum type="arabicPeriod"/>
            </a:pPr>
            <a:r>
              <a:t/>
            </a:r>
            <a:endParaRPr b="1" sz="1800">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AutoNum type="arabicPeriod"/>
            </a:pPr>
            <a:r>
              <a:t/>
            </a:r>
            <a:endParaRPr b="1" sz="1800">
              <a:highlight>
                <a:srgbClr val="B6D7A8"/>
              </a:highlight>
              <a:latin typeface="Source Code Pro"/>
              <a:ea typeface="Source Code Pro"/>
              <a:cs typeface="Source Code Pro"/>
              <a:sym typeface="Source Code Pro"/>
            </a:endParaRPr>
          </a:p>
        </p:txBody>
      </p:sp>
      <p:sp>
        <p:nvSpPr>
          <p:cNvPr id="242" name="Google Shape;242;p40"/>
          <p:cNvSpPr txBox="1"/>
          <p:nvPr/>
        </p:nvSpPr>
        <p:spPr>
          <a:xfrm>
            <a:off x="0" y="0"/>
            <a:ext cx="9047700" cy="70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latin typeface="Amatic SC"/>
                <a:ea typeface="Amatic SC"/>
                <a:cs typeface="Amatic SC"/>
                <a:sym typeface="Amatic SC"/>
              </a:rPr>
              <a:t>Whole CLass</a:t>
            </a:r>
            <a:r>
              <a:rPr b="1" lang="en" sz="4200">
                <a:latin typeface="Amatic SC"/>
                <a:ea typeface="Amatic SC"/>
                <a:cs typeface="Amatic SC"/>
                <a:sym typeface="Amatic SC"/>
              </a:rPr>
              <a:t> Step #6 (continued)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1"/>
          <p:cNvSpPr txBox="1"/>
          <p:nvPr/>
        </p:nvSpPr>
        <p:spPr>
          <a:xfrm>
            <a:off x="388950" y="1260050"/>
            <a:ext cx="8366100" cy="3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Source Code Pro"/>
                <a:ea typeface="Source Code Pro"/>
                <a:cs typeface="Source Code Pro"/>
                <a:sym typeface="Source Code Pro"/>
              </a:rPr>
              <a:t>Preference explained:</a:t>
            </a:r>
            <a:endParaRPr b="1" sz="2400">
              <a:latin typeface="Source Code Pro"/>
              <a:ea typeface="Source Code Pro"/>
              <a:cs typeface="Source Code Pro"/>
              <a:sym typeface="Source Code Pro"/>
            </a:endParaRPr>
          </a:p>
          <a:p>
            <a:pPr indent="0" lvl="0" marL="0" rtl="0" algn="l">
              <a:spcBef>
                <a:spcPts val="0"/>
              </a:spcBef>
              <a:spcAft>
                <a:spcPts val="0"/>
              </a:spcAft>
              <a:buNone/>
            </a:pPr>
            <a:r>
              <a:t/>
            </a:r>
            <a:endParaRPr sz="1600">
              <a:latin typeface="Source Code Pro"/>
              <a:ea typeface="Source Code Pro"/>
              <a:cs typeface="Source Code Pro"/>
              <a:sym typeface="Source Code Pro"/>
            </a:endParaRPr>
          </a:p>
          <a:p>
            <a:pPr indent="0" lvl="0" marL="0" rtl="0" algn="l">
              <a:spcBef>
                <a:spcPts val="0"/>
              </a:spcBef>
              <a:spcAft>
                <a:spcPts val="0"/>
              </a:spcAft>
              <a:buNone/>
            </a:pPr>
            <a:r>
              <a:t/>
            </a:r>
            <a:endParaRPr b="1" sz="2000">
              <a:highlight>
                <a:srgbClr val="FF00FF"/>
              </a:highlight>
              <a:latin typeface="Source Code Pro"/>
              <a:ea typeface="Source Code Pro"/>
              <a:cs typeface="Source Code Pro"/>
              <a:sym typeface="Source Code Pro"/>
            </a:endParaRPr>
          </a:p>
          <a:p>
            <a:pPr indent="0" lvl="0" marL="0" rtl="0" algn="l">
              <a:spcBef>
                <a:spcPts val="0"/>
              </a:spcBef>
              <a:spcAft>
                <a:spcPts val="0"/>
              </a:spcAft>
              <a:buNone/>
            </a:pPr>
            <a:r>
              <a:rPr b="1" lang="en" sz="2000">
                <a:highlight>
                  <a:srgbClr val="FF9900"/>
                </a:highlight>
                <a:latin typeface="Source Code Pro"/>
                <a:ea typeface="Source Code Pro"/>
                <a:cs typeface="Source Code Pro"/>
                <a:sym typeface="Source Code Pro"/>
              </a:rPr>
              <a:t>→</a:t>
            </a:r>
            <a:r>
              <a:rPr b="1" lang="en" sz="2000">
                <a:highlight>
                  <a:srgbClr val="FF9900"/>
                </a:highlight>
                <a:latin typeface="Source Code Pro"/>
                <a:ea typeface="Source Code Pro"/>
                <a:cs typeface="Source Code Pro"/>
                <a:sym typeface="Source Code Pro"/>
              </a:rPr>
              <a:t>  </a:t>
            </a:r>
            <a:endParaRPr b="1" sz="2000">
              <a:highlight>
                <a:srgbClr val="FF9900"/>
              </a:highlight>
              <a:latin typeface="Source Code Pro"/>
              <a:ea typeface="Source Code Pro"/>
              <a:cs typeface="Source Code Pro"/>
              <a:sym typeface="Source Code Pro"/>
            </a:endParaRPr>
          </a:p>
          <a:p>
            <a:pPr indent="-355600" lvl="0" marL="457200" rtl="0" algn="l">
              <a:spcBef>
                <a:spcPts val="0"/>
              </a:spcBef>
              <a:spcAft>
                <a:spcPts val="0"/>
              </a:spcAft>
              <a:buSzPts val="2000"/>
              <a:buFont typeface="Source Code Pro"/>
              <a:buChar char="●"/>
            </a:pPr>
            <a:r>
              <a:rPr b="1" lang="en" sz="2000">
                <a:highlight>
                  <a:srgbClr val="FF9900"/>
                </a:highlight>
                <a:latin typeface="Source Code Pro"/>
                <a:ea typeface="Source Code Pro"/>
                <a:cs typeface="Source Code Pro"/>
                <a:sym typeface="Source Code Pro"/>
              </a:rPr>
              <a:t> </a:t>
            </a:r>
            <a:endParaRPr b="1" sz="2000">
              <a:highlight>
                <a:srgbClr val="FF9900"/>
              </a:highlight>
              <a:latin typeface="Source Code Pro"/>
              <a:ea typeface="Source Code Pro"/>
              <a:cs typeface="Source Code Pro"/>
              <a:sym typeface="Source Code Pro"/>
            </a:endParaRPr>
          </a:p>
          <a:p>
            <a:pPr indent="-355600" lvl="0" marL="457200" rtl="0" algn="l">
              <a:spcBef>
                <a:spcPts val="0"/>
              </a:spcBef>
              <a:spcAft>
                <a:spcPts val="0"/>
              </a:spcAft>
              <a:buSzPts val="2000"/>
              <a:buFont typeface="Source Code Pro"/>
              <a:buChar char="●"/>
            </a:pPr>
            <a:r>
              <a:t/>
            </a:r>
            <a:endParaRPr b="1" sz="2000">
              <a:highlight>
                <a:srgbClr val="FF9900"/>
              </a:highlight>
              <a:latin typeface="Source Code Pro"/>
              <a:ea typeface="Source Code Pro"/>
              <a:cs typeface="Source Code Pro"/>
              <a:sym typeface="Source Code Pro"/>
            </a:endParaRPr>
          </a:p>
          <a:p>
            <a:pPr indent="-355600" lvl="0" marL="457200" rtl="0" algn="l">
              <a:spcBef>
                <a:spcPts val="0"/>
              </a:spcBef>
              <a:spcAft>
                <a:spcPts val="0"/>
              </a:spcAft>
              <a:buSzPts val="2000"/>
              <a:buFont typeface="Source Code Pro"/>
              <a:buChar char="●"/>
            </a:pPr>
            <a:r>
              <a:t/>
            </a:r>
            <a:endParaRPr b="1" sz="2000">
              <a:highlight>
                <a:srgbClr val="FF9900"/>
              </a:highlight>
              <a:latin typeface="Source Code Pro"/>
              <a:ea typeface="Source Code Pro"/>
              <a:cs typeface="Source Code Pro"/>
              <a:sym typeface="Source Code Pro"/>
            </a:endParaRPr>
          </a:p>
          <a:p>
            <a:pPr indent="-342900" lvl="0" marL="457200" rtl="0" algn="l">
              <a:spcBef>
                <a:spcPts val="0"/>
              </a:spcBef>
              <a:spcAft>
                <a:spcPts val="0"/>
              </a:spcAft>
              <a:buSzPts val="1800"/>
              <a:buFont typeface="Source Code Pro"/>
              <a:buChar char="●"/>
            </a:pPr>
            <a:r>
              <a:t/>
            </a:r>
            <a:endParaRPr b="1" sz="1800">
              <a:highlight>
                <a:srgbClr val="FF9900"/>
              </a:highlight>
              <a:latin typeface="Source Code Pro"/>
              <a:ea typeface="Source Code Pro"/>
              <a:cs typeface="Source Code Pro"/>
              <a:sym typeface="Source Code Pro"/>
            </a:endParaRPr>
          </a:p>
          <a:p>
            <a:pPr indent="0" lvl="0" marL="0" rtl="0" algn="l">
              <a:spcBef>
                <a:spcPts val="0"/>
              </a:spcBef>
              <a:spcAft>
                <a:spcPts val="0"/>
              </a:spcAft>
              <a:buNone/>
            </a:pPr>
            <a:r>
              <a:t/>
            </a:r>
            <a:endParaRPr b="1" sz="1800">
              <a:highlight>
                <a:srgbClr val="FF00FF"/>
              </a:highlight>
              <a:latin typeface="Source Code Pro"/>
              <a:ea typeface="Source Code Pro"/>
              <a:cs typeface="Source Code Pro"/>
              <a:sym typeface="Source Code Pro"/>
            </a:endParaRPr>
          </a:p>
          <a:p>
            <a:pPr indent="0" lvl="0" marL="457200" rtl="0" algn="l">
              <a:spcBef>
                <a:spcPts val="0"/>
              </a:spcBef>
              <a:spcAft>
                <a:spcPts val="0"/>
              </a:spcAft>
              <a:buNone/>
            </a:pPr>
            <a:r>
              <a:t/>
            </a:r>
            <a:endParaRPr b="1" sz="1800">
              <a:highlight>
                <a:srgbClr val="B6D7A8"/>
              </a:highlight>
              <a:latin typeface="Source Code Pro"/>
              <a:ea typeface="Source Code Pro"/>
              <a:cs typeface="Source Code Pro"/>
              <a:sym typeface="Source Code Pro"/>
            </a:endParaRPr>
          </a:p>
        </p:txBody>
      </p:sp>
      <p:sp>
        <p:nvSpPr>
          <p:cNvPr id="248" name="Google Shape;248;p41"/>
          <p:cNvSpPr txBox="1"/>
          <p:nvPr/>
        </p:nvSpPr>
        <p:spPr>
          <a:xfrm>
            <a:off x="0" y="0"/>
            <a:ext cx="9144000" cy="9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200">
                <a:latin typeface="Amatic SC"/>
                <a:ea typeface="Amatic SC"/>
                <a:cs typeface="Amatic SC"/>
                <a:sym typeface="Amatic SC"/>
              </a:rPr>
              <a:t>Whole Class</a:t>
            </a:r>
            <a:r>
              <a:rPr b="1" lang="en" sz="4200">
                <a:latin typeface="Amatic SC"/>
                <a:ea typeface="Amatic SC"/>
                <a:cs typeface="Amatic SC"/>
                <a:sym typeface="Amatic SC"/>
              </a:rPr>
              <a:t> Step #6 (Complete)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265500" y="44200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000000"/>
                </a:solidFill>
              </a:rPr>
              <a:t>Step#1 Defining the Social problem</a:t>
            </a:r>
            <a:endParaRPr sz="4100">
              <a:solidFill>
                <a:srgbClr val="000000"/>
              </a:solidFill>
            </a:endParaRPr>
          </a:p>
        </p:txBody>
      </p:sp>
      <p:sp>
        <p:nvSpPr>
          <p:cNvPr id="71" name="Google Shape;71;p15"/>
          <p:cNvSpPr txBox="1"/>
          <p:nvPr>
            <p:ph idx="1" type="subTitle"/>
          </p:nvPr>
        </p:nvSpPr>
        <p:spPr>
          <a:xfrm>
            <a:off x="265500" y="2318650"/>
            <a:ext cx="4045200" cy="275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200">
                <a:solidFill>
                  <a:srgbClr val="0000FF"/>
                </a:solidFill>
              </a:rPr>
              <a:t>Cell Phone Use @ M.H.H.S.</a:t>
            </a:r>
            <a:endParaRPr b="1" sz="3200">
              <a:solidFill>
                <a:srgbClr val="0000FF"/>
              </a:solidFill>
            </a:endParaRPr>
          </a:p>
          <a:p>
            <a:pPr indent="0" lvl="0" marL="0" rtl="0" algn="ctr">
              <a:spcBef>
                <a:spcPts val="0"/>
              </a:spcBef>
              <a:spcAft>
                <a:spcPts val="0"/>
              </a:spcAft>
              <a:buNone/>
            </a:pPr>
            <a:r>
              <a:t/>
            </a:r>
            <a:endParaRPr b="1" sz="3500">
              <a:solidFill>
                <a:srgbClr val="0000FF"/>
              </a:solidFill>
            </a:endParaRPr>
          </a:p>
        </p:txBody>
      </p:sp>
      <p:sp>
        <p:nvSpPr>
          <p:cNvPr id="72" name="Google Shape;72;p15"/>
          <p:cNvSpPr txBox="1"/>
          <p:nvPr>
            <p:ph idx="2" type="body"/>
          </p:nvPr>
        </p:nvSpPr>
        <p:spPr>
          <a:xfrm>
            <a:off x="4572000" y="150450"/>
            <a:ext cx="4572000" cy="487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Definition: Cell Phone Use (during in-person or remote learning)</a:t>
            </a:r>
            <a:endParaRPr/>
          </a:p>
          <a:p>
            <a:pPr indent="0" lvl="0" marL="0" rtl="0" algn="l">
              <a:spcBef>
                <a:spcPts val="1600"/>
              </a:spcBef>
              <a:spcAft>
                <a:spcPts val="0"/>
              </a:spcAft>
              <a:buNone/>
            </a:pPr>
            <a:r>
              <a:rPr b="1" lang="en">
                <a:solidFill>
                  <a:srgbClr val="000000"/>
                </a:solidFill>
                <a:latin typeface="Arial"/>
                <a:ea typeface="Arial"/>
                <a:cs typeface="Arial"/>
                <a:sym typeface="Arial"/>
              </a:rPr>
              <a:t>“Modern cell phones are capable of much more than just sending and receiving phone calls. Mobile phones used in today’s world allow users to send and receive text messages, emails, photos and video as well as access the Internet, play games, listen to music, use GPS (Global Positioning Systems) and more.”</a:t>
            </a:r>
            <a:endParaRPr b="1" sz="2400"/>
          </a:p>
          <a:p>
            <a:pPr indent="0" lvl="0" marL="0" rtl="0" algn="l">
              <a:spcBef>
                <a:spcPts val="1600"/>
              </a:spcBef>
              <a:spcAft>
                <a:spcPts val="1600"/>
              </a:spcAft>
              <a:buNone/>
            </a:pPr>
            <a:r>
              <a:rPr lang="en" sz="1000"/>
              <a:t>According to Science Kids Website </a:t>
            </a:r>
            <a:r>
              <a:rPr lang="en" sz="1000" u="sng">
                <a:solidFill>
                  <a:schemeClr val="hlink"/>
                </a:solidFill>
                <a:hlinkClick r:id="rId3"/>
              </a:rPr>
              <a:t>https://tinyurl.com/y4hwaq4j</a:t>
            </a:r>
            <a:endParaRPr sz="1000"/>
          </a:p>
        </p:txBody>
      </p:sp>
      <p:pic>
        <p:nvPicPr>
          <p:cNvPr id="73" name="Google Shape;73;p15"/>
          <p:cNvPicPr preferRelativeResize="0"/>
          <p:nvPr/>
        </p:nvPicPr>
        <p:blipFill>
          <a:blip r:embed="rId4">
            <a:alphaModFix/>
          </a:blip>
          <a:stretch>
            <a:fillRect/>
          </a:stretch>
        </p:blipFill>
        <p:spPr>
          <a:xfrm>
            <a:off x="1043750" y="3488050"/>
            <a:ext cx="2303750" cy="1533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xEl>
                                              <p:pRg end="0" st="0"/>
                                            </p:txEl>
                                          </p:spTgt>
                                        </p:tgtEl>
                                        <p:attrNameLst>
                                          <p:attrName>style.visibility</p:attrName>
                                        </p:attrNameLst>
                                      </p:cBhvr>
                                      <p:to>
                                        <p:strVal val="visible"/>
                                      </p:to>
                                    </p:set>
                                    <p:anim calcmode="lin" valueType="num">
                                      <p:cBhvr additive="base">
                                        <p:cTn dur="1000"/>
                                        <p:tgtEl>
                                          <p:spTgt spid="7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xEl>
                                              <p:pRg end="1" st="1"/>
                                            </p:txEl>
                                          </p:spTgt>
                                        </p:tgtEl>
                                        <p:attrNameLst>
                                          <p:attrName>style.visibility</p:attrName>
                                        </p:attrNameLst>
                                      </p:cBhvr>
                                      <p:to>
                                        <p:strVal val="visible"/>
                                      </p:to>
                                    </p:set>
                                    <p:anim calcmode="lin" valueType="num">
                                      <p:cBhvr additive="base">
                                        <p:cTn dur="1000"/>
                                        <p:tgtEl>
                                          <p:spTgt spid="72">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xEl>
                                              <p:pRg end="2" st="2"/>
                                            </p:txEl>
                                          </p:spTgt>
                                        </p:tgtEl>
                                        <p:attrNameLst>
                                          <p:attrName>style.visibility</p:attrName>
                                        </p:attrNameLst>
                                      </p:cBhvr>
                                      <p:to>
                                        <p:strVal val="visible"/>
                                      </p:to>
                                    </p:set>
                                    <p:anim calcmode="lin" valueType="num">
                                      <p:cBhvr additive="base">
                                        <p:cTn dur="1000"/>
                                        <p:tgtEl>
                                          <p:spTgt spid="72">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311700" y="292850"/>
            <a:ext cx="8520600" cy="13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Congratulations! You have completed the </a:t>
            </a:r>
            <a:r>
              <a:rPr lang="en">
                <a:solidFill>
                  <a:srgbClr val="000000"/>
                </a:solidFill>
              </a:rPr>
              <a:t>Public Policy ANalyst (PPA) Steps!</a:t>
            </a:r>
            <a:endParaRPr>
              <a:solidFill>
                <a:srgbClr val="000000"/>
              </a:solidFill>
            </a:endParaRPr>
          </a:p>
        </p:txBody>
      </p:sp>
      <p:sp>
        <p:nvSpPr>
          <p:cNvPr id="254" name="Google Shape;254;p42"/>
          <p:cNvSpPr txBox="1"/>
          <p:nvPr>
            <p:ph idx="1" type="body"/>
          </p:nvPr>
        </p:nvSpPr>
        <p:spPr>
          <a:xfrm>
            <a:off x="311700" y="1624800"/>
            <a:ext cx="4338900" cy="373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u="sng">
                <a:solidFill>
                  <a:schemeClr val="hlink"/>
                </a:solidFill>
                <a:highlight>
                  <a:srgbClr val="F2F2F2"/>
                </a:highlight>
                <a:latin typeface="Verdana"/>
                <a:ea typeface="Verdana"/>
                <a:cs typeface="Verdana"/>
                <a:sym typeface="Verdana"/>
                <a:hlinkClick r:id="rId3"/>
              </a:rPr>
              <a:t>Step #1: Defining the Social Problem:</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2000" u="sng">
                <a:solidFill>
                  <a:schemeClr val="hlink"/>
                </a:solidFill>
                <a:highlight>
                  <a:srgbClr val="F2F2F2"/>
                </a:highlight>
                <a:latin typeface="Verdana"/>
                <a:ea typeface="Verdana"/>
                <a:cs typeface="Verdana"/>
                <a:sym typeface="Verdana"/>
                <a:hlinkClick r:id="rId4"/>
              </a:rPr>
              <a:t>Step #2: Gathering Evidence of the Problem:</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20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2000" u="sng">
                <a:solidFill>
                  <a:schemeClr val="hlink"/>
                </a:solidFill>
                <a:highlight>
                  <a:srgbClr val="F2F2F2"/>
                </a:highlight>
                <a:latin typeface="Verdana"/>
                <a:ea typeface="Verdana"/>
                <a:cs typeface="Verdana"/>
                <a:sym typeface="Verdana"/>
                <a:hlinkClick r:id="rId5"/>
              </a:rPr>
              <a:t>Step #3: Identifying the Causes of the Problem</a:t>
            </a:r>
            <a:endParaRPr sz="20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2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200">
              <a:solidFill>
                <a:srgbClr val="000000"/>
              </a:solidFill>
              <a:highlight>
                <a:srgbClr val="F2F2F2"/>
              </a:highlight>
              <a:latin typeface="Verdana"/>
              <a:ea typeface="Verdana"/>
              <a:cs typeface="Verdana"/>
              <a:sym typeface="Verdana"/>
            </a:endParaRPr>
          </a:p>
          <a:p>
            <a:pPr indent="0" lvl="0" marL="0" rtl="0" algn="l">
              <a:spcBef>
                <a:spcPts val="1000"/>
              </a:spcBef>
              <a:spcAft>
                <a:spcPts val="1600"/>
              </a:spcAft>
              <a:buNone/>
            </a:pPr>
            <a:r>
              <a:t/>
            </a:r>
            <a:endParaRPr/>
          </a:p>
        </p:txBody>
      </p:sp>
      <p:sp>
        <p:nvSpPr>
          <p:cNvPr id="255" name="Google Shape;255;p42"/>
          <p:cNvSpPr txBox="1"/>
          <p:nvPr>
            <p:ph idx="2" type="body"/>
          </p:nvPr>
        </p:nvSpPr>
        <p:spPr>
          <a:xfrm>
            <a:off x="4650600" y="1542300"/>
            <a:ext cx="4103400" cy="360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000000"/>
                </a:solidFill>
                <a:highlight>
                  <a:srgbClr val="F2F2F2"/>
                </a:highlight>
                <a:latin typeface="Verdana"/>
                <a:ea typeface="Verdana"/>
                <a:cs typeface="Verdana"/>
                <a:sym typeface="Verdana"/>
              </a:rPr>
              <a:t>Step #4: </a:t>
            </a:r>
            <a:r>
              <a:rPr lang="en" sz="1900" u="sng">
                <a:solidFill>
                  <a:srgbClr val="800080"/>
                </a:solidFill>
                <a:highlight>
                  <a:srgbClr val="F2F2F2"/>
                </a:highlight>
                <a:latin typeface="Verdana"/>
                <a:ea typeface="Verdana"/>
                <a:cs typeface="Verdana"/>
                <a:sym typeface="Verdana"/>
                <a:hlinkClick r:id="rId6">
                  <a:extLst>
                    <a:ext uri="{A12FA001-AC4F-418D-AE19-62706E023703}">
                      <ahyp:hlinkClr val="tx"/>
                    </a:ext>
                  </a:extLst>
                </a:hlinkClick>
              </a:rPr>
              <a:t>Evaluating Existing Public Policies</a:t>
            </a:r>
            <a:endParaRPr sz="1900" u="sng">
              <a:solidFill>
                <a:srgbClr val="800080"/>
              </a:solidFill>
              <a:highlight>
                <a:srgbClr val="F2F2F2"/>
              </a:highlight>
              <a:latin typeface="Verdana"/>
              <a:ea typeface="Verdana"/>
              <a:cs typeface="Verdana"/>
              <a:sym typeface="Verdana"/>
            </a:endParaRPr>
          </a:p>
          <a:p>
            <a:pPr indent="0" lvl="0" marL="914400" rtl="0" algn="l">
              <a:lnSpc>
                <a:spcPct val="115000"/>
              </a:lnSpc>
              <a:spcBef>
                <a:spcPts val="1000"/>
              </a:spcBef>
              <a:spcAft>
                <a:spcPts val="0"/>
              </a:spcAft>
              <a:buNone/>
            </a:pPr>
            <a:r>
              <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900">
                <a:solidFill>
                  <a:srgbClr val="000000"/>
                </a:solidFill>
                <a:highlight>
                  <a:srgbClr val="F2F2F2"/>
                </a:highlight>
                <a:latin typeface="Verdana"/>
                <a:ea typeface="Verdana"/>
                <a:cs typeface="Verdana"/>
                <a:sym typeface="Verdana"/>
              </a:rPr>
              <a:t>Step #5: </a:t>
            </a:r>
            <a:r>
              <a:rPr lang="en" sz="1900" u="sng">
                <a:solidFill>
                  <a:srgbClr val="800080"/>
                </a:solidFill>
                <a:highlight>
                  <a:srgbClr val="F2F2F2"/>
                </a:highlight>
                <a:latin typeface="Verdana"/>
                <a:ea typeface="Verdana"/>
                <a:cs typeface="Verdana"/>
                <a:sym typeface="Verdana"/>
                <a:hlinkClick r:id="rId7">
                  <a:extLst>
                    <a:ext uri="{A12FA001-AC4F-418D-AE19-62706E023703}">
                      <ahyp:hlinkClr val="tx"/>
                    </a:ext>
                  </a:extLst>
                </a:hlinkClick>
              </a:rPr>
              <a:t>Developing Public Policy Solutions</a:t>
            </a:r>
            <a:endParaRPr sz="1900" u="sng">
              <a:solidFill>
                <a:srgbClr val="800080"/>
              </a:solidFill>
              <a:highlight>
                <a:srgbClr val="F2F2F2"/>
              </a:highlight>
              <a:latin typeface="Verdana"/>
              <a:ea typeface="Verdana"/>
              <a:cs typeface="Verdana"/>
              <a:sym typeface="Verdana"/>
            </a:endParaRPr>
          </a:p>
          <a:p>
            <a:pPr indent="0" lvl="0" marL="1371600" rtl="0" algn="l">
              <a:lnSpc>
                <a:spcPct val="115000"/>
              </a:lnSpc>
              <a:spcBef>
                <a:spcPts val="1000"/>
              </a:spcBef>
              <a:spcAft>
                <a:spcPts val="0"/>
              </a:spcAft>
              <a:buNone/>
            </a:pPr>
            <a:r>
              <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900">
                <a:solidFill>
                  <a:srgbClr val="000000"/>
                </a:solidFill>
                <a:highlight>
                  <a:srgbClr val="F2F2F2"/>
                </a:highlight>
                <a:latin typeface="Verdana"/>
                <a:ea typeface="Verdana"/>
                <a:cs typeface="Verdana"/>
                <a:sym typeface="Verdana"/>
              </a:rPr>
              <a:t>Step #6: </a:t>
            </a:r>
            <a:r>
              <a:rPr lang="en" sz="1900" u="sng">
                <a:solidFill>
                  <a:srgbClr val="800080"/>
                </a:solidFill>
                <a:highlight>
                  <a:srgbClr val="F2F2F2"/>
                </a:highlight>
                <a:latin typeface="Verdana"/>
                <a:ea typeface="Verdana"/>
                <a:cs typeface="Verdana"/>
                <a:sym typeface="Verdana"/>
                <a:hlinkClick r:id="rId8">
                  <a:extLst>
                    <a:ext uri="{A12FA001-AC4F-418D-AE19-62706E023703}">
                      <ahyp:hlinkClr val="tx"/>
                    </a:ext>
                  </a:extLst>
                </a:hlinkClick>
              </a:rPr>
              <a:t>Selecting the Best Public Policy Solution</a:t>
            </a:r>
            <a:endParaRPr sz="19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t/>
            </a:r>
            <a:endParaRPr sz="1200" u="sng">
              <a:solidFill>
                <a:srgbClr val="800080"/>
              </a:solidFill>
              <a:highlight>
                <a:srgbClr val="F2F2F2"/>
              </a:highlight>
              <a:latin typeface="Verdana"/>
              <a:ea typeface="Verdana"/>
              <a:cs typeface="Verdana"/>
              <a:sym typeface="Verdana"/>
            </a:endParaRPr>
          </a:p>
          <a:p>
            <a:pPr indent="0" lvl="0" marL="0" rtl="0" algn="l">
              <a:lnSpc>
                <a:spcPct val="115000"/>
              </a:lnSpc>
              <a:spcBef>
                <a:spcPts val="1000"/>
              </a:spcBef>
              <a:spcAft>
                <a:spcPts val="0"/>
              </a:spcAft>
              <a:buNone/>
            </a:pPr>
            <a:r>
              <a:rPr lang="en" sz="1200">
                <a:solidFill>
                  <a:srgbClr val="000000"/>
                </a:solidFill>
                <a:highlight>
                  <a:srgbClr val="F2F2F2"/>
                </a:highlight>
                <a:latin typeface="Verdana"/>
                <a:ea typeface="Verdana"/>
                <a:cs typeface="Verdana"/>
                <a:sym typeface="Verdana"/>
              </a:rPr>
              <a:t> </a:t>
            </a:r>
            <a:endParaRPr sz="1200">
              <a:solidFill>
                <a:srgbClr val="000000"/>
              </a:solidFill>
              <a:highlight>
                <a:srgbClr val="F2F2F2"/>
              </a:highlight>
              <a:latin typeface="Verdana"/>
              <a:ea typeface="Verdana"/>
              <a:cs typeface="Verdana"/>
              <a:sym typeface="Verdana"/>
            </a:endParaRPr>
          </a:p>
          <a:p>
            <a:pPr indent="0" lvl="0" marL="0" rtl="0" algn="l">
              <a:spcBef>
                <a:spcPts val="10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solidFill>
                  <a:srgbClr val="000000"/>
                </a:solidFill>
              </a:rPr>
              <a:t>Be prepared to use the ppa steps in class throughout the year!</a:t>
            </a:r>
            <a:endParaRPr b="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ph type="title"/>
          </p:nvPr>
        </p:nvSpPr>
        <p:spPr>
          <a:xfrm>
            <a:off x="2802750" y="802500"/>
            <a:ext cx="3538500" cy="353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solidFill>
                  <a:srgbClr val="000000"/>
                </a:solidFill>
              </a:rPr>
              <a:t>QUESTIONS?</a:t>
            </a:r>
            <a:endParaRPr b="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Teacher notes (delete for classroom presentation)</a:t>
            </a:r>
            <a:endParaRPr>
              <a:solidFill>
                <a:srgbClr val="000000"/>
              </a:solidFill>
            </a:endParaRPr>
          </a:p>
        </p:txBody>
      </p:sp>
      <p:sp>
        <p:nvSpPr>
          <p:cNvPr id="271" name="Google Shape;271;p4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FF"/>
              </a:buClr>
              <a:buSzPts val="1900"/>
              <a:buChar char="●"/>
            </a:pPr>
            <a:r>
              <a:rPr b="1" lang="en" sz="1900">
                <a:solidFill>
                  <a:srgbClr val="0000FF"/>
                </a:solidFill>
              </a:rPr>
              <a:t>Intended to introduce PPA steps to staff and/or students</a:t>
            </a:r>
            <a:endParaRPr b="1" sz="1900">
              <a:solidFill>
                <a:srgbClr val="0000FF"/>
              </a:solidFill>
            </a:endParaRPr>
          </a:p>
          <a:p>
            <a:pPr indent="-349250" lvl="0" marL="457200" rtl="0" algn="l">
              <a:spcBef>
                <a:spcPts val="0"/>
              </a:spcBef>
              <a:spcAft>
                <a:spcPts val="0"/>
              </a:spcAft>
              <a:buClr>
                <a:srgbClr val="0000FF"/>
              </a:buClr>
              <a:buSzPts val="1900"/>
              <a:buChar char="●"/>
            </a:pPr>
            <a:r>
              <a:rPr b="1" lang="en" sz="1900">
                <a:solidFill>
                  <a:srgbClr val="0000FF"/>
                </a:solidFill>
              </a:rPr>
              <a:t>Created for delivery for students over 2 class periods</a:t>
            </a:r>
            <a:endParaRPr b="1" sz="1900">
              <a:solidFill>
                <a:srgbClr val="0000FF"/>
              </a:solidFill>
            </a:endParaRPr>
          </a:p>
          <a:p>
            <a:pPr indent="-349250" lvl="0" marL="457200" rtl="0" algn="l">
              <a:spcBef>
                <a:spcPts val="0"/>
              </a:spcBef>
              <a:spcAft>
                <a:spcPts val="0"/>
              </a:spcAft>
              <a:buClr>
                <a:srgbClr val="0000FF"/>
              </a:buClr>
              <a:buSzPts val="1900"/>
              <a:buChar char="●"/>
            </a:pPr>
            <a:r>
              <a:rPr b="1" lang="en" sz="1900">
                <a:solidFill>
                  <a:srgbClr val="0000FF"/>
                </a:solidFill>
              </a:rPr>
              <a:t>Please highlight/lowlight the steps to your student’s instructional needs</a:t>
            </a:r>
            <a:endParaRPr b="1" sz="1900">
              <a:solidFill>
                <a:srgbClr val="0000FF"/>
              </a:solidFill>
            </a:endParaRPr>
          </a:p>
          <a:p>
            <a:pPr indent="-349250" lvl="0" marL="457200" rtl="0" algn="l">
              <a:spcBef>
                <a:spcPts val="0"/>
              </a:spcBef>
              <a:spcAft>
                <a:spcPts val="0"/>
              </a:spcAft>
              <a:buClr>
                <a:srgbClr val="0000FF"/>
              </a:buClr>
              <a:buSzPts val="1900"/>
              <a:buChar char="●"/>
            </a:pPr>
            <a:r>
              <a:rPr b="1" lang="en" sz="1900">
                <a:solidFill>
                  <a:srgbClr val="0000FF"/>
                </a:solidFill>
              </a:rPr>
              <a:t>Must take out of presentation mode when typing in class/group responses, then return to presentation mode to continue presenting</a:t>
            </a:r>
            <a:endParaRPr b="1" sz="1900">
              <a:solidFill>
                <a:srgbClr val="0000FF"/>
              </a:solidFill>
            </a:endParaRPr>
          </a:p>
          <a:p>
            <a:pPr indent="-349250" lvl="0" marL="457200" rtl="0" algn="l">
              <a:spcBef>
                <a:spcPts val="0"/>
              </a:spcBef>
              <a:spcAft>
                <a:spcPts val="0"/>
              </a:spcAft>
              <a:buClr>
                <a:srgbClr val="0000FF"/>
              </a:buClr>
              <a:buSzPts val="1900"/>
              <a:buChar char="●"/>
            </a:pPr>
            <a:r>
              <a:rPr b="1" lang="en" sz="1900">
                <a:solidFill>
                  <a:srgbClr val="0000FF"/>
                </a:solidFill>
              </a:rPr>
              <a:t>Have FUN!!!</a:t>
            </a:r>
            <a:endParaRPr b="1" sz="190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265500" y="36675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000000"/>
                </a:solidFill>
              </a:rPr>
              <a:t>Step#2 Gathering Evidence of the problem</a:t>
            </a:r>
            <a:endParaRPr sz="4100">
              <a:solidFill>
                <a:srgbClr val="000000"/>
              </a:solidFill>
            </a:endParaRPr>
          </a:p>
        </p:txBody>
      </p:sp>
      <p:sp>
        <p:nvSpPr>
          <p:cNvPr id="79" name="Google Shape;79;p16"/>
          <p:cNvSpPr txBox="1"/>
          <p:nvPr>
            <p:ph idx="1" type="subTitle"/>
          </p:nvPr>
        </p:nvSpPr>
        <p:spPr>
          <a:xfrm>
            <a:off x="265500" y="2077050"/>
            <a:ext cx="4045200" cy="294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FF"/>
                </a:solidFill>
              </a:rPr>
              <a:t>Cell Phone Use @ M.H.H.S.</a:t>
            </a:r>
            <a:endParaRPr b="1" sz="3500">
              <a:solidFill>
                <a:srgbClr val="0000FF"/>
              </a:solidFill>
            </a:endParaRPr>
          </a:p>
          <a:p>
            <a:pPr indent="0" lvl="0" marL="0" rtl="0" algn="ctr">
              <a:spcBef>
                <a:spcPts val="0"/>
              </a:spcBef>
              <a:spcAft>
                <a:spcPts val="0"/>
              </a:spcAft>
              <a:buNone/>
            </a:pPr>
            <a:r>
              <a:t/>
            </a:r>
            <a:endParaRPr b="1" sz="3500">
              <a:solidFill>
                <a:srgbClr val="0000FF"/>
              </a:solidFill>
            </a:endParaRPr>
          </a:p>
        </p:txBody>
      </p:sp>
      <p:sp>
        <p:nvSpPr>
          <p:cNvPr id="80" name="Google Shape;80;p16"/>
          <p:cNvSpPr txBox="1"/>
          <p:nvPr>
            <p:ph idx="2" type="body"/>
          </p:nvPr>
        </p:nvSpPr>
        <p:spPr>
          <a:xfrm>
            <a:off x="4939500" y="150450"/>
            <a:ext cx="3837000" cy="462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Evidence: Cell Phone Use At M.H.H.S.</a:t>
            </a:r>
            <a:endParaRPr/>
          </a:p>
          <a:p>
            <a:pPr indent="0" lvl="0" marL="0" rtl="0" algn="l">
              <a:spcBef>
                <a:spcPts val="1600"/>
              </a:spcBef>
              <a:spcAft>
                <a:spcPts val="0"/>
              </a:spcAft>
              <a:buNone/>
            </a:pPr>
            <a:r>
              <a:rPr lang="en"/>
              <a:t>Anecdotal Evidence </a:t>
            </a:r>
            <a:r>
              <a:rPr lang="en">
                <a:highlight>
                  <a:srgbClr val="FFFF00"/>
                </a:highlight>
              </a:rPr>
              <a:t>Regarding Behavior</a:t>
            </a:r>
            <a:r>
              <a:rPr lang="en"/>
              <a:t> 2019-2020 School year from Skedula:</a:t>
            </a:r>
            <a:endParaRPr/>
          </a:p>
          <a:p>
            <a:pPr indent="0" lvl="0" marL="0" rtl="0" algn="l">
              <a:spcBef>
                <a:spcPts val="1600"/>
              </a:spcBef>
              <a:spcAft>
                <a:spcPts val="0"/>
              </a:spcAft>
              <a:buNone/>
            </a:pPr>
            <a:r>
              <a:rPr b="1" lang="en">
                <a:highlight>
                  <a:srgbClr val="FFFF00"/>
                </a:highlight>
              </a:rPr>
              <a:t>Summary: </a:t>
            </a:r>
            <a:r>
              <a:rPr b="1" lang="en">
                <a:highlight>
                  <a:srgbClr val="FFFF00"/>
                </a:highlight>
              </a:rPr>
              <a:t>Out of the first 100 anecdotals logged into Schedula from 9/10/2020 to 6/26/2020 34 involved cell phone use.</a:t>
            </a:r>
            <a:endParaRPr b="1">
              <a:highlight>
                <a:srgbClr val="FFFF00"/>
              </a:highlight>
            </a:endParaRPr>
          </a:p>
          <a:p>
            <a:pPr indent="0" lvl="0" marL="0" rtl="0" algn="l">
              <a:spcBef>
                <a:spcPts val="1600"/>
              </a:spcBef>
              <a:spcAft>
                <a:spcPts val="0"/>
              </a:spcAft>
              <a:buNone/>
            </a:pPr>
            <a:r>
              <a:t/>
            </a:r>
            <a:endParaRPr>
              <a:highlight>
                <a:srgbClr val="FFFF00"/>
              </a:highlight>
            </a:endParaRPr>
          </a:p>
          <a:p>
            <a:pPr indent="0" lvl="0" marL="0" rtl="0" algn="l">
              <a:spcBef>
                <a:spcPts val="1600"/>
              </a:spcBef>
              <a:spcAft>
                <a:spcPts val="1600"/>
              </a:spcAft>
              <a:buNone/>
            </a:pPr>
            <a:r>
              <a:t/>
            </a:r>
            <a:endParaRPr>
              <a:highlight>
                <a:srgbClr val="FFFF00"/>
              </a:highlight>
            </a:endParaRPr>
          </a:p>
        </p:txBody>
      </p:sp>
      <p:pic>
        <p:nvPicPr>
          <p:cNvPr id="81" name="Google Shape;81;p16"/>
          <p:cNvPicPr preferRelativeResize="0"/>
          <p:nvPr/>
        </p:nvPicPr>
        <p:blipFill>
          <a:blip r:embed="rId3">
            <a:alphaModFix/>
          </a:blip>
          <a:stretch>
            <a:fillRect/>
          </a:stretch>
        </p:blipFill>
        <p:spPr>
          <a:xfrm>
            <a:off x="794425" y="3353300"/>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Effect filter="fade" transition="in">
                                      <p:cBhvr>
                                        <p:cTn dur="1000"/>
                                        <p:tgtEl>
                                          <p:spTgt spid="8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Effect filter="fade" transition="in">
                                      <p:cBhvr>
                                        <p:cTn dur="1000"/>
                                        <p:tgtEl>
                                          <p:spTgt spid="8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Effect filter="fade" transition="in">
                                      <p:cBhvr>
                                        <p:cTn dur="1000"/>
                                        <p:tgtEl>
                                          <p:spTgt spid="8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Effect filter="fade" transition="in">
                                      <p:cBhvr>
                                        <p:cTn dur="1000"/>
                                        <p:tgtEl>
                                          <p:spTgt spid="8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Effect filter="fade" transition="in">
                                      <p:cBhvr>
                                        <p:cTn dur="1000"/>
                                        <p:tgtEl>
                                          <p:spTgt spid="8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animEffect filter="fade" transition="in">
                                      <p:cBhvr>
                                        <p:cTn dur="1000"/>
                                        <p:tgtEl>
                                          <p:spTgt spid="8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xEl>
                                              <p:pRg end="6" st="6"/>
                                            </p:txEl>
                                          </p:spTgt>
                                        </p:tgtEl>
                                        <p:attrNameLst>
                                          <p:attrName>style.visibility</p:attrName>
                                        </p:attrNameLst>
                                      </p:cBhvr>
                                      <p:to>
                                        <p:strVal val="visible"/>
                                      </p:to>
                                    </p:set>
                                    <p:animEffect filter="fade" transition="in">
                                      <p:cBhvr>
                                        <p:cTn dur="1000"/>
                                        <p:tgtEl>
                                          <p:spTgt spid="8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title="Chart"/>
          <p:cNvPicPr preferRelativeResize="0"/>
          <p:nvPr/>
        </p:nvPicPr>
        <p:blipFill>
          <a:blip r:embed="rId3">
            <a:alphaModFix/>
          </a:blip>
          <a:stretch>
            <a:fillRect/>
          </a:stretch>
        </p:blipFill>
        <p:spPr>
          <a:xfrm>
            <a:off x="152400" y="152400"/>
            <a:ext cx="7825389" cy="48386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1240275"/>
            <a:ext cx="8520600" cy="198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34%</a:t>
            </a:r>
            <a:endParaRPr/>
          </a:p>
        </p:txBody>
      </p:sp>
      <p:sp>
        <p:nvSpPr>
          <p:cNvPr id="92" name="Google Shape;92;p18"/>
          <p:cNvSpPr txBox="1"/>
          <p:nvPr>
            <p:ph idx="1" type="body"/>
          </p:nvPr>
        </p:nvSpPr>
        <p:spPr>
          <a:xfrm>
            <a:off x="311700" y="3304625"/>
            <a:ext cx="8520600" cy="154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100"/>
              <a:t>The first 100 Behavior Anectdotals logged in 2019-2020 involved cell phones.</a:t>
            </a:r>
            <a:endParaRPr b="1" sz="2100"/>
          </a:p>
          <a:p>
            <a:pPr indent="0" lvl="0" marL="0" rtl="0" algn="ctr">
              <a:spcBef>
                <a:spcPts val="1600"/>
              </a:spcBef>
              <a:spcAft>
                <a:spcPts val="1600"/>
              </a:spcAft>
              <a:buNone/>
            </a:pPr>
            <a:r>
              <a:rPr b="1" lang="en" sz="2300"/>
              <a:t>Question: is that significant? Why/Why not?</a:t>
            </a:r>
            <a:endParaRPr b="1" sz="2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more evideNce to study...</a:t>
            </a:r>
            <a:endParaRPr>
              <a:solidFill>
                <a:srgbClr val="000000"/>
              </a:solidFill>
            </a:endParaRPr>
          </a:p>
        </p:txBody>
      </p:sp>
      <p:sp>
        <p:nvSpPr>
          <p:cNvPr id="98" name="Google Shape;98;p19"/>
          <p:cNvSpPr txBox="1"/>
          <p:nvPr>
            <p:ph idx="1" type="body"/>
          </p:nvPr>
        </p:nvSpPr>
        <p:spPr>
          <a:xfrm>
            <a:off x="144600" y="1228675"/>
            <a:ext cx="8861700" cy="363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Research</a:t>
            </a:r>
            <a:r>
              <a:rPr b="1" lang="en">
                <a:solidFill>
                  <a:srgbClr val="000000"/>
                </a:solidFill>
              </a:rPr>
              <a:t> on Cell phone use in school:</a:t>
            </a:r>
            <a:endParaRPr b="1">
              <a:solidFill>
                <a:srgbClr val="000000"/>
              </a:solidFill>
            </a:endParaRPr>
          </a:p>
          <a:p>
            <a:pPr indent="0" lvl="0" marL="0" rtl="0" algn="l">
              <a:spcBef>
                <a:spcPts val="1600"/>
              </a:spcBef>
              <a:spcAft>
                <a:spcPts val="0"/>
              </a:spcAft>
              <a:buNone/>
            </a:pPr>
            <a:r>
              <a:rPr b="1" lang="en">
                <a:solidFill>
                  <a:srgbClr val="000000"/>
                </a:solidFill>
              </a:rPr>
              <a:t>(</a:t>
            </a:r>
            <a:r>
              <a:rPr b="1" lang="en">
                <a:solidFill>
                  <a:srgbClr val="000000"/>
                </a:solidFill>
                <a:highlight>
                  <a:srgbClr val="FFFF00"/>
                </a:highlight>
              </a:rPr>
              <a:t>Show highlighted evidence in class and discuss</a:t>
            </a:r>
            <a:r>
              <a:rPr b="1" lang="en">
                <a:solidFill>
                  <a:srgbClr val="000000"/>
                </a:solidFill>
              </a:rPr>
              <a:t>)</a:t>
            </a:r>
            <a:endParaRPr b="1">
              <a:solidFill>
                <a:srgbClr val="000000"/>
              </a:solidFill>
            </a:endParaRPr>
          </a:p>
          <a:p>
            <a:pPr indent="0" lvl="0" marL="0" rtl="0" algn="l">
              <a:lnSpc>
                <a:spcPct val="107000"/>
              </a:lnSpc>
              <a:spcBef>
                <a:spcPts val="1600"/>
              </a:spcBef>
              <a:spcAft>
                <a:spcPts val="0"/>
              </a:spcAft>
              <a:buNone/>
            </a:pPr>
            <a:r>
              <a:rPr b="1" lang="en" sz="1400">
                <a:solidFill>
                  <a:srgbClr val="000000"/>
                </a:solidFill>
                <a:highlight>
                  <a:srgbClr val="FFFF00"/>
                </a:highlight>
                <a:latin typeface="Arial"/>
                <a:ea typeface="Arial"/>
                <a:cs typeface="Arial"/>
                <a:sym typeface="Arial"/>
              </a:rPr>
              <a:t>Away For the Day Research (website)</a:t>
            </a:r>
            <a:r>
              <a:rPr b="1" lang="en" sz="1400">
                <a:solidFill>
                  <a:srgbClr val="000000"/>
                </a:solidFill>
                <a:latin typeface="Arial"/>
                <a:ea typeface="Arial"/>
                <a:cs typeface="Arial"/>
                <a:sym typeface="Arial"/>
              </a:rPr>
              <a:t>: </a:t>
            </a:r>
            <a:r>
              <a:rPr lang="en" sz="1400" u="sng">
                <a:solidFill>
                  <a:schemeClr val="accent5"/>
                </a:solidFill>
                <a:latin typeface="Arial"/>
                <a:ea typeface="Arial"/>
                <a:cs typeface="Arial"/>
                <a:sym typeface="Arial"/>
                <a:hlinkClick r:id="rId3">
                  <a:extLst>
                    <a:ext uri="{A12FA001-AC4F-418D-AE19-62706E023703}">
                      <ahyp:hlinkClr val="tx"/>
                    </a:ext>
                  </a:extLst>
                </a:hlinkClick>
              </a:rPr>
              <a:t>https://tinyurl.com/y2zh5wy5</a:t>
            </a:r>
            <a:endParaRPr b="1">
              <a:solidFill>
                <a:srgbClr val="000000"/>
              </a:solidFill>
            </a:endParaRPr>
          </a:p>
          <a:p>
            <a:pPr indent="0" lvl="0" marL="0" rtl="0" algn="l">
              <a:lnSpc>
                <a:spcPct val="107000"/>
              </a:lnSpc>
              <a:spcBef>
                <a:spcPts val="1100"/>
              </a:spcBef>
              <a:spcAft>
                <a:spcPts val="0"/>
              </a:spcAft>
              <a:buNone/>
            </a:pPr>
            <a:r>
              <a:rPr b="1" lang="en" sz="1400">
                <a:solidFill>
                  <a:srgbClr val="000000"/>
                </a:solidFill>
                <a:highlight>
                  <a:srgbClr val="FFFF00"/>
                </a:highlight>
                <a:latin typeface="Arial"/>
                <a:ea typeface="Arial"/>
                <a:cs typeface="Arial"/>
                <a:sym typeface="Arial"/>
              </a:rPr>
              <a:t>2019</a:t>
            </a:r>
            <a:r>
              <a:rPr b="1" lang="en">
                <a:solidFill>
                  <a:srgbClr val="000000"/>
                </a:solidFill>
                <a:highlight>
                  <a:srgbClr val="FFFF00"/>
                </a:highlight>
                <a:latin typeface="Arial"/>
                <a:ea typeface="Arial"/>
                <a:cs typeface="Arial"/>
                <a:sym typeface="Arial"/>
              </a:rPr>
              <a:t>- </a:t>
            </a:r>
            <a:r>
              <a:rPr b="1" lang="en" sz="1400">
                <a:solidFill>
                  <a:srgbClr val="000000"/>
                </a:solidFill>
                <a:highlight>
                  <a:srgbClr val="FFFF00"/>
                </a:highlight>
                <a:latin typeface="Arial"/>
                <a:ea typeface="Arial"/>
                <a:cs typeface="Arial"/>
                <a:sym typeface="Arial"/>
              </a:rPr>
              <a:t>Video- There’s a Cell Phone in Your Student’s Head (2 min.)</a:t>
            </a:r>
            <a:r>
              <a:rPr b="1" lang="en" sz="1400">
                <a:solidFill>
                  <a:srgbClr val="000000"/>
                </a:solidFill>
                <a:highlight>
                  <a:srgbClr val="FFFFFF"/>
                </a:highlight>
                <a:latin typeface="Arial"/>
                <a:ea typeface="Arial"/>
                <a:cs typeface="Arial"/>
                <a:sym typeface="Arial"/>
              </a:rPr>
              <a:t>: </a:t>
            </a:r>
            <a:r>
              <a:rPr lang="en" sz="1400" u="sng">
                <a:solidFill>
                  <a:schemeClr val="hlink"/>
                </a:solidFill>
                <a:highlight>
                  <a:srgbClr val="FFFFFF"/>
                </a:highlight>
                <a:latin typeface="Arial"/>
                <a:ea typeface="Arial"/>
                <a:cs typeface="Arial"/>
                <a:sym typeface="Arial"/>
                <a:hlinkClick r:id="rId4"/>
              </a:rPr>
              <a:t>https://tinyurl.com/yxqw96gn</a:t>
            </a:r>
            <a:endParaRPr sz="1400">
              <a:solidFill>
                <a:srgbClr val="000000"/>
              </a:solidFill>
              <a:highlight>
                <a:srgbClr val="FFFFFF"/>
              </a:highlight>
              <a:latin typeface="Arial"/>
              <a:ea typeface="Arial"/>
              <a:cs typeface="Arial"/>
              <a:sym typeface="Arial"/>
            </a:endParaRPr>
          </a:p>
          <a:p>
            <a:pPr indent="0" lvl="0" marL="0" rtl="0" algn="l">
              <a:lnSpc>
                <a:spcPct val="107000"/>
              </a:lnSpc>
              <a:spcBef>
                <a:spcPts val="1100"/>
              </a:spcBef>
              <a:spcAft>
                <a:spcPts val="0"/>
              </a:spcAft>
              <a:buNone/>
            </a:pPr>
            <a:r>
              <a:rPr b="1" lang="en" sz="1400">
                <a:solidFill>
                  <a:srgbClr val="000000"/>
                </a:solidFill>
                <a:highlight>
                  <a:srgbClr val="FFFFFF"/>
                </a:highlight>
                <a:latin typeface="Arial"/>
                <a:ea typeface="Arial"/>
                <a:cs typeface="Arial"/>
                <a:sym typeface="Arial"/>
              </a:rPr>
              <a:t>2019-</a:t>
            </a:r>
            <a:r>
              <a:rPr b="1" lang="en" sz="1400">
                <a:solidFill>
                  <a:srgbClr val="2D3237"/>
                </a:solidFill>
                <a:latin typeface="Arial"/>
                <a:ea typeface="Arial"/>
                <a:cs typeface="Arial"/>
                <a:sym typeface="Arial"/>
              </a:rPr>
              <a:t>The Surprisingly Low-Tech Way Schools Are Keeping Students Off Tech: </a:t>
            </a:r>
            <a:r>
              <a:rPr lang="en" sz="1400" u="sng">
                <a:solidFill>
                  <a:schemeClr val="hlink"/>
                </a:solidFill>
                <a:latin typeface="Arial"/>
                <a:ea typeface="Arial"/>
                <a:cs typeface="Arial"/>
                <a:sym typeface="Arial"/>
                <a:hlinkClick r:id="rId5"/>
              </a:rPr>
              <a:t>https://tinyurl.com/y2hqsd2o</a:t>
            </a:r>
            <a:endParaRPr sz="1400">
              <a:solidFill>
                <a:srgbClr val="2D3237"/>
              </a:solidFill>
              <a:latin typeface="Arial"/>
              <a:ea typeface="Arial"/>
              <a:cs typeface="Arial"/>
              <a:sym typeface="Arial"/>
            </a:endParaRPr>
          </a:p>
          <a:p>
            <a:pPr indent="0" lvl="0" marL="0" rtl="0" algn="l">
              <a:lnSpc>
                <a:spcPct val="107000"/>
              </a:lnSpc>
              <a:spcBef>
                <a:spcPts val="1100"/>
              </a:spcBef>
              <a:spcAft>
                <a:spcPts val="0"/>
              </a:spcAft>
              <a:buNone/>
            </a:pPr>
            <a:r>
              <a:rPr b="1" lang="en" sz="1450">
                <a:solidFill>
                  <a:srgbClr val="000000"/>
                </a:solidFill>
                <a:highlight>
                  <a:schemeClr val="lt1"/>
                </a:highlight>
                <a:latin typeface="Arial"/>
                <a:ea typeface="Arial"/>
                <a:cs typeface="Arial"/>
                <a:sym typeface="Arial"/>
              </a:rPr>
              <a:t>2019-Research continually shows how distracting cell phones are—so some schools want to ban them: </a:t>
            </a:r>
            <a:r>
              <a:rPr lang="en" sz="1400" u="sng">
                <a:solidFill>
                  <a:schemeClr val="accent5"/>
                </a:solidFill>
                <a:hlinkClick r:id="rId6">
                  <a:extLst>
                    <a:ext uri="{A12FA001-AC4F-418D-AE19-62706E023703}">
                      <ahyp:hlinkClr val="tx"/>
                    </a:ext>
                  </a:extLst>
                </a:hlinkClick>
              </a:rPr>
              <a:t>https://tinyurl.com/y4q3y824</a:t>
            </a:r>
            <a:endParaRPr sz="1400">
              <a:solidFill>
                <a:srgbClr val="2D3237"/>
              </a:solidFill>
              <a:latin typeface="Arial"/>
              <a:ea typeface="Arial"/>
              <a:cs typeface="Arial"/>
              <a:sym typeface="Arial"/>
            </a:endParaRPr>
          </a:p>
          <a:p>
            <a:pPr indent="0" lvl="0" marL="0" rtl="0" algn="l">
              <a:lnSpc>
                <a:spcPct val="107000"/>
              </a:lnSpc>
              <a:spcBef>
                <a:spcPts val="1100"/>
              </a:spcBef>
              <a:spcAft>
                <a:spcPts val="0"/>
              </a:spcAft>
              <a:buNone/>
            </a:pPr>
            <a:r>
              <a:rPr b="1" lang="en" sz="1400">
                <a:solidFill>
                  <a:srgbClr val="2D3237"/>
                </a:solidFill>
                <a:latin typeface="Arial"/>
                <a:ea typeface="Arial"/>
                <a:cs typeface="Arial"/>
                <a:sym typeface="Arial"/>
              </a:rPr>
              <a:t>2013- </a:t>
            </a:r>
            <a:r>
              <a:rPr b="1" lang="en" sz="1400">
                <a:solidFill>
                  <a:srgbClr val="111111"/>
                </a:solidFill>
                <a:highlight>
                  <a:schemeClr val="lt1"/>
                </a:highlight>
                <a:latin typeface="Arial"/>
                <a:ea typeface="Arial"/>
                <a:cs typeface="Arial"/>
                <a:sym typeface="Arial"/>
              </a:rPr>
              <a:t>The Impact of Mobile Phone Usage on Student Learning:</a:t>
            </a:r>
            <a:r>
              <a:rPr lang="en" sz="1400">
                <a:solidFill>
                  <a:srgbClr val="111111"/>
                </a:solidFill>
                <a:highlight>
                  <a:schemeClr val="lt1"/>
                </a:highlight>
                <a:latin typeface="Arial"/>
                <a:ea typeface="Arial"/>
                <a:cs typeface="Arial"/>
                <a:sym typeface="Arial"/>
              </a:rPr>
              <a:t> </a:t>
            </a:r>
            <a:r>
              <a:rPr lang="en" sz="1400" u="sng">
                <a:solidFill>
                  <a:schemeClr val="accent5"/>
                </a:solidFill>
                <a:latin typeface="Arial"/>
                <a:ea typeface="Arial"/>
                <a:cs typeface="Arial"/>
                <a:sym typeface="Arial"/>
                <a:hlinkClick r:id="rId7">
                  <a:extLst>
                    <a:ext uri="{A12FA001-AC4F-418D-AE19-62706E023703}">
                      <ahyp:hlinkClr val="tx"/>
                    </a:ext>
                  </a:extLst>
                </a:hlinkClick>
              </a:rPr>
              <a:t>https://tinyurl.com/y2du6w2r</a:t>
            </a:r>
            <a:endParaRPr sz="1400">
              <a:solidFill>
                <a:srgbClr val="2D3237"/>
              </a:solidFill>
              <a:latin typeface="Arial"/>
              <a:ea typeface="Arial"/>
              <a:cs typeface="Arial"/>
              <a:sym typeface="Arial"/>
            </a:endParaRPr>
          </a:p>
          <a:p>
            <a:pPr indent="0" lvl="0" marL="0" rtl="0" algn="l">
              <a:lnSpc>
                <a:spcPct val="107000"/>
              </a:lnSpc>
              <a:spcBef>
                <a:spcPts val="1100"/>
              </a:spcBef>
              <a:spcAft>
                <a:spcPts val="0"/>
              </a:spcAft>
              <a:buNone/>
            </a:pPr>
            <a:r>
              <a:t/>
            </a:r>
            <a:endParaRPr sz="1400">
              <a:solidFill>
                <a:srgbClr val="000000"/>
              </a:solidFill>
              <a:highlight>
                <a:srgbClr val="FFFFFF"/>
              </a:highlight>
              <a:latin typeface="Arial"/>
              <a:ea typeface="Arial"/>
              <a:cs typeface="Arial"/>
              <a:sym typeface="Arial"/>
            </a:endParaRPr>
          </a:p>
          <a:p>
            <a:pPr indent="0" lvl="0" marL="0" rtl="0" algn="l">
              <a:lnSpc>
                <a:spcPct val="107000"/>
              </a:lnSpc>
              <a:spcBef>
                <a:spcPts val="1100"/>
              </a:spcBef>
              <a:spcAft>
                <a:spcPts val="0"/>
              </a:spcAft>
              <a:buNone/>
            </a:pPr>
            <a:r>
              <a:t/>
            </a:r>
            <a:endParaRPr sz="1400">
              <a:solidFill>
                <a:srgbClr val="000000"/>
              </a:solidFill>
              <a:highlight>
                <a:srgbClr val="FFFFFF"/>
              </a:highlight>
              <a:latin typeface="Arial"/>
              <a:ea typeface="Arial"/>
              <a:cs typeface="Arial"/>
              <a:sym typeface="Arial"/>
            </a:endParaRPr>
          </a:p>
          <a:p>
            <a:pPr indent="0" lvl="0" marL="0" rtl="0" algn="l">
              <a:lnSpc>
                <a:spcPct val="107000"/>
              </a:lnSpc>
              <a:spcBef>
                <a:spcPts val="1100"/>
              </a:spcBef>
              <a:spcAft>
                <a:spcPts val="0"/>
              </a:spcAft>
              <a:buNone/>
            </a:pPr>
            <a:r>
              <a:t/>
            </a:r>
            <a:endParaRPr>
              <a:solidFill>
                <a:srgbClr val="000000"/>
              </a:solidFill>
            </a:endParaRPr>
          </a:p>
          <a:p>
            <a:pPr indent="0" lvl="0" marL="0" rtl="0" algn="l">
              <a:lnSpc>
                <a:spcPct val="107000"/>
              </a:lnSpc>
              <a:spcBef>
                <a:spcPts val="1100"/>
              </a:spcBef>
              <a:spcAft>
                <a:spcPts val="11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265500" y="347950"/>
            <a:ext cx="40452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100">
                <a:solidFill>
                  <a:srgbClr val="000000"/>
                </a:solidFill>
              </a:rPr>
              <a:t>Step#3 Identifying the Causes of the problem</a:t>
            </a:r>
            <a:endParaRPr sz="4100">
              <a:solidFill>
                <a:srgbClr val="000000"/>
              </a:solidFill>
            </a:endParaRPr>
          </a:p>
        </p:txBody>
      </p:sp>
      <p:sp>
        <p:nvSpPr>
          <p:cNvPr id="104" name="Google Shape;104;p20"/>
          <p:cNvSpPr txBox="1"/>
          <p:nvPr>
            <p:ph idx="1" type="subTitle"/>
          </p:nvPr>
        </p:nvSpPr>
        <p:spPr>
          <a:xfrm>
            <a:off x="265500" y="2143900"/>
            <a:ext cx="4045200" cy="2877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500">
                <a:solidFill>
                  <a:srgbClr val="0000FF"/>
                </a:solidFill>
              </a:rPr>
              <a:t>Cell Phone Use</a:t>
            </a:r>
            <a:endParaRPr b="1" sz="3500">
              <a:solidFill>
                <a:srgbClr val="0000FF"/>
              </a:solidFill>
            </a:endParaRPr>
          </a:p>
          <a:p>
            <a:pPr indent="0" lvl="0" marL="0" rtl="0" algn="ctr">
              <a:spcBef>
                <a:spcPts val="0"/>
              </a:spcBef>
              <a:spcAft>
                <a:spcPts val="0"/>
              </a:spcAft>
              <a:buNone/>
            </a:pPr>
            <a:r>
              <a:rPr b="1" lang="en" sz="3500">
                <a:solidFill>
                  <a:srgbClr val="0000FF"/>
                </a:solidFill>
              </a:rPr>
              <a:t>@ M.H.H.S.</a:t>
            </a:r>
            <a:endParaRPr b="1" sz="3500">
              <a:solidFill>
                <a:srgbClr val="0000FF"/>
              </a:solidFill>
            </a:endParaRPr>
          </a:p>
        </p:txBody>
      </p:sp>
      <p:sp>
        <p:nvSpPr>
          <p:cNvPr id="105" name="Google Shape;105;p20"/>
          <p:cNvSpPr txBox="1"/>
          <p:nvPr>
            <p:ph idx="2" type="body"/>
          </p:nvPr>
        </p:nvSpPr>
        <p:spPr>
          <a:xfrm>
            <a:off x="4673350" y="141050"/>
            <a:ext cx="4311300" cy="500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336550" lvl="0" marL="457200" rtl="0" algn="l">
              <a:lnSpc>
                <a:spcPct val="100000"/>
              </a:lnSpc>
              <a:spcBef>
                <a:spcPts val="1600"/>
              </a:spcBef>
              <a:spcAft>
                <a:spcPts val="0"/>
              </a:spcAft>
              <a:buClr>
                <a:srgbClr val="000000"/>
              </a:buClr>
              <a:buSzPts val="1700"/>
              <a:buAutoNum type="alphaUcPeriod"/>
            </a:pPr>
            <a:r>
              <a:rPr b="1" lang="en" sz="1700">
                <a:solidFill>
                  <a:srgbClr val="000000"/>
                </a:solidFill>
              </a:rPr>
              <a:t>Teacher Modeling-using a </a:t>
            </a:r>
            <a:r>
              <a:rPr b="1" lang="en" sz="1700">
                <a:solidFill>
                  <a:srgbClr val="000000"/>
                </a:solidFill>
                <a:highlight>
                  <a:srgbClr val="FFFF00"/>
                </a:highlight>
              </a:rPr>
              <a:t>different</a:t>
            </a:r>
            <a:r>
              <a:rPr b="1" lang="en" sz="1700">
                <a:solidFill>
                  <a:srgbClr val="000000"/>
                </a:solidFill>
              </a:rPr>
              <a:t> problem.</a:t>
            </a:r>
            <a:endParaRPr b="1" sz="1700">
              <a:solidFill>
                <a:srgbClr val="000000"/>
              </a:solidFill>
            </a:endParaRPr>
          </a:p>
          <a:p>
            <a:pPr indent="0" lvl="0" marL="457200" rtl="0" algn="l">
              <a:lnSpc>
                <a:spcPct val="100000"/>
              </a:lnSpc>
              <a:spcBef>
                <a:spcPts val="0"/>
              </a:spcBef>
              <a:spcAft>
                <a:spcPts val="0"/>
              </a:spcAft>
              <a:buNone/>
            </a:pPr>
            <a:r>
              <a:t/>
            </a:r>
            <a:endParaRPr b="1" sz="1700">
              <a:solidFill>
                <a:srgbClr val="000000"/>
              </a:solidFill>
            </a:endParaRPr>
          </a:p>
          <a:p>
            <a:pPr indent="-336550" lvl="0" marL="457200" rtl="0" algn="l">
              <a:lnSpc>
                <a:spcPct val="100000"/>
              </a:lnSpc>
              <a:spcBef>
                <a:spcPts val="0"/>
              </a:spcBef>
              <a:spcAft>
                <a:spcPts val="0"/>
              </a:spcAft>
              <a:buClr>
                <a:srgbClr val="000000"/>
              </a:buClr>
              <a:buSzPts val="1700"/>
              <a:buAutoNum type="alphaUcPeriod"/>
            </a:pPr>
            <a:r>
              <a:rPr b="1" lang="en" sz="1700">
                <a:solidFill>
                  <a:srgbClr val="000000"/>
                </a:solidFill>
              </a:rPr>
              <a:t>Student Task:</a:t>
            </a:r>
            <a:endParaRPr b="1" sz="1700">
              <a:solidFill>
                <a:srgbClr val="000000"/>
              </a:solidFill>
            </a:endParaRPr>
          </a:p>
          <a:p>
            <a:pPr indent="-336550" lvl="0" marL="457200" rtl="0" algn="l">
              <a:lnSpc>
                <a:spcPct val="100000"/>
              </a:lnSpc>
              <a:spcBef>
                <a:spcPts val="1000"/>
              </a:spcBef>
              <a:spcAft>
                <a:spcPts val="0"/>
              </a:spcAft>
              <a:buClr>
                <a:srgbClr val="000000"/>
              </a:buClr>
              <a:buSzPts val="1700"/>
              <a:buChar char="●"/>
            </a:pPr>
            <a:r>
              <a:rPr b="1" lang="en" sz="1700">
                <a:solidFill>
                  <a:srgbClr val="000000"/>
                </a:solidFill>
                <a:highlight>
                  <a:srgbClr val="FFFF00"/>
                </a:highlight>
              </a:rPr>
              <a:t>In your assigned groups of 3,or pairs, brainstorm at least three (3) causes of cell phone use at M.H.H.S.</a:t>
            </a:r>
            <a:endParaRPr b="1" sz="1700">
              <a:solidFill>
                <a:srgbClr val="000000"/>
              </a:solidFill>
              <a:highlight>
                <a:srgbClr val="FFFF00"/>
              </a:highlight>
            </a:endParaRPr>
          </a:p>
          <a:p>
            <a:pPr indent="-336550" lvl="0" marL="457200" rtl="0" algn="l">
              <a:spcBef>
                <a:spcPts val="1000"/>
              </a:spcBef>
              <a:spcAft>
                <a:spcPts val="0"/>
              </a:spcAft>
              <a:buClr>
                <a:srgbClr val="000000"/>
              </a:buClr>
              <a:buSzPts val="1700"/>
              <a:buChar char="●"/>
            </a:pPr>
            <a:r>
              <a:rPr b="1" lang="en" sz="1700">
                <a:solidFill>
                  <a:srgbClr val="000000"/>
                </a:solidFill>
              </a:rPr>
              <a:t>Please use the graphic organizer provided on Google Classroom.</a:t>
            </a:r>
            <a:endParaRPr b="1" sz="1700">
              <a:solidFill>
                <a:srgbClr val="000000"/>
              </a:solidFill>
            </a:endParaRPr>
          </a:p>
          <a:p>
            <a:pPr indent="-336550" lvl="0" marL="457200" rtl="0" algn="l">
              <a:spcBef>
                <a:spcPts val="1000"/>
              </a:spcBef>
              <a:spcAft>
                <a:spcPts val="0"/>
              </a:spcAft>
              <a:buClr>
                <a:srgbClr val="000000"/>
              </a:buClr>
              <a:buSzPts val="1700"/>
              <a:buChar char="●"/>
            </a:pPr>
            <a:r>
              <a:rPr b="1" lang="en" sz="1700">
                <a:solidFill>
                  <a:srgbClr val="000000"/>
                </a:solidFill>
                <a:highlight>
                  <a:srgbClr val="FFFF00"/>
                </a:highlight>
              </a:rPr>
              <a:t>When task is completed, discuss with your group why or why not you use your cell phone at school.</a:t>
            </a:r>
            <a:endParaRPr b="1" sz="1700">
              <a:solidFill>
                <a:srgbClr val="000000"/>
              </a:solidFill>
              <a:highlight>
                <a:srgbClr val="FFFF00"/>
              </a:highlight>
            </a:endParaRPr>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highlight>
                <a:srgbClr val="FFFF00"/>
              </a:highlight>
            </a:endParaRPr>
          </a:p>
          <a:p>
            <a:pPr indent="0" lvl="0" marL="0" rtl="0" algn="l">
              <a:spcBef>
                <a:spcPts val="1600"/>
              </a:spcBef>
              <a:spcAft>
                <a:spcPts val="0"/>
              </a:spcAft>
              <a:buNone/>
            </a:pPr>
            <a:r>
              <a:t/>
            </a:r>
            <a:endParaRPr>
              <a:highlight>
                <a:srgbClr val="FFFF00"/>
              </a:highlight>
            </a:endParaRPr>
          </a:p>
          <a:p>
            <a:pPr indent="0" lvl="0" marL="0" rtl="0" algn="l">
              <a:spcBef>
                <a:spcPts val="1600"/>
              </a:spcBef>
              <a:spcAft>
                <a:spcPts val="1600"/>
              </a:spcAft>
              <a:buNone/>
            </a:pPr>
            <a:r>
              <a:t/>
            </a:r>
            <a:endParaRPr>
              <a:highlight>
                <a:srgbClr val="FFFF00"/>
              </a:highlight>
            </a:endParaRPr>
          </a:p>
        </p:txBody>
      </p:sp>
      <p:pic>
        <p:nvPicPr>
          <p:cNvPr id="106" name="Google Shape;106;p20"/>
          <p:cNvPicPr preferRelativeResize="0"/>
          <p:nvPr/>
        </p:nvPicPr>
        <p:blipFill>
          <a:blip r:embed="rId3">
            <a:alphaModFix/>
          </a:blip>
          <a:stretch>
            <a:fillRect/>
          </a:stretch>
        </p:blipFill>
        <p:spPr>
          <a:xfrm>
            <a:off x="773675" y="3421000"/>
            <a:ext cx="2857500" cy="1600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3" st="3"/>
                                            </p:txEl>
                                          </p:spTgt>
                                        </p:tgtEl>
                                        <p:attrNameLst>
                                          <p:attrName>style.visibility</p:attrName>
                                        </p:attrNameLst>
                                      </p:cBhvr>
                                      <p:to>
                                        <p:strVal val="visible"/>
                                      </p:to>
                                    </p:set>
                                    <p:animEffect filter="fade" transition="in">
                                      <p:cBhvr>
                                        <p:cTn dur="1000"/>
                                        <p:tgtEl>
                                          <p:spTgt spid="1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4" st="4"/>
                                            </p:txEl>
                                          </p:spTgt>
                                        </p:tgtEl>
                                        <p:attrNameLst>
                                          <p:attrName>style.visibility</p:attrName>
                                        </p:attrNameLst>
                                      </p:cBhvr>
                                      <p:to>
                                        <p:strVal val="visible"/>
                                      </p:to>
                                    </p:set>
                                    <p:animEffect filter="fade" transition="in">
                                      <p:cBhvr>
                                        <p:cTn dur="1000"/>
                                        <p:tgtEl>
                                          <p:spTgt spid="1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5" st="5"/>
                                            </p:txEl>
                                          </p:spTgt>
                                        </p:tgtEl>
                                        <p:attrNameLst>
                                          <p:attrName>style.visibility</p:attrName>
                                        </p:attrNameLst>
                                      </p:cBhvr>
                                      <p:to>
                                        <p:strVal val="visible"/>
                                      </p:to>
                                    </p:set>
                                    <p:animEffect filter="fade" transition="in">
                                      <p:cBhvr>
                                        <p:cTn dur="1000"/>
                                        <p:tgtEl>
                                          <p:spTgt spid="1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6" st="6"/>
                                            </p:txEl>
                                          </p:spTgt>
                                        </p:tgtEl>
                                        <p:attrNameLst>
                                          <p:attrName>style.visibility</p:attrName>
                                        </p:attrNameLst>
                                      </p:cBhvr>
                                      <p:to>
                                        <p:strVal val="visible"/>
                                      </p:to>
                                    </p:set>
                                    <p:animEffect filter="fade" transition="in">
                                      <p:cBhvr>
                                        <p:cTn dur="1000"/>
                                        <p:tgtEl>
                                          <p:spTgt spid="10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7" st="7"/>
                                            </p:txEl>
                                          </p:spTgt>
                                        </p:tgtEl>
                                        <p:attrNameLst>
                                          <p:attrName>style.visibility</p:attrName>
                                        </p:attrNameLst>
                                      </p:cBhvr>
                                      <p:to>
                                        <p:strVal val="visible"/>
                                      </p:to>
                                    </p:set>
                                    <p:animEffect filter="fade" transition="in">
                                      <p:cBhvr>
                                        <p:cTn dur="1000"/>
                                        <p:tgtEl>
                                          <p:spTgt spid="10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8" st="8"/>
                                            </p:txEl>
                                          </p:spTgt>
                                        </p:tgtEl>
                                        <p:attrNameLst>
                                          <p:attrName>style.visibility</p:attrName>
                                        </p:attrNameLst>
                                      </p:cBhvr>
                                      <p:to>
                                        <p:strVal val="visible"/>
                                      </p:to>
                                    </p:set>
                                    <p:animEffect filter="fade" transition="in">
                                      <p:cBhvr>
                                        <p:cTn dur="1000"/>
                                        <p:tgtEl>
                                          <p:spTgt spid="10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9" st="9"/>
                                            </p:txEl>
                                          </p:spTgt>
                                        </p:tgtEl>
                                        <p:attrNameLst>
                                          <p:attrName>style.visibility</p:attrName>
                                        </p:attrNameLst>
                                      </p:cBhvr>
                                      <p:to>
                                        <p:strVal val="visible"/>
                                      </p:to>
                                    </p:set>
                                    <p:animEffect filter="fade" transition="in">
                                      <p:cBhvr>
                                        <p:cTn dur="1000"/>
                                        <p:tgtEl>
                                          <p:spTgt spid="10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0" st="10"/>
                                            </p:txEl>
                                          </p:spTgt>
                                        </p:tgtEl>
                                        <p:attrNameLst>
                                          <p:attrName>style.visibility</p:attrName>
                                        </p:attrNameLst>
                                      </p:cBhvr>
                                      <p:to>
                                        <p:strVal val="visible"/>
                                      </p:to>
                                    </p:set>
                                    <p:animEffect filter="fade" transition="in">
                                      <p:cBhvr>
                                        <p:cTn dur="1000"/>
                                        <p:tgtEl>
                                          <p:spTgt spid="10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1" st="11"/>
                                            </p:txEl>
                                          </p:spTgt>
                                        </p:tgtEl>
                                        <p:attrNameLst>
                                          <p:attrName>style.visibility</p:attrName>
                                        </p:attrNameLst>
                                      </p:cBhvr>
                                      <p:to>
                                        <p:strVal val="visible"/>
                                      </p:to>
                                    </p:set>
                                    <p:animEffect filter="fade" transition="in">
                                      <p:cBhvr>
                                        <p:cTn dur="1000"/>
                                        <p:tgtEl>
                                          <p:spTgt spid="10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2" st="12"/>
                                            </p:txEl>
                                          </p:spTgt>
                                        </p:tgtEl>
                                        <p:attrNameLst>
                                          <p:attrName>style.visibility</p:attrName>
                                        </p:attrNameLst>
                                      </p:cBhvr>
                                      <p:to>
                                        <p:strVal val="visible"/>
                                      </p:to>
                                    </p:set>
                                    <p:animEffect filter="fade" transition="in">
                                      <p:cBhvr>
                                        <p:cTn dur="1000"/>
                                        <p:tgtEl>
                                          <p:spTgt spid="10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3" st="13"/>
                                            </p:txEl>
                                          </p:spTgt>
                                        </p:tgtEl>
                                        <p:attrNameLst>
                                          <p:attrName>style.visibility</p:attrName>
                                        </p:attrNameLst>
                                      </p:cBhvr>
                                      <p:to>
                                        <p:strVal val="visible"/>
                                      </p:to>
                                    </p:set>
                                    <p:animEffect filter="fade" transition="in">
                                      <p:cBhvr>
                                        <p:cTn dur="1000"/>
                                        <p:tgtEl>
                                          <p:spTgt spid="10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4" st="14"/>
                                            </p:txEl>
                                          </p:spTgt>
                                        </p:tgtEl>
                                        <p:attrNameLst>
                                          <p:attrName>style.visibility</p:attrName>
                                        </p:attrNameLst>
                                      </p:cBhvr>
                                      <p:to>
                                        <p:strVal val="visible"/>
                                      </p:to>
                                    </p:set>
                                    <p:animEffect filter="fade" transition="in">
                                      <p:cBhvr>
                                        <p:cTn dur="1000"/>
                                        <p:tgtEl>
                                          <p:spTgt spid="105">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Teacher Modeling Step #3-</a:t>
            </a:r>
            <a:r>
              <a:rPr lang="en" sz="3100">
                <a:solidFill>
                  <a:srgbClr val="000000"/>
                </a:solidFill>
              </a:rPr>
              <a:t>Identifying the Causes of the problem</a:t>
            </a:r>
            <a:endParaRPr sz="3100">
              <a:solidFill>
                <a:srgbClr val="000000"/>
              </a:solidFill>
            </a:endParaRPr>
          </a:p>
          <a:p>
            <a:pPr indent="0" lvl="0" marL="0" rtl="0" algn="l">
              <a:spcBef>
                <a:spcPts val="0"/>
              </a:spcBef>
              <a:spcAft>
                <a:spcPts val="0"/>
              </a:spcAft>
              <a:buNone/>
            </a:pPr>
            <a:r>
              <a:t/>
            </a:r>
            <a:endParaRPr/>
          </a:p>
        </p:txBody>
      </p:sp>
      <p:sp>
        <p:nvSpPr>
          <p:cNvPr id="112" name="Google Shape;112;p21"/>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000000"/>
                </a:solidFill>
              </a:rPr>
              <a:t>Let’s say we wanted to identify causes of low test grades after a unit. We can brainstorm:</a:t>
            </a:r>
            <a:endParaRPr b="1" sz="2500">
              <a:solidFill>
                <a:srgbClr val="000000"/>
              </a:solidFill>
            </a:endParaRPr>
          </a:p>
          <a:p>
            <a:pPr indent="-387350" lvl="0" marL="457200" rtl="0" algn="l">
              <a:spcBef>
                <a:spcPts val="1600"/>
              </a:spcBef>
              <a:spcAft>
                <a:spcPts val="0"/>
              </a:spcAft>
              <a:buClr>
                <a:srgbClr val="000000"/>
              </a:buClr>
              <a:buSzPts val="2500"/>
              <a:buChar char="●"/>
            </a:pPr>
            <a:r>
              <a:rPr b="1" lang="en" sz="2500">
                <a:solidFill>
                  <a:srgbClr val="000000"/>
                </a:solidFill>
              </a:rPr>
              <a:t>Students did not understand the lesson</a:t>
            </a:r>
            <a:endParaRPr b="1" sz="2500">
              <a:solidFill>
                <a:srgbClr val="000000"/>
              </a:solidFill>
            </a:endParaRPr>
          </a:p>
          <a:p>
            <a:pPr indent="-387350" lvl="0" marL="457200" rtl="0" algn="l">
              <a:spcBef>
                <a:spcPts val="0"/>
              </a:spcBef>
              <a:spcAft>
                <a:spcPts val="0"/>
              </a:spcAft>
              <a:buClr>
                <a:srgbClr val="000000"/>
              </a:buClr>
              <a:buSzPts val="2500"/>
              <a:buChar char="●"/>
            </a:pPr>
            <a:r>
              <a:rPr b="1" lang="en" sz="2500">
                <a:solidFill>
                  <a:srgbClr val="000000"/>
                </a:solidFill>
              </a:rPr>
              <a:t>The lessons were not effective</a:t>
            </a:r>
            <a:endParaRPr b="1" sz="2500">
              <a:solidFill>
                <a:srgbClr val="000000"/>
              </a:solidFill>
            </a:endParaRPr>
          </a:p>
          <a:p>
            <a:pPr indent="-387350" lvl="0" marL="457200" rtl="0" algn="l">
              <a:spcBef>
                <a:spcPts val="0"/>
              </a:spcBef>
              <a:spcAft>
                <a:spcPts val="0"/>
              </a:spcAft>
              <a:buClr>
                <a:srgbClr val="000000"/>
              </a:buClr>
              <a:buSzPts val="2500"/>
              <a:buChar char="●"/>
            </a:pPr>
            <a:r>
              <a:rPr b="1" lang="en" sz="2500">
                <a:solidFill>
                  <a:srgbClr val="000000"/>
                </a:solidFill>
              </a:rPr>
              <a:t>Students did not study the material</a:t>
            </a:r>
            <a:endParaRPr b="1" sz="2500">
              <a:solidFill>
                <a:srgbClr val="000000"/>
              </a:solidFill>
            </a:endParaRPr>
          </a:p>
          <a:p>
            <a:pPr indent="0" lvl="0" marL="45720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 calcmode="lin" valueType="num">
                                      <p:cBhvr additive="base">
                                        <p:cTn dur="1000"/>
                                        <p:tgtEl>
                                          <p:spTgt spid="11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 calcmode="lin" valueType="num">
                                      <p:cBhvr additive="base">
                                        <p:cTn dur="1000"/>
                                        <p:tgtEl>
                                          <p:spTgt spid="11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 calcmode="lin" valueType="num">
                                      <p:cBhvr additive="base">
                                        <p:cTn dur="1000"/>
                                        <p:tgtEl>
                                          <p:spTgt spid="11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 calcmode="lin" valueType="num">
                                      <p:cBhvr additive="base">
                                        <p:cTn dur="1000"/>
                                        <p:tgtEl>
                                          <p:spTgt spid="11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112">
                                            <p:txEl>
                                              <p:pRg end="4" st="4"/>
                                            </p:txEl>
                                          </p:spTgt>
                                        </p:tgtEl>
                                        <p:attrNameLst>
                                          <p:attrName>style.visibility</p:attrName>
                                        </p:attrNameLst>
                                      </p:cBhvr>
                                      <p:to>
                                        <p:strVal val="visible"/>
                                      </p:to>
                                    </p:set>
                                    <p:anim calcmode="lin" valueType="num">
                                      <p:cBhvr additive="base">
                                        <p:cTn dur="1000"/>
                                        <p:tgtEl>
                                          <p:spTgt spid="11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