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67" r:id="rId3"/>
    <p:sldId id="266" r:id="rId4"/>
    <p:sldId id="268" r:id="rId5"/>
    <p:sldId id="281" r:id="rId6"/>
    <p:sldId id="269" r:id="rId7"/>
    <p:sldId id="278" r:id="rId8"/>
    <p:sldId id="279" r:id="rId9"/>
    <p:sldId id="272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0F2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73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6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3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4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3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3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9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8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6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2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3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BC3D2F-A5B3-4919-9E87-A6036A1F9504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648C66-0EF5-44D4-8A8D-5F746E51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5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382081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1265543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giarism.org/article/plagiarism-facts-and-stat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qcBAnXMKi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lipart-library.com/clipart/Denied-Stamp-Free-Download-PNG.htm" TargetMode="External"/><Relationship Id="rId4" Type="http://schemas.openxmlformats.org/officeDocument/2006/relationships/hyperlink" Target="https://www.mma.org/mma-announces-winners-of-8th-grade-essay-conte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premiumbpthemes.com/clipart/ge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164" y="1625601"/>
            <a:ext cx="7333672" cy="180109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Addressing Plagiarism in </a:t>
            </a:r>
            <a:r>
              <a:rPr lang="en-US" sz="4400" b="1">
                <a:solidFill>
                  <a:srgbClr val="00B050"/>
                </a:solidFill>
              </a:rPr>
              <a:t>School Assignments at PS/MS 129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</a:t>
            </a:r>
          </a:p>
          <a:p>
            <a:r>
              <a:rPr lang="en-US" dirty="0"/>
              <a:t>Ms. K. Ashby</a:t>
            </a:r>
            <a:br>
              <a:rPr lang="en-US" dirty="0"/>
            </a:br>
            <a:r>
              <a:rPr lang="en-US" dirty="0"/>
              <a:t>PS/MS 129</a:t>
            </a:r>
          </a:p>
        </p:txBody>
      </p:sp>
    </p:spTree>
    <p:extLst>
      <p:ext uri="{BB962C8B-B14F-4D97-AF65-F5344CB8AC3E}">
        <p14:creationId xmlns:p14="http://schemas.microsoft.com/office/powerpoint/2010/main" val="139006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426585"/>
            <a:ext cx="9601196" cy="1002416"/>
          </a:xfrm>
        </p:spPr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3570778"/>
            <a:ext cx="10527030" cy="256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	How can we address plagiarism in our school?  Choose one of the causes we have discussed (or find one of you own) and use the PPA steps to find a reasonable solution.  Then write a letter to the principal explaining your policy and why it is the best option.  Make sure that your cite your sources.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204548-9232-9144-AE7A-F32669056CE1}"/>
              </a:ext>
            </a:extLst>
          </p:cNvPr>
          <p:cNvSpPr txBox="1">
            <a:spLocks/>
          </p:cNvSpPr>
          <p:nvPr/>
        </p:nvSpPr>
        <p:spPr>
          <a:xfrm>
            <a:off x="684553" y="734580"/>
            <a:ext cx="10993582" cy="12789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What can the school do to correct the problem?</a:t>
            </a:r>
          </a:p>
        </p:txBody>
      </p:sp>
    </p:spTree>
    <p:extLst>
      <p:ext uri="{BB962C8B-B14F-4D97-AF65-F5344CB8AC3E}">
        <p14:creationId xmlns:p14="http://schemas.microsoft.com/office/powerpoint/2010/main" val="236966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ασκήσεις για την υγεία- σκαλοπάτια Stair Climbing, Walking Up Stairs, Take The Stairs, Exercises, No Equipment Workout, Fitness Equipment, Clip Art, Physical Therapy, Psychiatry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b="10356"/>
          <a:stretch/>
        </p:blipFill>
        <p:spPr bwMode="auto">
          <a:xfrm>
            <a:off x="760557" y="630382"/>
            <a:ext cx="7422862" cy="55972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AutoShape 4" descr="Image result for climbing stair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Image result for climbing stair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26592" y="5308937"/>
            <a:ext cx="394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  What is the problem?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2982" y="1836893"/>
            <a:ext cx="57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What is the best policy to correct the problem?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1629" y="2557167"/>
            <a:ext cx="614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5.  What policies can you create to correct the problem?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1988" y="3228945"/>
            <a:ext cx="394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 What is the existing policy?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2109" y="3928796"/>
            <a:ext cx="394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What are the causes?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86182" y="4609086"/>
            <a:ext cx="394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Where is the evidence?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3408217" y="230273"/>
            <a:ext cx="8063347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600" dirty="0"/>
          </a:p>
          <a:p>
            <a:r>
              <a:rPr lang="en-US" sz="2800" b="1" dirty="0">
                <a:solidFill>
                  <a:srgbClr val="7030A0"/>
                </a:solidFill>
                <a:latin typeface="Jokerman" panose="04090605060D06020702" pitchFamily="82" charset="0"/>
              </a:rPr>
              <a:t>Use the Public Policy Analyst (PPA) steps to understand and address the problem.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775" y="6467497"/>
            <a:ext cx="544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Image from </a:t>
            </a:r>
            <a:r>
              <a:rPr lang="en-US" dirty="0">
                <a:hlinkClick r:id="rId3"/>
              </a:rPr>
              <a:t>http://clipart-library.com/clipart/382081.htm</a:t>
            </a:r>
            <a:endParaRPr lang="en-US" dirty="0">
              <a:solidFill>
                <a:srgbClr val="000000"/>
              </a:solidFill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85582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Jokerman" panose="04090605060D06020702" pitchFamily="82" charset="0"/>
              </a:rPr>
              <a:t>The Problem</a:t>
            </a:r>
            <a:endParaRPr lang="en-US" dirty="0">
              <a:solidFill>
                <a:srgbClr val="00B0F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183" y="2560320"/>
            <a:ext cx="5504872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Some students are copying and pasting text from the internet and using it in their assignments without citing all sources. 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7251597" y="2656193"/>
            <a:ext cx="3491346" cy="321425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4536" y="3753719"/>
            <a:ext cx="334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Plagiarism</a:t>
            </a:r>
          </a:p>
        </p:txBody>
      </p:sp>
    </p:spTree>
    <p:extLst>
      <p:ext uri="{BB962C8B-B14F-4D97-AF65-F5344CB8AC3E}">
        <p14:creationId xmlns:p14="http://schemas.microsoft.com/office/powerpoint/2010/main" val="232552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53" y="688397"/>
            <a:ext cx="10805483" cy="133436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>
                <a:solidFill>
                  <a:srgbClr val="C00000"/>
                </a:solidFill>
                <a:latin typeface="Jokerman" panose="04090605060D06020702" pitchFamily="82" charset="0"/>
              </a:rPr>
              <a:t>The Evidence</a:t>
            </a:r>
            <a:br>
              <a:rPr lang="en-US" dirty="0"/>
            </a:br>
            <a:r>
              <a:rPr lang="en-US" dirty="0"/>
              <a:t>How do we know this is an issue in our school?</a:t>
            </a:r>
          </a:p>
        </p:txBody>
      </p:sp>
      <p:pic>
        <p:nvPicPr>
          <p:cNvPr id="5" name="Picture 2" descr="Prevalence Clip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2" y="3909815"/>
            <a:ext cx="2925656" cy="22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114" y="6123709"/>
            <a:ext cx="5555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u="sng" dirty="0">
              <a:hlinkClick r:id="rId3"/>
            </a:endParaRPr>
          </a:p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Image from </a:t>
            </a:r>
            <a:r>
              <a:rPr lang="en-US" dirty="0">
                <a:hlinkClick r:id="rId3"/>
              </a:rPr>
              <a:t>http://clipart-library.com/clipart/1265543.htm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44855" y="4113567"/>
            <a:ext cx="7407563" cy="171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B050"/>
                </a:solidFill>
              </a:rPr>
              <a:t>Some students have commented about other students who copied words from the internet and received passing grades for the assignment.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745" y="2560320"/>
            <a:ext cx="7407563" cy="17161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Teachers have expressed concerns about students simply copying and pasting work from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6380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53" y="688397"/>
            <a:ext cx="10805483" cy="133436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>
                <a:solidFill>
                  <a:srgbClr val="C00000"/>
                </a:solidFill>
                <a:latin typeface="Jokerman" panose="04090605060D06020702" pitchFamily="82" charset="0"/>
              </a:rPr>
              <a:t>The Evidence</a:t>
            </a:r>
            <a:br>
              <a:rPr lang="en-US" dirty="0"/>
            </a:br>
            <a:r>
              <a:rPr lang="en-US" dirty="0"/>
              <a:t>How is this an issue in other schools?</a:t>
            </a:r>
          </a:p>
        </p:txBody>
      </p:sp>
      <p:pic>
        <p:nvPicPr>
          <p:cNvPr id="5" name="Picture 2" descr="Prevalence Clip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970" y="207964"/>
            <a:ext cx="1888836" cy="14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6415" y="2806334"/>
            <a:ext cx="9652065" cy="3674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The Josephson Institute Center for Youth Ethics surveyed 43,000 high school students in public and private schools and found that:</a:t>
            </a:r>
          </a:p>
          <a:p>
            <a:r>
              <a:rPr lang="en-US" b="1" dirty="0"/>
              <a:t>59% of high school students admitted cheating on a test during the last year. 34% self-reported doing it more than two times.</a:t>
            </a:r>
          </a:p>
          <a:p>
            <a:r>
              <a:rPr lang="en-US" b="1" dirty="0"/>
              <a:t>One out of three high school students admitted that they used the Internet to plagiarize an assignment.</a:t>
            </a: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https://www.plagiarism.org/article/plagiarism-facts-and-stats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i="1" dirty="0"/>
              <a:t>Published June 7, 2017</a:t>
            </a:r>
            <a:endParaRPr lang="en-US" sz="1800" dirty="0"/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C58BF-31BD-3348-86EA-784BAA8E7841}"/>
              </a:ext>
            </a:extLst>
          </p:cNvPr>
          <p:cNvSpPr txBox="1"/>
          <p:nvPr/>
        </p:nvSpPr>
        <p:spPr>
          <a:xfrm>
            <a:off x="-2491740" y="-1577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8909" y="2560320"/>
            <a:ext cx="10955273" cy="331012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urlz MT" panose="04040404050702020202" pitchFamily="82" charset="0"/>
              </a:rPr>
              <a:t>Some students don’t fully understand plagiarism. </a:t>
            </a:r>
          </a:p>
          <a:p>
            <a:r>
              <a:rPr lang="en-US" sz="3600" b="1" dirty="0">
                <a:solidFill>
                  <a:srgbClr val="7030A0"/>
                </a:solidFill>
                <a:latin typeface="Curlz MT" panose="04040404050702020202" pitchFamily="82" charset="0"/>
              </a:rPr>
              <a:t>Some students want to take short cuts to finish quickly. </a:t>
            </a:r>
          </a:p>
          <a:p>
            <a:r>
              <a:rPr lang="en-US" sz="3600" b="1" dirty="0">
                <a:solidFill>
                  <a:srgbClr val="2E90F2"/>
                </a:solidFill>
                <a:latin typeface="Curlz MT" panose="04040404050702020202" pitchFamily="82" charset="0"/>
              </a:rPr>
              <a:t>Some students don’t want to put in a full effort to get a grade.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961" y="974726"/>
            <a:ext cx="10993582" cy="12789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Jokerman" panose="04090605060D06020702" pitchFamily="82" charset="0"/>
              </a:rPr>
              <a:t>What Are the Main Causes?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7453201" y="4730230"/>
            <a:ext cx="3288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7F7F7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</a:t>
            </a:r>
          </a:p>
        </p:txBody>
      </p:sp>
      <p:pic>
        <p:nvPicPr>
          <p:cNvPr id="11" name="Picture 2" descr="Image Of A Person Thinking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560" y="4730230"/>
            <a:ext cx="1645605" cy="16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8910" y="6462456"/>
            <a:ext cx="539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from </a:t>
            </a:r>
            <a:r>
              <a:rPr lang="en-US" sz="1600" dirty="0">
                <a:hlinkClick r:id="rId3"/>
              </a:rPr>
              <a:t>http://clipart-library.com/clipart/qcBAnXMKi.htm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15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What is the existing policy?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</a:b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Citywide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NYC DOE Discipline Code (p. 34)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1" y="2560319"/>
            <a:ext cx="5582652" cy="3519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Level 3 Infractions – Disruptive Behavior </a:t>
            </a:r>
          </a:p>
          <a:p>
            <a:r>
              <a:rPr lang="en-US" sz="2800" dirty="0"/>
              <a:t>B31 Engaging in scholastic dishonesty which includes but is not limited to:</a:t>
            </a:r>
          </a:p>
          <a:p>
            <a:pPr lvl="1"/>
            <a:r>
              <a:rPr lang="en-US" sz="2800" dirty="0"/>
              <a:t>a.  Cheating …</a:t>
            </a:r>
          </a:p>
          <a:p>
            <a:pPr lvl="1"/>
            <a:r>
              <a:rPr lang="en-US" sz="2800" dirty="0"/>
              <a:t>b.  Plagiarizing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Image result for nyc doe discipline code 6-12 2019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75" y="3068639"/>
            <a:ext cx="2793261" cy="30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What is the existing policy?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</a:br>
            <a:r>
              <a:rPr lang="en-US" sz="2000">
                <a:solidFill>
                  <a:schemeClr val="accent4">
                    <a:lumMod val="75000"/>
                  </a:schemeClr>
                </a:solidFill>
                <a:latin typeface="Jokerman" panose="04090605060D06020702" pitchFamily="82" charset="0"/>
              </a:rPr>
              <a:t>In Our School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75823"/>
            <a:ext cx="5231651" cy="3310128"/>
          </a:xfrm>
        </p:spPr>
        <p:txBody>
          <a:bodyPr>
            <a:normAutofit/>
          </a:bodyPr>
          <a:lstStyle/>
          <a:p>
            <a:r>
              <a:rPr lang="en-US" sz="2800" b="1" dirty="0"/>
              <a:t>The teacher may make you redo your work.</a:t>
            </a:r>
          </a:p>
          <a:p>
            <a:r>
              <a:rPr lang="en-US" sz="2800" b="1" dirty="0"/>
              <a:t>You may get a failing grade.</a:t>
            </a:r>
          </a:p>
          <a:p>
            <a:r>
              <a:rPr lang="en-US" sz="2800" b="1" dirty="0"/>
              <a:t>The teacher may have a conference with you and/or your parents/guardians.</a:t>
            </a:r>
          </a:p>
        </p:txBody>
      </p:sp>
      <p:pic>
        <p:nvPicPr>
          <p:cNvPr id="6" name="Picture 8" descr="Image result for e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23" y="2954956"/>
            <a:ext cx="3632070" cy="23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nied Stamp Free Downloa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23" y="3074853"/>
            <a:ext cx="3632070" cy="219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81344" y="614476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Images from </a:t>
            </a:r>
            <a:r>
              <a:rPr lang="en-US" sz="1400" dirty="0">
                <a:hlinkClick r:id="rId4"/>
              </a:rPr>
              <a:t>https://www.mma.org/mma-announces-winners-of-8th-grade-essay-contest/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and </a:t>
            </a:r>
            <a:r>
              <a:rPr lang="en-US" sz="1400" dirty="0">
                <a:hlinkClick r:id="rId5"/>
              </a:rPr>
              <a:t>http://clipart-library.com/clipart/Denied-Stamp-Free-Download-PNG.htm</a:t>
            </a: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02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53" y="734580"/>
            <a:ext cx="10993582" cy="12789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Jokerman" panose="04090605060D06020702" pitchFamily="82" charset="0"/>
              </a:rPr>
              <a:t>What can you do to correct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554934" cy="33101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Embed quotes/evidence into your own sentences.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Summarize or paraphrase  evidence and introduce it. </a:t>
            </a:r>
          </a:p>
          <a:p>
            <a:r>
              <a:rPr lang="en-US" sz="3200" b="1" dirty="0"/>
              <a:t>Use </a:t>
            </a: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>
                <a:solidFill>
                  <a:srgbClr val="00B0F0"/>
                </a:solidFill>
              </a:rPr>
              <a:t>L</a:t>
            </a:r>
            <a:r>
              <a:rPr lang="en-US" sz="3200" b="1" dirty="0">
                <a:solidFill>
                  <a:srgbClr val="92D050"/>
                </a:solidFill>
              </a:rPr>
              <a:t>A</a:t>
            </a:r>
            <a:r>
              <a:rPr lang="en-US" sz="3200" b="1" dirty="0"/>
              <a:t> citations.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7692" y="6425782"/>
            <a:ext cx="5278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 from </a:t>
            </a:r>
            <a:r>
              <a:rPr lang="en-US" dirty="0">
                <a:hlinkClick r:id="rId2"/>
              </a:rPr>
              <a:t>https://premiumbpthemes.com/clipart/get</a:t>
            </a: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01208" y="2233091"/>
            <a:ext cx="4433455" cy="3964585"/>
            <a:chOff x="7139709" y="2179259"/>
            <a:chExt cx="4433455" cy="3964585"/>
          </a:xfrm>
        </p:grpSpPr>
        <p:sp>
          <p:nvSpPr>
            <p:cNvPr id="6" name="Down Arrow 5"/>
            <p:cNvSpPr/>
            <p:nvPr/>
          </p:nvSpPr>
          <p:spPr>
            <a:xfrm>
              <a:off x="7139709" y="2286924"/>
              <a:ext cx="4433455" cy="3856920"/>
            </a:xfrm>
            <a:prstGeom prst="downArrow">
              <a:avLst>
                <a:gd name="adj1" fmla="val 50000"/>
                <a:gd name="adj2" fmla="val 483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0" descr="Bibliography clipart. Research free download be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650" y="2179259"/>
              <a:ext cx="2663571" cy="146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131772" y="3640975"/>
              <a:ext cx="24493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ALWAYS</a:t>
              </a:r>
            </a:p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Cite</a:t>
              </a:r>
            </a:p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Your 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2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1451</TotalTime>
  <Words>573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Curlz MT</vt:lpstr>
      <vt:lpstr>Garamond</vt:lpstr>
      <vt:lpstr>Jokerman</vt:lpstr>
      <vt:lpstr>Work Sans</vt:lpstr>
      <vt:lpstr>Organic</vt:lpstr>
      <vt:lpstr>Addressing Plagiarism in School Assignments at PS/MS 129</vt:lpstr>
      <vt:lpstr>PowerPoint Presentation</vt:lpstr>
      <vt:lpstr>The Problem</vt:lpstr>
      <vt:lpstr> The Evidence How do we know this is an issue in our school?</vt:lpstr>
      <vt:lpstr> The Evidence How is this an issue in other schools?</vt:lpstr>
      <vt:lpstr>PowerPoint Presentation</vt:lpstr>
      <vt:lpstr>What is the existing policy? Citywide</vt:lpstr>
      <vt:lpstr>What is the existing policy? In Our School</vt:lpstr>
      <vt:lpstr>What can you do to correct the problem?</vt:lpstr>
      <vt:lpstr>Task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Violence among teens</dc:title>
  <dc:creator>teacher</dc:creator>
  <cp:lastModifiedBy>James Carroll</cp:lastModifiedBy>
  <cp:revision>95</cp:revision>
  <dcterms:created xsi:type="dcterms:W3CDTF">2019-12-14T20:52:22Z</dcterms:created>
  <dcterms:modified xsi:type="dcterms:W3CDTF">2020-01-01T16:24:00Z</dcterms:modified>
</cp:coreProperties>
</file>