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Average"/>
      <p:regular r:id="rId16"/>
    </p:embeddedFont>
    <p:embeddedFont>
      <p:font typeface="Oswald"/>
      <p:regular r:id="rId17"/>
      <p:bold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Oswald-regular.fntdata"/><Relationship Id="rId16" Type="http://schemas.openxmlformats.org/officeDocument/2006/relationships/font" Target="fonts/Average-regular.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Oswald-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94a8a9c9ab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94a8a9c9ab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94a8a9c9ab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94a8a9c9ab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94a8a9c9ab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94a8a9c9ab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94a8a9c9ab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94a8a9c9ab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94a8a9c9ab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94a8a9c9ab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94a8a9c9ab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94a8a9c9ab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94a8a9c9ab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94a8a9c9ab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94a8a9c9ab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94a8a9c9ab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94a8a9c9ab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94a8a9c9ab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flippedtips.com/plegal/tips/select.html" TargetMode="External"/><Relationship Id="rId4" Type="http://schemas.openxmlformats.org/officeDocument/2006/relationships/hyperlink" Target="https://www.menti.com/zmqu1vqdi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flippedtips.com/plegal/tips/gather.html" TargetMode="External"/><Relationship Id="rId4" Type="http://schemas.openxmlformats.org/officeDocument/2006/relationships/hyperlink" Target="https://www.chalkbeat.org/2021/8/26/22643549/covid-masks-schools-research" TargetMode="External"/><Relationship Id="rId5" Type="http://schemas.openxmlformats.org/officeDocument/2006/relationships/hyperlink" Target="https://www.cdc.gov/coronavirus/2019-ncov/science/science-briefs/transmission_k_12_schools.html" TargetMode="External"/><Relationship Id="rId6"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flippedtips.com/plegal/tips/identify.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flippedtips.com/plegal/tips/existing.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flippedtips.com/plegal/tips/solutions.html" TargetMode="Externa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flippedtips.com/plegal/tips/bestsol.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Mask wearing at PS 149</a:t>
            </a:r>
            <a:endParaRPr/>
          </a:p>
        </p:txBody>
      </p:sp>
      <p:sp>
        <p:nvSpPr>
          <p:cNvPr id="60" name="Google Shape;60;p13"/>
          <p:cNvSpPr txBox="1"/>
          <p:nvPr>
            <p:ph idx="1" type="subTitle"/>
          </p:nvPr>
        </p:nvSpPr>
        <p:spPr>
          <a:xfrm>
            <a:off x="2137225" y="2620253"/>
            <a:ext cx="4870500" cy="1022400"/>
          </a:xfrm>
          <a:prstGeom prst="rect">
            <a:avLst/>
          </a:prstGeom>
        </p:spPr>
        <p:txBody>
          <a:bodyPr anchorCtr="0" anchor="t" bIns="91425" lIns="91425" spcFirstLastPara="1" rIns="91425" wrap="square" tIns="91425">
            <a:normAutofit fontScale="25000" lnSpcReduction="20000"/>
          </a:bodyPr>
          <a:lstStyle/>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sz="10100"/>
          </a:p>
          <a:p>
            <a:pPr indent="0" lvl="0" marL="0" rtl="0" algn="ctr">
              <a:spcBef>
                <a:spcPts val="0"/>
              </a:spcBef>
              <a:spcAft>
                <a:spcPts val="0"/>
              </a:spcAft>
              <a:buNone/>
            </a:pPr>
            <a:r>
              <a:t/>
            </a:r>
            <a:endParaRPr sz="10100"/>
          </a:p>
          <a:p>
            <a:pPr indent="0" lvl="0" marL="0" rtl="0" algn="ctr">
              <a:spcBef>
                <a:spcPts val="0"/>
              </a:spcBef>
              <a:spcAft>
                <a:spcPts val="0"/>
              </a:spcAft>
              <a:buNone/>
            </a:pPr>
            <a:r>
              <a:rPr lang="en" sz="10100"/>
              <a:t>Brittain Altomare </a:t>
            </a:r>
            <a:endParaRPr sz="10100"/>
          </a:p>
          <a:p>
            <a:pPr indent="0" lvl="0" marL="0" rtl="0" algn="ctr">
              <a:spcBef>
                <a:spcPts val="0"/>
              </a:spcBef>
              <a:spcAft>
                <a:spcPts val="0"/>
              </a:spcAft>
              <a:buNone/>
            </a:pPr>
            <a:r>
              <a:rPr lang="en" sz="10100"/>
              <a:t>5th Grade PS 149</a:t>
            </a:r>
            <a:endParaRPr sz="10100"/>
          </a:p>
          <a:p>
            <a:pPr indent="0" lvl="0" marL="0" rtl="0" algn="ctr">
              <a:spcBef>
                <a:spcPts val="0"/>
              </a:spcBef>
              <a:spcAft>
                <a:spcPts val="0"/>
              </a:spcAft>
              <a:buNone/>
            </a:pPr>
            <a:r>
              <a:rPr lang="en" sz="10100"/>
              <a:t>Baltomare@schools.nyc.gov </a:t>
            </a:r>
            <a:endParaRPr sz="10100"/>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p:txBody>
      </p:sp>
      <p:pic>
        <p:nvPicPr>
          <p:cNvPr id="61" name="Google Shape;61;p13"/>
          <p:cNvPicPr preferRelativeResize="0"/>
          <p:nvPr/>
        </p:nvPicPr>
        <p:blipFill>
          <a:blip r:embed="rId3">
            <a:alphaModFix/>
          </a:blip>
          <a:stretch>
            <a:fillRect/>
          </a:stretch>
        </p:blipFill>
        <p:spPr>
          <a:xfrm>
            <a:off x="7007724" y="164800"/>
            <a:ext cx="1956526" cy="1532700"/>
          </a:xfrm>
          <a:prstGeom prst="rect">
            <a:avLst/>
          </a:prstGeom>
          <a:noFill/>
          <a:ln>
            <a:noFill/>
          </a:ln>
        </p:spPr>
      </p:pic>
      <p:pic>
        <p:nvPicPr>
          <p:cNvPr id="62" name="Google Shape;62;p13"/>
          <p:cNvPicPr preferRelativeResize="0"/>
          <p:nvPr/>
        </p:nvPicPr>
        <p:blipFill>
          <a:blip r:embed="rId4">
            <a:alphaModFix/>
          </a:blip>
          <a:stretch>
            <a:fillRect/>
          </a:stretch>
        </p:blipFill>
        <p:spPr>
          <a:xfrm>
            <a:off x="177925" y="3103025"/>
            <a:ext cx="1832425" cy="17062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Best Proposed Solution</a:t>
            </a:r>
            <a:endParaRPr/>
          </a:p>
        </p:txBody>
      </p:sp>
      <p:sp>
        <p:nvSpPr>
          <p:cNvPr id="121" name="Google Shape;121;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en"/>
              <a:t>Everyone is going to put their favorite proposed solution on a piece of paper and submit </a:t>
            </a:r>
            <a:r>
              <a:rPr lang="en"/>
              <a:t>anonymously</a:t>
            </a:r>
            <a:r>
              <a:rPr lang="en"/>
              <a:t>!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As a class we will vote on our BEST proposed </a:t>
            </a:r>
            <a:endParaRPr/>
          </a:p>
          <a:p>
            <a:pPr indent="0" lvl="0" marL="0" rtl="0" algn="l">
              <a:spcBef>
                <a:spcPts val="1200"/>
              </a:spcBef>
              <a:spcAft>
                <a:spcPts val="0"/>
              </a:spcAft>
              <a:buNone/>
            </a:pPr>
            <a:r>
              <a:rPr lang="en"/>
              <a:t>solution and submit to our principal for review. </a:t>
            </a:r>
            <a:endParaRPr/>
          </a:p>
          <a:p>
            <a:pPr indent="0" lvl="0" marL="0" rtl="0" algn="l">
              <a:spcBef>
                <a:spcPts val="1200"/>
              </a:spcBef>
              <a:spcAft>
                <a:spcPts val="0"/>
              </a:spcAft>
              <a:buNone/>
            </a:pPr>
            <a:r>
              <a:rPr lang="en"/>
              <a:t>Once our solution is reviewed by the principal it will be </a:t>
            </a:r>
            <a:endParaRPr/>
          </a:p>
          <a:p>
            <a:pPr indent="0" lvl="0" marL="0" rtl="0" algn="l">
              <a:spcBef>
                <a:spcPts val="1200"/>
              </a:spcBef>
              <a:spcAft>
                <a:spcPts val="0"/>
              </a:spcAft>
              <a:buNone/>
            </a:pPr>
            <a:r>
              <a:rPr lang="en"/>
              <a:t>posted</a:t>
            </a:r>
            <a:r>
              <a:rPr lang="en"/>
              <a:t> in the hallway and sent home in a flyer!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Good luck! </a:t>
            </a:r>
            <a:endParaRPr/>
          </a:p>
          <a:p>
            <a:pPr indent="0" lvl="0" marL="0" rtl="0" algn="l">
              <a:spcBef>
                <a:spcPts val="1200"/>
              </a:spcBef>
              <a:spcAft>
                <a:spcPts val="1200"/>
              </a:spcAft>
              <a:buNone/>
            </a:pPr>
            <a:r>
              <a:t/>
            </a:r>
            <a:endParaRPr/>
          </a:p>
        </p:txBody>
      </p:sp>
      <p:pic>
        <p:nvPicPr>
          <p:cNvPr id="122" name="Google Shape;122;p22"/>
          <p:cNvPicPr preferRelativeResize="0"/>
          <p:nvPr/>
        </p:nvPicPr>
        <p:blipFill>
          <a:blip r:embed="rId3">
            <a:alphaModFix/>
          </a:blip>
          <a:stretch>
            <a:fillRect/>
          </a:stretch>
        </p:blipFill>
        <p:spPr>
          <a:xfrm>
            <a:off x="5397500" y="1917700"/>
            <a:ext cx="3326600" cy="30067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latin typeface="Georgia"/>
                <a:ea typeface="Georgia"/>
                <a:cs typeface="Georgia"/>
                <a:sym typeface="Georgia"/>
              </a:rPr>
              <a:t>PPA Steps - The way we can </a:t>
            </a:r>
            <a:r>
              <a:rPr lang="en" sz="1800">
                <a:latin typeface="Georgia"/>
                <a:ea typeface="Georgia"/>
                <a:cs typeface="Georgia"/>
                <a:sym typeface="Georgia"/>
              </a:rPr>
              <a:t>analyze</a:t>
            </a:r>
            <a:r>
              <a:rPr lang="en" sz="1800">
                <a:latin typeface="Georgia"/>
                <a:ea typeface="Georgia"/>
                <a:cs typeface="Georgia"/>
                <a:sym typeface="Georgia"/>
              </a:rPr>
              <a:t> a problem. </a:t>
            </a:r>
            <a:r>
              <a:rPr lang="en" sz="1800">
                <a:latin typeface="Georgia"/>
                <a:ea typeface="Georgia"/>
                <a:cs typeface="Georgia"/>
                <a:sym typeface="Georgia"/>
              </a:rPr>
              <a:t>A public policy is a government action usually intended to deal with a social problem. Every day policies are enacted in your school, city, state, country and throughout the world that will affect your life.</a:t>
            </a:r>
            <a:r>
              <a:rPr lang="en" sz="1800"/>
              <a:t> </a:t>
            </a:r>
            <a:endParaRPr sz="1800"/>
          </a:p>
        </p:txBody>
      </p:sp>
      <p:sp>
        <p:nvSpPr>
          <p:cNvPr id="68" name="Google Shape;68;p14"/>
          <p:cNvSpPr txBox="1"/>
          <p:nvPr>
            <p:ph idx="1" type="body"/>
          </p:nvPr>
        </p:nvSpPr>
        <p:spPr>
          <a:xfrm>
            <a:off x="311700" y="1598950"/>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700">
                <a:solidFill>
                  <a:srgbClr val="999999"/>
                </a:solidFill>
                <a:latin typeface="Georgia"/>
                <a:ea typeface="Georgia"/>
                <a:cs typeface="Georgia"/>
                <a:sym typeface="Georgia"/>
              </a:rPr>
              <a:t>1. Define the problem</a:t>
            </a:r>
            <a:endParaRPr sz="2700">
              <a:solidFill>
                <a:srgbClr val="999999"/>
              </a:solidFill>
              <a:latin typeface="Georgia"/>
              <a:ea typeface="Georgia"/>
              <a:cs typeface="Georgia"/>
              <a:sym typeface="Georgia"/>
            </a:endParaRPr>
          </a:p>
          <a:p>
            <a:pPr indent="0" lvl="0" marL="0" rtl="0" algn="l">
              <a:spcBef>
                <a:spcPts val="0"/>
              </a:spcBef>
              <a:spcAft>
                <a:spcPts val="0"/>
              </a:spcAft>
              <a:buNone/>
            </a:pPr>
            <a:r>
              <a:rPr lang="en" sz="2700">
                <a:solidFill>
                  <a:srgbClr val="999999"/>
                </a:solidFill>
                <a:latin typeface="Georgia"/>
                <a:ea typeface="Georgia"/>
                <a:cs typeface="Georgia"/>
                <a:sym typeface="Georgia"/>
              </a:rPr>
              <a:t>2. Gather the Evidence</a:t>
            </a:r>
            <a:endParaRPr sz="2700">
              <a:solidFill>
                <a:srgbClr val="999999"/>
              </a:solidFill>
              <a:latin typeface="Georgia"/>
              <a:ea typeface="Georgia"/>
              <a:cs typeface="Georgia"/>
              <a:sym typeface="Georgia"/>
            </a:endParaRPr>
          </a:p>
          <a:p>
            <a:pPr indent="0" lvl="0" marL="0" rtl="0" algn="l">
              <a:spcBef>
                <a:spcPts val="0"/>
              </a:spcBef>
              <a:spcAft>
                <a:spcPts val="0"/>
              </a:spcAft>
              <a:buNone/>
            </a:pPr>
            <a:r>
              <a:rPr lang="en" sz="2700">
                <a:solidFill>
                  <a:srgbClr val="999999"/>
                </a:solidFill>
                <a:latin typeface="Georgia"/>
                <a:ea typeface="Georgia"/>
                <a:cs typeface="Georgia"/>
                <a:sym typeface="Georgia"/>
              </a:rPr>
              <a:t>3. Identify the Causes</a:t>
            </a:r>
            <a:endParaRPr sz="2700">
              <a:solidFill>
                <a:srgbClr val="999999"/>
              </a:solidFill>
              <a:latin typeface="Georgia"/>
              <a:ea typeface="Georgia"/>
              <a:cs typeface="Georgia"/>
              <a:sym typeface="Georgia"/>
            </a:endParaRPr>
          </a:p>
          <a:p>
            <a:pPr indent="0" lvl="0" marL="0" rtl="0" algn="l">
              <a:spcBef>
                <a:spcPts val="0"/>
              </a:spcBef>
              <a:spcAft>
                <a:spcPts val="0"/>
              </a:spcAft>
              <a:buNone/>
            </a:pPr>
            <a:r>
              <a:rPr lang="en" sz="2700">
                <a:solidFill>
                  <a:srgbClr val="999999"/>
                </a:solidFill>
                <a:latin typeface="Georgia"/>
                <a:ea typeface="Georgia"/>
                <a:cs typeface="Georgia"/>
                <a:sym typeface="Georgia"/>
              </a:rPr>
              <a:t>4. Evaluate an Existing Policy</a:t>
            </a:r>
            <a:endParaRPr sz="2700">
              <a:solidFill>
                <a:srgbClr val="999999"/>
              </a:solidFill>
              <a:latin typeface="Georgia"/>
              <a:ea typeface="Georgia"/>
              <a:cs typeface="Georgia"/>
              <a:sym typeface="Georgia"/>
            </a:endParaRPr>
          </a:p>
          <a:p>
            <a:pPr indent="0" lvl="0" marL="0" rtl="0" algn="l">
              <a:spcBef>
                <a:spcPts val="0"/>
              </a:spcBef>
              <a:spcAft>
                <a:spcPts val="0"/>
              </a:spcAft>
              <a:buNone/>
            </a:pPr>
            <a:r>
              <a:rPr lang="en" sz="2700">
                <a:solidFill>
                  <a:srgbClr val="999999"/>
                </a:solidFill>
                <a:latin typeface="Georgia"/>
                <a:ea typeface="Georgia"/>
                <a:cs typeface="Georgia"/>
                <a:sym typeface="Georgia"/>
              </a:rPr>
              <a:t>5. Develop Solutions</a:t>
            </a:r>
            <a:endParaRPr sz="2700">
              <a:solidFill>
                <a:srgbClr val="999999"/>
              </a:solidFill>
              <a:latin typeface="Georgia"/>
              <a:ea typeface="Georgia"/>
              <a:cs typeface="Georgia"/>
              <a:sym typeface="Georgia"/>
            </a:endParaRPr>
          </a:p>
          <a:p>
            <a:pPr indent="0" lvl="0" marL="0" rtl="0" algn="l">
              <a:lnSpc>
                <a:spcPct val="100000"/>
              </a:lnSpc>
              <a:spcBef>
                <a:spcPts val="0"/>
              </a:spcBef>
              <a:spcAft>
                <a:spcPts val="0"/>
              </a:spcAft>
              <a:buClr>
                <a:srgbClr val="000000"/>
              </a:buClr>
              <a:buFont typeface="Arial"/>
              <a:buNone/>
            </a:pPr>
            <a:r>
              <a:rPr lang="en" sz="2700">
                <a:solidFill>
                  <a:srgbClr val="999999"/>
                </a:solidFill>
                <a:latin typeface="Georgia"/>
                <a:ea typeface="Georgia"/>
                <a:cs typeface="Georgia"/>
                <a:sym typeface="Georgia"/>
              </a:rPr>
              <a:t>6. Select the Best Solution (feasibility vs. effectiveness)</a:t>
            </a:r>
            <a:endParaRPr sz="3100">
              <a:solidFill>
                <a:srgbClr val="999999"/>
              </a:solidFill>
              <a:latin typeface="Times New Roman"/>
              <a:ea typeface="Times New Roman"/>
              <a:cs typeface="Times New Roman"/>
              <a:sym typeface="Times New Roman"/>
            </a:endParaRPr>
          </a:p>
        </p:txBody>
      </p:sp>
      <p:pic>
        <p:nvPicPr>
          <p:cNvPr id="69" name="Google Shape;69;p14"/>
          <p:cNvPicPr preferRelativeResize="0"/>
          <p:nvPr/>
        </p:nvPicPr>
        <p:blipFill>
          <a:blip r:embed="rId3">
            <a:alphaModFix/>
          </a:blip>
          <a:stretch>
            <a:fillRect/>
          </a:stretch>
        </p:blipFill>
        <p:spPr>
          <a:xfrm>
            <a:off x="6340075" y="1540875"/>
            <a:ext cx="2055700" cy="2631375"/>
          </a:xfrm>
          <a:prstGeom prst="rect">
            <a:avLst/>
          </a:prstGeom>
          <a:noFill/>
          <a:ln>
            <a:noFill/>
          </a:ln>
        </p:spPr>
      </p:pic>
      <p:sp>
        <p:nvSpPr>
          <p:cNvPr id="70" name="Google Shape;70;p14"/>
          <p:cNvSpPr txBox="1"/>
          <p:nvPr/>
        </p:nvSpPr>
        <p:spPr>
          <a:xfrm>
            <a:off x="1794875" y="785825"/>
            <a:ext cx="5143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Average"/>
              <a:ea typeface="Average"/>
              <a:cs typeface="Average"/>
              <a:sym typeface="Averag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311700" y="127000"/>
            <a:ext cx="8520600" cy="102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1: Define the Problem </a:t>
            </a:r>
            <a:r>
              <a:rPr lang="en" sz="2100" u="sng">
                <a:solidFill>
                  <a:schemeClr val="hlink"/>
                </a:solidFill>
                <a:hlinkClick r:id="rId3"/>
              </a:rPr>
              <a:t>http://flippedtips.com/plegal/tips/select.html </a:t>
            </a:r>
            <a:endParaRPr sz="2100"/>
          </a:p>
          <a:p>
            <a:pPr indent="0" lvl="0" marL="0" rtl="0" algn="l">
              <a:spcBef>
                <a:spcPts val="0"/>
              </a:spcBef>
              <a:spcAft>
                <a:spcPts val="0"/>
              </a:spcAft>
              <a:buNone/>
            </a:pPr>
            <a:r>
              <a:t/>
            </a:r>
            <a:endParaRPr/>
          </a:p>
        </p:txBody>
      </p:sp>
      <p:sp>
        <p:nvSpPr>
          <p:cNvPr id="76" name="Google Shape;76;p15"/>
          <p:cNvSpPr txBox="1"/>
          <p:nvPr>
            <p:ph idx="1" type="body"/>
          </p:nvPr>
        </p:nvSpPr>
        <p:spPr>
          <a:xfrm>
            <a:off x="311700" y="12282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3000"/>
              <a:t>Many students do not follow mask wearing rules at PS 149.</a:t>
            </a:r>
            <a:endParaRPr i="1" sz="2600"/>
          </a:p>
          <a:p>
            <a:pPr indent="0" lvl="0" marL="0" rtl="0" algn="l">
              <a:spcBef>
                <a:spcPts val="1200"/>
              </a:spcBef>
              <a:spcAft>
                <a:spcPts val="0"/>
              </a:spcAft>
              <a:buNone/>
            </a:pPr>
            <a:r>
              <a:t/>
            </a:r>
            <a:endParaRPr b="1" sz="2100"/>
          </a:p>
          <a:p>
            <a:pPr indent="0" lvl="0" marL="0" rtl="0" algn="l">
              <a:spcBef>
                <a:spcPts val="1200"/>
              </a:spcBef>
              <a:spcAft>
                <a:spcPts val="0"/>
              </a:spcAft>
              <a:buNone/>
            </a:pPr>
            <a:r>
              <a:rPr b="1" lang="en" sz="2100"/>
              <a:t>Activity: </a:t>
            </a:r>
            <a:endParaRPr b="1" sz="2100"/>
          </a:p>
          <a:p>
            <a:pPr indent="0" lvl="0" marL="0" rtl="0" algn="l">
              <a:spcBef>
                <a:spcPts val="1200"/>
              </a:spcBef>
              <a:spcAft>
                <a:spcPts val="0"/>
              </a:spcAft>
              <a:buNone/>
            </a:pPr>
            <a:r>
              <a:rPr lang="en" sz="2100"/>
              <a:t>Click this link and respond to the survey! </a:t>
            </a:r>
            <a:endParaRPr sz="2100"/>
          </a:p>
          <a:p>
            <a:pPr indent="0" lvl="0" marL="0" rtl="0" algn="l">
              <a:spcBef>
                <a:spcPts val="1200"/>
              </a:spcBef>
              <a:spcAft>
                <a:spcPts val="1200"/>
              </a:spcAft>
              <a:buNone/>
            </a:pPr>
            <a:r>
              <a:rPr lang="en" sz="2100" u="sng">
                <a:solidFill>
                  <a:schemeClr val="hlink"/>
                </a:solidFill>
                <a:hlinkClick r:id="rId4"/>
              </a:rPr>
              <a:t>https://www.menti.com/zmqu1vqdin</a:t>
            </a: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6"/>
          <p:cNvSpPr txBox="1"/>
          <p:nvPr>
            <p:ph type="title"/>
          </p:nvPr>
        </p:nvSpPr>
        <p:spPr>
          <a:xfrm>
            <a:off x="311700" y="118675"/>
            <a:ext cx="8520600" cy="1024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2: Gather the Evidence </a:t>
            </a:r>
            <a:r>
              <a:rPr lang="en" sz="2200" u="sng">
                <a:solidFill>
                  <a:schemeClr val="hlink"/>
                </a:solidFill>
                <a:hlinkClick r:id="rId3"/>
              </a:rPr>
              <a:t>http://flippedtips.com/plegal/tips/gather.html</a:t>
            </a:r>
            <a:r>
              <a:rPr lang="en"/>
              <a:t> </a:t>
            </a:r>
            <a:endParaRPr/>
          </a:p>
        </p:txBody>
      </p:sp>
      <p:sp>
        <p:nvSpPr>
          <p:cNvPr id="82" name="Google Shape;82;p16"/>
          <p:cNvSpPr txBox="1"/>
          <p:nvPr>
            <p:ph idx="1" type="body"/>
          </p:nvPr>
        </p:nvSpPr>
        <p:spPr>
          <a:xfrm>
            <a:off x="311700" y="1028700"/>
            <a:ext cx="8520600" cy="35148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t/>
            </a:r>
            <a:endParaRPr sz="1600"/>
          </a:p>
          <a:p>
            <a:pPr indent="0" lvl="0" marL="0" rtl="0" algn="l">
              <a:spcBef>
                <a:spcPts val="1200"/>
              </a:spcBef>
              <a:spcAft>
                <a:spcPts val="0"/>
              </a:spcAft>
              <a:buNone/>
            </a:pPr>
            <a:br>
              <a:rPr lang="en" sz="2515"/>
            </a:br>
            <a:endParaRPr sz="4512"/>
          </a:p>
          <a:p>
            <a:pPr indent="0" lvl="0" marL="0" rtl="0" algn="l">
              <a:spcBef>
                <a:spcPts val="1200"/>
              </a:spcBef>
              <a:spcAft>
                <a:spcPts val="0"/>
              </a:spcAft>
              <a:buNone/>
            </a:pPr>
            <a:r>
              <a:rPr lang="en" sz="4512"/>
              <a:t>Statistics: </a:t>
            </a:r>
            <a:endParaRPr sz="4512"/>
          </a:p>
          <a:p>
            <a:pPr indent="0" lvl="0" marL="0" rtl="0" algn="l">
              <a:spcBef>
                <a:spcPts val="1200"/>
              </a:spcBef>
              <a:spcAft>
                <a:spcPts val="0"/>
              </a:spcAft>
              <a:buNone/>
            </a:pPr>
            <a:r>
              <a:rPr lang="en" sz="4712" u="sng">
                <a:solidFill>
                  <a:schemeClr val="hlink"/>
                </a:solidFill>
                <a:latin typeface="Arial"/>
                <a:ea typeface="Arial"/>
                <a:cs typeface="Arial"/>
                <a:sym typeface="Arial"/>
                <a:hlinkClick r:id="rId4"/>
              </a:rPr>
              <a:t>https://www.chalkbeat.org/2021/8/26/22643549/covid-masks-schools-research</a:t>
            </a:r>
            <a:endParaRPr sz="5412"/>
          </a:p>
          <a:p>
            <a:pPr indent="0" lvl="0" marL="0" rtl="0" algn="l">
              <a:spcBef>
                <a:spcPts val="1200"/>
              </a:spcBef>
              <a:spcAft>
                <a:spcPts val="0"/>
              </a:spcAft>
              <a:buNone/>
            </a:pPr>
            <a:r>
              <a:t/>
            </a:r>
            <a:endParaRPr sz="5412"/>
          </a:p>
          <a:p>
            <a:pPr indent="0" lvl="0" marL="0" rtl="0" algn="l">
              <a:spcBef>
                <a:spcPts val="1200"/>
              </a:spcBef>
              <a:spcAft>
                <a:spcPts val="0"/>
              </a:spcAft>
              <a:buNone/>
            </a:pPr>
            <a:r>
              <a:rPr lang="en" sz="5412" u="sng">
                <a:solidFill>
                  <a:schemeClr val="hlink"/>
                </a:solidFill>
                <a:hlinkClick r:id="rId5"/>
              </a:rPr>
              <a:t>https://www.cdc.gov/coronavirus/2019-ncov/science/science-briefs/transmission_k_12_schools.html</a:t>
            </a:r>
            <a:endParaRPr sz="5412"/>
          </a:p>
          <a:p>
            <a:pPr indent="0" lvl="0" marL="0" rtl="0" algn="l">
              <a:spcBef>
                <a:spcPts val="1200"/>
              </a:spcBef>
              <a:spcAft>
                <a:spcPts val="0"/>
              </a:spcAft>
              <a:buNone/>
            </a:pPr>
            <a:r>
              <a:rPr lang="en" sz="4512"/>
              <a:t>Activity: </a:t>
            </a:r>
            <a:endParaRPr sz="4512"/>
          </a:p>
          <a:p>
            <a:pPr indent="0" lvl="0" marL="0" rtl="0" algn="l">
              <a:spcBef>
                <a:spcPts val="1200"/>
              </a:spcBef>
              <a:spcAft>
                <a:spcPts val="0"/>
              </a:spcAft>
              <a:buNone/>
            </a:pPr>
            <a:r>
              <a:rPr lang="en" sz="4512"/>
              <a:t>Spend some time navigating the above website, making sure to unpack the data from both links. Then turn and talk, what is one thing you NOTICE about the data around masks in schools. What is one thing you still WONDER about the data surrounding masks in schools. </a:t>
            </a:r>
            <a:endParaRPr sz="4512"/>
          </a:p>
          <a:p>
            <a:pPr indent="0" lvl="0" marL="0" rtl="0" algn="l">
              <a:spcBef>
                <a:spcPts val="1200"/>
              </a:spcBef>
              <a:spcAft>
                <a:spcPts val="0"/>
              </a:spcAft>
              <a:buNone/>
            </a:pPr>
            <a:r>
              <a:t/>
            </a:r>
            <a:endParaRPr sz="2000"/>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83" name="Google Shape;83;p16"/>
          <p:cNvPicPr preferRelativeResize="0"/>
          <p:nvPr/>
        </p:nvPicPr>
        <p:blipFill>
          <a:blip r:embed="rId6">
            <a:alphaModFix/>
          </a:blip>
          <a:stretch>
            <a:fillRect/>
          </a:stretch>
        </p:blipFill>
        <p:spPr>
          <a:xfrm>
            <a:off x="7062050" y="802825"/>
            <a:ext cx="1770250" cy="13462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txBox="1"/>
          <p:nvPr>
            <p:ph type="title"/>
          </p:nvPr>
        </p:nvSpPr>
        <p:spPr>
          <a:xfrm>
            <a:off x="311700" y="95250"/>
            <a:ext cx="8520600" cy="958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Step 3: Identify the Causes </a:t>
            </a:r>
            <a:r>
              <a:rPr lang="en" sz="2000" u="sng">
                <a:solidFill>
                  <a:schemeClr val="hlink"/>
                </a:solidFill>
                <a:hlinkClick r:id="rId3"/>
              </a:rPr>
              <a:t>http://flippedtips.com/plegal/tips/identify.html</a:t>
            </a:r>
            <a:endParaRPr sz="2000"/>
          </a:p>
        </p:txBody>
      </p:sp>
      <p:sp>
        <p:nvSpPr>
          <p:cNvPr id="89" name="Google Shape;89;p17"/>
          <p:cNvSpPr txBox="1"/>
          <p:nvPr>
            <p:ph idx="1" type="body"/>
          </p:nvPr>
        </p:nvSpPr>
        <p:spPr>
          <a:xfrm>
            <a:off x="311700" y="1054100"/>
            <a:ext cx="8520600" cy="35148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sz="1100"/>
              <a:t>Masks are </a:t>
            </a:r>
            <a:r>
              <a:rPr lang="en" sz="1100"/>
              <a:t>uncomfortable</a:t>
            </a:r>
            <a:r>
              <a:rPr lang="en" sz="1100"/>
              <a:t>. </a:t>
            </a:r>
            <a:endParaRPr sz="1100"/>
          </a:p>
          <a:p>
            <a:pPr indent="-298450" lvl="0" marL="457200" rtl="0" algn="l">
              <a:spcBef>
                <a:spcPts val="0"/>
              </a:spcBef>
              <a:spcAft>
                <a:spcPts val="0"/>
              </a:spcAft>
              <a:buSzPts val="1100"/>
              <a:buChar char="-"/>
            </a:pPr>
            <a:r>
              <a:rPr lang="en" sz="1100"/>
              <a:t>Unable to afford nicer masks that stay on the face well. </a:t>
            </a:r>
            <a:endParaRPr sz="1100"/>
          </a:p>
          <a:p>
            <a:pPr indent="-298450" lvl="0" marL="457200" rtl="0" algn="l">
              <a:spcBef>
                <a:spcPts val="0"/>
              </a:spcBef>
              <a:spcAft>
                <a:spcPts val="0"/>
              </a:spcAft>
              <a:buSzPts val="1100"/>
              <a:buChar char="-"/>
            </a:pPr>
            <a:r>
              <a:rPr lang="en" sz="1100"/>
              <a:t>Masks for children are hard to find. </a:t>
            </a:r>
            <a:endParaRPr sz="1100"/>
          </a:p>
          <a:p>
            <a:pPr indent="-298450" lvl="0" marL="457200" rtl="0" algn="l">
              <a:spcBef>
                <a:spcPts val="0"/>
              </a:spcBef>
              <a:spcAft>
                <a:spcPts val="0"/>
              </a:spcAft>
              <a:buSzPts val="1100"/>
              <a:buChar char="-"/>
            </a:pPr>
            <a:r>
              <a:rPr lang="en" sz="1100"/>
              <a:t>Forgetfulness. </a:t>
            </a:r>
            <a:endParaRPr sz="1100"/>
          </a:p>
          <a:p>
            <a:pPr indent="-298450" lvl="0" marL="457200" rtl="0" algn="l">
              <a:spcBef>
                <a:spcPts val="0"/>
              </a:spcBef>
              <a:spcAft>
                <a:spcPts val="0"/>
              </a:spcAft>
              <a:buSzPts val="1100"/>
              <a:buChar char="-"/>
            </a:pPr>
            <a:r>
              <a:rPr lang="en" sz="1100"/>
              <a:t>Parents not supporting the mask mandates. </a:t>
            </a:r>
            <a:endParaRPr sz="1100"/>
          </a:p>
          <a:p>
            <a:pPr indent="0" lvl="0" marL="0" rtl="0" algn="l">
              <a:spcBef>
                <a:spcPts val="1200"/>
              </a:spcBef>
              <a:spcAft>
                <a:spcPts val="0"/>
              </a:spcAft>
              <a:buNone/>
            </a:pPr>
            <a:r>
              <a:rPr lang="en" sz="1300"/>
              <a:t>Turn and Talk: What is one of the reasons </a:t>
            </a:r>
            <a:r>
              <a:rPr b="1" lang="en" sz="1300"/>
              <a:t>you </a:t>
            </a:r>
            <a:r>
              <a:rPr lang="en" sz="1300"/>
              <a:t>might not wear your mask? Or wear it incorrectly? Let’s add some of your responses to the list! </a:t>
            </a:r>
            <a:endParaRPr sz="1300"/>
          </a:p>
          <a:p>
            <a:pPr indent="0" lvl="0" marL="0" rtl="0" algn="l">
              <a:spcBef>
                <a:spcPts val="1200"/>
              </a:spcBef>
              <a:spcAft>
                <a:spcPts val="1200"/>
              </a:spcAft>
              <a:buNone/>
            </a:pPr>
            <a:r>
              <a:t/>
            </a:r>
            <a:endParaRPr sz="13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ph type="title"/>
          </p:nvPr>
        </p:nvSpPr>
        <p:spPr>
          <a:xfrm>
            <a:off x="311700" y="152400"/>
            <a:ext cx="8520600" cy="9999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4: Evaluate an Existing Policy </a:t>
            </a:r>
            <a:r>
              <a:rPr lang="en" sz="2500" u="sng">
                <a:solidFill>
                  <a:schemeClr val="hlink"/>
                </a:solidFill>
                <a:hlinkClick r:id="rId3"/>
              </a:rPr>
              <a:t>http://flippedtips.com/plegal/tips/existing.html</a:t>
            </a:r>
            <a:br>
              <a:rPr lang="en"/>
            </a:br>
            <a:br>
              <a:rPr lang="en"/>
            </a:br>
            <a:br>
              <a:rPr lang="en"/>
            </a:br>
            <a:r>
              <a:rPr lang="en"/>
              <a:t> </a:t>
            </a:r>
            <a:endParaRPr/>
          </a:p>
        </p:txBody>
      </p:sp>
      <p:sp>
        <p:nvSpPr>
          <p:cNvPr id="95" name="Google Shape;9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SzPts val="1500"/>
              <a:buChar char="-"/>
            </a:pPr>
            <a:r>
              <a:rPr lang="en" sz="1500"/>
              <a:t>Incentives for mask wearing (pizza parties, extra recess, prize box) </a:t>
            </a:r>
            <a:endParaRPr sz="1500"/>
          </a:p>
          <a:p>
            <a:pPr indent="-323850" lvl="0" marL="457200" rtl="0" algn="l">
              <a:spcBef>
                <a:spcPts val="0"/>
              </a:spcBef>
              <a:spcAft>
                <a:spcPts val="0"/>
              </a:spcAft>
              <a:buSzPts val="1500"/>
              <a:buChar char="-"/>
            </a:pPr>
            <a:r>
              <a:rPr lang="en" sz="1500"/>
              <a:t>Phone calls home when students do not wear their masks. </a:t>
            </a:r>
            <a:endParaRPr sz="1500"/>
          </a:p>
          <a:p>
            <a:pPr indent="-323850" lvl="0" marL="457200" rtl="0" algn="l">
              <a:spcBef>
                <a:spcPts val="0"/>
              </a:spcBef>
              <a:spcAft>
                <a:spcPts val="0"/>
              </a:spcAft>
              <a:buSzPts val="1500"/>
              <a:buChar char="-"/>
            </a:pPr>
            <a:r>
              <a:rPr lang="en" sz="1500"/>
              <a:t>Parent meetings. </a:t>
            </a:r>
            <a:endParaRPr sz="1500"/>
          </a:p>
          <a:p>
            <a:pPr indent="-323850" lvl="0" marL="457200" rtl="0" algn="l">
              <a:spcBef>
                <a:spcPts val="0"/>
              </a:spcBef>
              <a:spcAft>
                <a:spcPts val="0"/>
              </a:spcAft>
              <a:buSzPts val="1500"/>
              <a:buChar char="-"/>
            </a:pPr>
            <a:r>
              <a:rPr lang="en" sz="1500"/>
              <a:t>Posters up in hallways, bathrooms, and classrooms encouraging proper mask wearing. </a:t>
            </a:r>
            <a:endParaRPr sz="1500"/>
          </a:p>
          <a:p>
            <a:pPr indent="-323850" lvl="0" marL="457200" rtl="0" algn="l">
              <a:spcBef>
                <a:spcPts val="0"/>
              </a:spcBef>
              <a:spcAft>
                <a:spcPts val="0"/>
              </a:spcAft>
              <a:buSzPts val="1500"/>
              <a:buChar char="-"/>
            </a:pPr>
            <a:r>
              <a:rPr lang="en" sz="1500"/>
              <a:t>Classroom meetings held to </a:t>
            </a:r>
            <a:r>
              <a:rPr lang="en" sz="1500"/>
              <a:t>explain the importance of mask wearing.</a:t>
            </a:r>
            <a:endParaRPr sz="1500"/>
          </a:p>
          <a:p>
            <a:pPr indent="0" lvl="0" marL="0" rtl="0" algn="l">
              <a:spcBef>
                <a:spcPts val="1200"/>
              </a:spcBef>
              <a:spcAft>
                <a:spcPts val="0"/>
              </a:spcAft>
              <a:buNone/>
            </a:pPr>
            <a:r>
              <a:t/>
            </a:r>
            <a:endParaRPr sz="1500"/>
          </a:p>
          <a:p>
            <a:pPr indent="0" lvl="0" marL="45720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9"/>
          <p:cNvSpPr txBox="1"/>
          <p:nvPr>
            <p:ph type="title"/>
          </p:nvPr>
        </p:nvSpPr>
        <p:spPr>
          <a:xfrm>
            <a:off x="311700" y="76200"/>
            <a:ext cx="8520600" cy="107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Step 5: Develop Solutions </a:t>
            </a:r>
            <a:r>
              <a:rPr lang="en" sz="2000" u="sng">
                <a:solidFill>
                  <a:schemeClr val="hlink"/>
                </a:solidFill>
                <a:hlinkClick r:id="rId3"/>
              </a:rPr>
              <a:t>http://flippedtips.com/plegal/tips/solutions.html</a:t>
            </a:r>
            <a:r>
              <a:rPr lang="en"/>
              <a:t> </a:t>
            </a:r>
            <a:endParaRPr/>
          </a:p>
        </p:txBody>
      </p:sp>
      <p:sp>
        <p:nvSpPr>
          <p:cNvPr id="101" name="Google Shape;101;p19"/>
          <p:cNvSpPr txBox="1"/>
          <p:nvPr>
            <p:ph idx="1" type="body"/>
          </p:nvPr>
        </p:nvSpPr>
        <p:spPr>
          <a:xfrm>
            <a:off x="311700" y="155412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00"/>
              <a:t>What new ideas can we develop to help improve mask wearing? </a:t>
            </a:r>
            <a:endParaRPr sz="1400"/>
          </a:p>
          <a:p>
            <a:pPr indent="0" lvl="0" marL="0" rtl="0" algn="l">
              <a:spcBef>
                <a:spcPts val="1200"/>
              </a:spcBef>
              <a:spcAft>
                <a:spcPts val="0"/>
              </a:spcAft>
              <a:buNone/>
            </a:pPr>
            <a:r>
              <a:rPr lang="en" sz="1400"/>
              <a:t>Turn and Talk: Work with your partner for 5 minutes to brainstorm </a:t>
            </a:r>
            <a:r>
              <a:rPr b="1" lang="en" sz="1400"/>
              <a:t>one </a:t>
            </a:r>
            <a:r>
              <a:rPr lang="en" sz="1400"/>
              <a:t>potential new idea to help improve mask wearing. When the 5 minutes are done we will share out your ideas, and why you think it might improve mask wearing at PS 149. </a:t>
            </a:r>
            <a:endParaRPr sz="1400"/>
          </a:p>
          <a:p>
            <a:pPr indent="0" lvl="0" marL="0" rtl="0" algn="l">
              <a:spcBef>
                <a:spcPts val="1200"/>
              </a:spcBef>
              <a:spcAft>
                <a:spcPts val="0"/>
              </a:spcAft>
              <a:buNone/>
            </a:pPr>
            <a:r>
              <a:rPr lang="en" sz="1400"/>
              <a:t>Potential new ideas: </a:t>
            </a:r>
            <a:endParaRPr sz="1400"/>
          </a:p>
          <a:p>
            <a:pPr indent="-317500" lvl="0" marL="457200" rtl="0" algn="l">
              <a:spcBef>
                <a:spcPts val="1200"/>
              </a:spcBef>
              <a:spcAft>
                <a:spcPts val="0"/>
              </a:spcAft>
              <a:buSzPts val="1400"/>
              <a:buChar char="-"/>
            </a:pPr>
            <a:r>
              <a:rPr lang="en" sz="1400"/>
              <a:t>Form a student “mask wearing” team. </a:t>
            </a:r>
            <a:endParaRPr sz="1400"/>
          </a:p>
          <a:p>
            <a:pPr indent="-317500" lvl="0" marL="457200" rtl="0" algn="l">
              <a:spcBef>
                <a:spcPts val="0"/>
              </a:spcBef>
              <a:spcAft>
                <a:spcPts val="0"/>
              </a:spcAft>
              <a:buSzPts val="1400"/>
              <a:buChar char="-"/>
            </a:pPr>
            <a:r>
              <a:rPr lang="en" sz="1400"/>
              <a:t>Incentivize mask wearing. </a:t>
            </a:r>
            <a:endParaRPr sz="1400"/>
          </a:p>
          <a:p>
            <a:pPr indent="-317500" lvl="0" marL="457200" rtl="0" algn="l">
              <a:spcBef>
                <a:spcPts val="0"/>
              </a:spcBef>
              <a:spcAft>
                <a:spcPts val="0"/>
              </a:spcAft>
              <a:buSzPts val="1400"/>
              <a:buChar char="-"/>
            </a:pPr>
            <a:r>
              <a:rPr lang="en" sz="1400"/>
              <a:t>Order more comfortable, non reusable masks for the students (in different colors and patterns!) </a:t>
            </a:r>
            <a:endParaRPr sz="1400"/>
          </a:p>
          <a:p>
            <a:pPr indent="-317500" lvl="0" marL="457200" rtl="0" algn="l">
              <a:spcBef>
                <a:spcPts val="0"/>
              </a:spcBef>
              <a:spcAft>
                <a:spcPts val="0"/>
              </a:spcAft>
              <a:buSzPts val="1400"/>
              <a:buChar char="-"/>
            </a:pPr>
            <a:r>
              <a:rPr lang="en" sz="1400"/>
              <a:t>Positive phone calls home when a student successfully wears their mask for a full day. </a:t>
            </a:r>
            <a:endParaRPr sz="1400"/>
          </a:p>
        </p:txBody>
      </p:sp>
      <p:pic>
        <p:nvPicPr>
          <p:cNvPr id="102" name="Google Shape;102;p19"/>
          <p:cNvPicPr preferRelativeResize="0"/>
          <p:nvPr/>
        </p:nvPicPr>
        <p:blipFill>
          <a:blip r:embed="rId4">
            <a:alphaModFix/>
          </a:blip>
          <a:stretch>
            <a:fillRect/>
          </a:stretch>
        </p:blipFill>
        <p:spPr>
          <a:xfrm>
            <a:off x="7053325" y="689175"/>
            <a:ext cx="1852325" cy="11939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0"/>
          <p:cNvSpPr txBox="1"/>
          <p:nvPr>
            <p:ph type="title"/>
          </p:nvPr>
        </p:nvSpPr>
        <p:spPr>
          <a:xfrm>
            <a:off x="311700" y="152400"/>
            <a:ext cx="8520600" cy="999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Step 6: Select the Best Solution </a:t>
            </a:r>
            <a:r>
              <a:rPr lang="en" sz="2300" u="sng">
                <a:solidFill>
                  <a:schemeClr val="hlink"/>
                </a:solidFill>
                <a:hlinkClick r:id="rId3"/>
              </a:rPr>
              <a:t>http://flippedtips.com/plegal/tips/bestsol.html</a:t>
            </a:r>
            <a:endParaRPr sz="2300"/>
          </a:p>
        </p:txBody>
      </p:sp>
      <p:sp>
        <p:nvSpPr>
          <p:cNvPr id="108" name="Google Shape;108;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Proposed Alternative Solutions: </a:t>
            </a:r>
            <a:endParaRPr/>
          </a:p>
          <a:p>
            <a:pPr indent="-342900" lvl="0" marL="457200" rtl="0" algn="l">
              <a:spcBef>
                <a:spcPts val="1200"/>
              </a:spcBef>
              <a:spcAft>
                <a:spcPts val="0"/>
              </a:spcAft>
              <a:buSzPts val="1800"/>
              <a:buChar char="-"/>
            </a:pPr>
            <a:r>
              <a:rPr lang="en"/>
              <a:t>A student mask wearing team. </a:t>
            </a:r>
            <a:endParaRPr/>
          </a:p>
          <a:p>
            <a:pPr indent="-342900" lvl="0" marL="457200" rtl="0" algn="l">
              <a:spcBef>
                <a:spcPts val="0"/>
              </a:spcBef>
              <a:spcAft>
                <a:spcPts val="0"/>
              </a:spcAft>
              <a:buSzPts val="1800"/>
              <a:buChar char="-"/>
            </a:pPr>
            <a:r>
              <a:rPr lang="en"/>
              <a:t>Purchasing custom masks that are more comfortable/aesthetically pleasing.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Turn and Talk: Now we will work on improving these solutions and putting them in action! Take each proposed solution and work with a partner to write a detailed list of instructions on how we will make them happen at PS 149!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Feasibility vs. Effectiveness </a:t>
            </a:r>
            <a:endParaRPr/>
          </a:p>
        </p:txBody>
      </p:sp>
      <p:sp>
        <p:nvSpPr>
          <p:cNvPr id="114" name="Google Shape;114;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Work with a partner to put our proposed solutions in the </a:t>
            </a:r>
            <a:r>
              <a:rPr b="1" lang="en"/>
              <a:t>feasibility</a:t>
            </a:r>
            <a:r>
              <a:rPr b="1" lang="en"/>
              <a:t> vs. effectiveness </a:t>
            </a:r>
            <a:r>
              <a:rPr lang="en"/>
              <a:t>table. </a:t>
            </a:r>
            <a:endParaRPr/>
          </a:p>
          <a:p>
            <a:pPr indent="0" lvl="0" marL="0" rtl="0" algn="l">
              <a:spcBef>
                <a:spcPts val="1200"/>
              </a:spcBef>
              <a:spcAft>
                <a:spcPts val="1200"/>
              </a:spcAft>
              <a:buNone/>
            </a:pPr>
            <a:r>
              <a:t/>
            </a:r>
            <a:endParaRPr/>
          </a:p>
        </p:txBody>
      </p:sp>
      <p:pic>
        <p:nvPicPr>
          <p:cNvPr id="115" name="Google Shape;115;p21"/>
          <p:cNvPicPr preferRelativeResize="0"/>
          <p:nvPr/>
        </p:nvPicPr>
        <p:blipFill>
          <a:blip r:embed="rId3">
            <a:alphaModFix/>
          </a:blip>
          <a:stretch>
            <a:fillRect/>
          </a:stretch>
        </p:blipFill>
        <p:spPr>
          <a:xfrm>
            <a:off x="1016000" y="2018299"/>
            <a:ext cx="7366001" cy="27314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