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Georgia" panose="02040502050405020303" pitchFamily="18"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PT Sans Narrow"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4a8a9c9ab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4a8a9c9a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4a8a9c9a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4a8a9c9a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4a8a9c9a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4a8a9c9a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4a8a9c9ab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4a8a9c9a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4a8a9c9a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4a8a9c9a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4a8a9c9ab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4a8a9c9a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4a8a9c9ab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4a8a9c9a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4a8a9c9a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4a8a9c9a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4a8a9c9a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4a8a9c9a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ltomare@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r/NRW3PF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flippedtips.com/plegal/tips/select.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surveymonkey.com/r/XY6Y2B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lippedtips.com/plegal/tips/gather.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padlet.com/baltomare5/h8mssbj33l31tsts" TargetMode="External"/><Relationship Id="rId4" Type="http://schemas.openxmlformats.org/officeDocument/2006/relationships/hyperlink" Target="https://infohub.nyced.org/reports/school-quality/information-and-data-overview/end-of-year-attendance-and-chronic-absenteeism-dat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lippedtips.com/plegal/tips/identify.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flippedtips.com/plegal/tips/existing.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padlet.com/baltomare5/mawn31sui5c0jon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flippedtips.com/plegal/tips/solution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flippedtips.com/plegal/tips/bestsol.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Excessive Tardiness </a:t>
            </a:r>
            <a:br>
              <a:rPr lang="en" dirty="0"/>
            </a:br>
            <a:r>
              <a:rPr lang="en" dirty="0"/>
              <a:t>at PS 149 </a:t>
            </a:r>
            <a:endParaRPr dirty="0"/>
          </a:p>
        </p:txBody>
      </p:sp>
      <p:sp>
        <p:nvSpPr>
          <p:cNvPr id="67" name="Google Shape;67;p13"/>
          <p:cNvSpPr txBox="1">
            <a:spLocks noGrp="1"/>
          </p:cNvSpPr>
          <p:nvPr>
            <p:ph type="subTitle" idx="1"/>
          </p:nvPr>
        </p:nvSpPr>
        <p:spPr>
          <a:xfrm>
            <a:off x="2137225" y="2620253"/>
            <a:ext cx="4870500" cy="102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Brittain Altomare </a:t>
            </a:r>
            <a:endParaRPr dirty="0"/>
          </a:p>
          <a:p>
            <a:pPr marL="0" lvl="0" indent="0" algn="ctr" rtl="0">
              <a:spcBef>
                <a:spcPts val="0"/>
              </a:spcBef>
              <a:spcAft>
                <a:spcPts val="0"/>
              </a:spcAft>
              <a:buNone/>
            </a:pPr>
            <a:r>
              <a:rPr lang="en" dirty="0"/>
              <a:t>5th Grade PS 149</a:t>
            </a:r>
            <a:endParaRPr dirty="0"/>
          </a:p>
          <a:p>
            <a:pPr marL="0" lvl="0" indent="0" algn="ctr" rtl="0">
              <a:spcBef>
                <a:spcPts val="0"/>
              </a:spcBef>
              <a:spcAft>
                <a:spcPts val="0"/>
              </a:spcAft>
              <a:buNone/>
            </a:pPr>
            <a:r>
              <a:rPr lang="en" dirty="0">
                <a:hlinkClick r:id="rId3"/>
              </a:rPr>
              <a:t>Baltomare@schools.nyc.gov</a:t>
            </a:r>
            <a:endParaRPr lang="en" dirty="0"/>
          </a:p>
          <a:p>
            <a:pPr marL="0" lvl="0" indent="0" algn="ctr" rtl="0">
              <a:spcBef>
                <a:spcPts val="0"/>
              </a:spcBef>
              <a:spcAft>
                <a:spcPts val="0"/>
              </a:spcAft>
              <a:buNone/>
            </a:pPr>
            <a:r>
              <a:rPr lang="en" dirty="0"/>
              <a:t> </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Proposed Solution</a:t>
            </a:r>
            <a:endParaRPr/>
          </a:p>
        </p:txBody>
      </p:sp>
      <p:sp>
        <p:nvSpPr>
          <p:cNvPr id="129" name="Google Shape;129;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following link and respond to our PPA survey! </a:t>
            </a:r>
            <a:endParaRPr/>
          </a:p>
          <a:p>
            <a:pPr marL="0" lvl="0" indent="0" algn="l" rtl="0">
              <a:spcBef>
                <a:spcPts val="1600"/>
              </a:spcBef>
              <a:spcAft>
                <a:spcPts val="1600"/>
              </a:spcAft>
              <a:buNone/>
            </a:pPr>
            <a:r>
              <a:rPr lang="en" u="sng">
                <a:solidFill>
                  <a:schemeClr val="hlink"/>
                </a:solidFill>
                <a:hlinkClick r:id="rId3"/>
              </a:rPr>
              <a:t>https://www.surveymonkey.com/r/NRW3PFG</a:t>
            </a:r>
            <a:endParaRPr/>
          </a:p>
        </p:txBody>
      </p:sp>
      <p:pic>
        <p:nvPicPr>
          <p:cNvPr id="130" name="Google Shape;130;p22"/>
          <p:cNvPicPr preferRelativeResize="0"/>
          <p:nvPr/>
        </p:nvPicPr>
        <p:blipFill>
          <a:blip r:embed="rId4">
            <a:alphaModFix/>
          </a:blip>
          <a:stretch>
            <a:fillRect/>
          </a:stretch>
        </p:blipFill>
        <p:spPr>
          <a:xfrm>
            <a:off x="5397500" y="1917700"/>
            <a:ext cx="3326600" cy="300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PPA Steps </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999999"/>
                </a:solidFill>
                <a:latin typeface="Georgia"/>
                <a:ea typeface="Georgia"/>
                <a:cs typeface="Georgia"/>
                <a:sym typeface="Georgia"/>
              </a:rPr>
              <a:t>1. Define the problem</a:t>
            </a:r>
            <a:endParaRPr sz="2700">
              <a:solidFill>
                <a:srgbClr val="999999"/>
              </a:solidFill>
              <a:latin typeface="Georgia"/>
              <a:ea typeface="Georgia"/>
              <a:cs typeface="Georgia"/>
              <a:sym typeface="Georgia"/>
            </a:endParaRPr>
          </a:p>
          <a:p>
            <a:pPr marL="0" lvl="0" indent="0" algn="l" rtl="0">
              <a:spcBef>
                <a:spcPts val="0"/>
              </a:spcBef>
              <a:spcAft>
                <a:spcPts val="0"/>
              </a:spcAft>
              <a:buNone/>
            </a:pPr>
            <a:r>
              <a:rPr lang="en" sz="2700">
                <a:solidFill>
                  <a:srgbClr val="999999"/>
                </a:solidFill>
                <a:latin typeface="Georgia"/>
                <a:ea typeface="Georgia"/>
                <a:cs typeface="Georgia"/>
                <a:sym typeface="Georgia"/>
              </a:rPr>
              <a:t>2. Gather the Evidence</a:t>
            </a:r>
            <a:endParaRPr sz="2700">
              <a:solidFill>
                <a:srgbClr val="999999"/>
              </a:solidFill>
              <a:latin typeface="Georgia"/>
              <a:ea typeface="Georgia"/>
              <a:cs typeface="Georgia"/>
              <a:sym typeface="Georgia"/>
            </a:endParaRPr>
          </a:p>
          <a:p>
            <a:pPr marL="0" lvl="0" indent="0" algn="l" rtl="0">
              <a:spcBef>
                <a:spcPts val="0"/>
              </a:spcBef>
              <a:spcAft>
                <a:spcPts val="0"/>
              </a:spcAft>
              <a:buNone/>
            </a:pPr>
            <a:r>
              <a:rPr lang="en" sz="2700">
                <a:solidFill>
                  <a:srgbClr val="999999"/>
                </a:solidFill>
                <a:latin typeface="Georgia"/>
                <a:ea typeface="Georgia"/>
                <a:cs typeface="Georgia"/>
                <a:sym typeface="Georgia"/>
              </a:rPr>
              <a:t>3. Identify the Causes</a:t>
            </a:r>
            <a:endParaRPr sz="2700">
              <a:solidFill>
                <a:srgbClr val="999999"/>
              </a:solidFill>
              <a:latin typeface="Georgia"/>
              <a:ea typeface="Georgia"/>
              <a:cs typeface="Georgia"/>
              <a:sym typeface="Georgia"/>
            </a:endParaRPr>
          </a:p>
          <a:p>
            <a:pPr marL="0" lvl="0" indent="0" algn="l" rtl="0">
              <a:spcBef>
                <a:spcPts val="0"/>
              </a:spcBef>
              <a:spcAft>
                <a:spcPts val="0"/>
              </a:spcAft>
              <a:buNone/>
            </a:pPr>
            <a:r>
              <a:rPr lang="en" sz="2700">
                <a:solidFill>
                  <a:srgbClr val="999999"/>
                </a:solidFill>
                <a:latin typeface="Georgia"/>
                <a:ea typeface="Georgia"/>
                <a:cs typeface="Georgia"/>
                <a:sym typeface="Georgia"/>
              </a:rPr>
              <a:t>4. Evaluate an Existing Policy</a:t>
            </a:r>
            <a:endParaRPr sz="2700">
              <a:solidFill>
                <a:srgbClr val="999999"/>
              </a:solidFill>
              <a:latin typeface="Georgia"/>
              <a:ea typeface="Georgia"/>
              <a:cs typeface="Georgia"/>
              <a:sym typeface="Georgia"/>
            </a:endParaRPr>
          </a:p>
          <a:p>
            <a:pPr marL="0" lvl="0" indent="0" algn="l" rtl="0">
              <a:spcBef>
                <a:spcPts val="0"/>
              </a:spcBef>
              <a:spcAft>
                <a:spcPts val="0"/>
              </a:spcAft>
              <a:buNone/>
            </a:pPr>
            <a:r>
              <a:rPr lang="en" sz="2700">
                <a:solidFill>
                  <a:srgbClr val="999999"/>
                </a:solidFill>
                <a:latin typeface="Georgia"/>
                <a:ea typeface="Georgia"/>
                <a:cs typeface="Georgia"/>
                <a:sym typeface="Georgia"/>
              </a:rPr>
              <a:t>5. Develop Solutions</a:t>
            </a:r>
            <a:endParaRPr sz="2700">
              <a:solidFill>
                <a:srgbClr val="999999"/>
              </a:solidFill>
              <a:latin typeface="Georgia"/>
              <a:ea typeface="Georgia"/>
              <a:cs typeface="Georgia"/>
              <a:sym typeface="Georgia"/>
            </a:endParaRPr>
          </a:p>
          <a:p>
            <a:pPr marL="0" lvl="0" indent="0" algn="l" rtl="0">
              <a:lnSpc>
                <a:spcPct val="100000"/>
              </a:lnSpc>
              <a:spcBef>
                <a:spcPts val="0"/>
              </a:spcBef>
              <a:spcAft>
                <a:spcPts val="0"/>
              </a:spcAft>
              <a:buClr>
                <a:srgbClr val="000000"/>
              </a:buClr>
              <a:buFont typeface="Arial"/>
              <a:buNone/>
            </a:pPr>
            <a:r>
              <a:rPr lang="en" sz="2700">
                <a:solidFill>
                  <a:srgbClr val="999999"/>
                </a:solidFill>
                <a:latin typeface="Georgia"/>
                <a:ea typeface="Georgia"/>
                <a:cs typeface="Georgia"/>
                <a:sym typeface="Georgia"/>
              </a:rPr>
              <a:t>6. Select the Best Solution (feasibility vs. effectiveness)</a:t>
            </a:r>
            <a:endParaRPr sz="3100">
              <a:solidFill>
                <a:srgbClr val="999999"/>
              </a:solidFill>
              <a:latin typeface="Times New Roman"/>
              <a:ea typeface="Times New Roman"/>
              <a:cs typeface="Times New Roman"/>
              <a:sym typeface="Times New Roman"/>
            </a:endParaRPr>
          </a:p>
        </p:txBody>
      </p:sp>
      <p:pic>
        <p:nvPicPr>
          <p:cNvPr id="74" name="Google Shape;74;p14"/>
          <p:cNvPicPr preferRelativeResize="0"/>
          <p:nvPr/>
        </p:nvPicPr>
        <p:blipFill>
          <a:blip r:embed="rId3">
            <a:alphaModFix/>
          </a:blip>
          <a:stretch>
            <a:fillRect/>
          </a:stretch>
        </p:blipFill>
        <p:spPr>
          <a:xfrm>
            <a:off x="5664200" y="445025"/>
            <a:ext cx="2311875" cy="295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127000"/>
            <a:ext cx="8520600" cy="102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Define the Problem </a:t>
            </a:r>
            <a:r>
              <a:rPr lang="en" sz="2100" u="sng">
                <a:solidFill>
                  <a:schemeClr val="hlink"/>
                </a:solidFill>
                <a:hlinkClick r:id="rId3"/>
              </a:rPr>
              <a:t>http://flippedtips.com/plegal/tips/select.html </a:t>
            </a:r>
            <a:endParaRPr sz="2100"/>
          </a:p>
          <a:p>
            <a:pPr marL="0" lvl="0" indent="0" algn="l" rtl="0">
              <a:spcBef>
                <a:spcPts val="0"/>
              </a:spcBef>
              <a:spcAft>
                <a:spcPts val="0"/>
              </a:spcAft>
              <a:buNone/>
            </a:pPr>
            <a:endParaRPr/>
          </a:p>
        </p:txBody>
      </p:sp>
      <p:sp>
        <p:nvSpPr>
          <p:cNvPr id="80" name="Google Shape;80;p15"/>
          <p:cNvSpPr txBox="1">
            <a:spLocks noGrp="1"/>
          </p:cNvSpPr>
          <p:nvPr>
            <p:ph type="body" idx="1"/>
          </p:nvPr>
        </p:nvSpPr>
        <p:spPr>
          <a:xfrm>
            <a:off x="311700" y="12282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i="1"/>
              <a:t>Students are excessively tardy at PS 149.</a:t>
            </a:r>
            <a:r>
              <a:rPr lang="en" sz="2600" i="1"/>
              <a:t> </a:t>
            </a:r>
            <a:endParaRPr sz="2600" i="1"/>
          </a:p>
          <a:p>
            <a:pPr marL="0" lvl="0" indent="0" algn="l" rtl="0">
              <a:spcBef>
                <a:spcPts val="1600"/>
              </a:spcBef>
              <a:spcAft>
                <a:spcPts val="0"/>
              </a:spcAft>
              <a:buNone/>
            </a:pPr>
            <a:endParaRPr sz="2100" b="1"/>
          </a:p>
          <a:p>
            <a:pPr marL="0" lvl="0" indent="0" algn="l" rtl="0">
              <a:spcBef>
                <a:spcPts val="1600"/>
              </a:spcBef>
              <a:spcAft>
                <a:spcPts val="0"/>
              </a:spcAft>
              <a:buNone/>
            </a:pPr>
            <a:r>
              <a:rPr lang="en" sz="2100" b="1"/>
              <a:t>Activity: </a:t>
            </a:r>
            <a:endParaRPr sz="2100" b="1"/>
          </a:p>
          <a:p>
            <a:pPr marL="0" lvl="0" indent="0" algn="l" rtl="0">
              <a:spcBef>
                <a:spcPts val="1600"/>
              </a:spcBef>
              <a:spcAft>
                <a:spcPts val="0"/>
              </a:spcAft>
              <a:buNone/>
            </a:pPr>
            <a:r>
              <a:rPr lang="en" sz="2100"/>
              <a:t>Click this link and respond to the survey! </a:t>
            </a:r>
            <a:endParaRPr sz="2100"/>
          </a:p>
          <a:p>
            <a:pPr marL="0" lvl="0" indent="0" algn="l" rtl="0">
              <a:spcBef>
                <a:spcPts val="1600"/>
              </a:spcBef>
              <a:spcAft>
                <a:spcPts val="1600"/>
              </a:spcAft>
              <a:buNone/>
            </a:pPr>
            <a:r>
              <a:rPr lang="en" sz="2100" u="sng">
                <a:solidFill>
                  <a:schemeClr val="hlink"/>
                </a:solidFill>
                <a:hlinkClick r:id="rId4"/>
              </a:rPr>
              <a:t>https://www.surveymonkey.com/r/XY6Y2BD</a:t>
            </a:r>
            <a:endParaRPr sz="2100"/>
          </a:p>
        </p:txBody>
      </p:sp>
      <p:pic>
        <p:nvPicPr>
          <p:cNvPr id="81" name="Google Shape;81;p15"/>
          <p:cNvPicPr preferRelativeResize="0"/>
          <p:nvPr/>
        </p:nvPicPr>
        <p:blipFill>
          <a:blip r:embed="rId5">
            <a:alphaModFix/>
          </a:blip>
          <a:stretch>
            <a:fillRect/>
          </a:stretch>
        </p:blipFill>
        <p:spPr>
          <a:xfrm>
            <a:off x="6500821" y="2245121"/>
            <a:ext cx="2185975" cy="176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127600"/>
            <a:ext cx="8520600" cy="10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Gather the Evidence </a:t>
            </a:r>
            <a:r>
              <a:rPr lang="en" sz="2200" u="sng">
                <a:solidFill>
                  <a:schemeClr val="hlink"/>
                </a:solidFill>
                <a:hlinkClick r:id="rId3"/>
              </a:rPr>
              <a:t>http://flippedtips.com/plegal/tips/gather.html</a:t>
            </a:r>
            <a:r>
              <a:rPr lang="en"/>
              <a:t> </a:t>
            </a:r>
            <a:endParaRPr/>
          </a:p>
        </p:txBody>
      </p:sp>
      <p:sp>
        <p:nvSpPr>
          <p:cNvPr id="87" name="Google Shape;87;p16"/>
          <p:cNvSpPr txBox="1">
            <a:spLocks noGrp="1"/>
          </p:cNvSpPr>
          <p:nvPr>
            <p:ph type="body" idx="1"/>
          </p:nvPr>
        </p:nvSpPr>
        <p:spPr>
          <a:xfrm>
            <a:off x="311700" y="1028700"/>
            <a:ext cx="8520600" cy="35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0" lvl="0" indent="0" algn="l" rtl="0">
              <a:spcBef>
                <a:spcPts val="1600"/>
              </a:spcBef>
              <a:spcAft>
                <a:spcPts val="0"/>
              </a:spcAft>
              <a:buNone/>
            </a:pPr>
            <a:br>
              <a:rPr lang="en" sz="1200"/>
            </a:br>
            <a:r>
              <a:rPr lang="en" sz="1200"/>
              <a:t>Statistics: </a:t>
            </a:r>
            <a:endParaRPr sz="1200"/>
          </a:p>
          <a:p>
            <a:pPr marL="0" lvl="0" indent="0" algn="l" rtl="0">
              <a:spcBef>
                <a:spcPts val="1600"/>
              </a:spcBef>
              <a:spcAft>
                <a:spcPts val="0"/>
              </a:spcAft>
              <a:buNone/>
            </a:pPr>
            <a:r>
              <a:rPr lang="en" sz="1400" u="sng">
                <a:solidFill>
                  <a:schemeClr val="hlink"/>
                </a:solidFill>
                <a:latin typeface="Arial"/>
                <a:ea typeface="Arial"/>
                <a:cs typeface="Arial"/>
                <a:sym typeface="Arial"/>
                <a:hlinkClick r:id="rId4"/>
              </a:rPr>
              <a:t>https://infohub.nyced.org/reports/school-quality/information-and-data-overview/end-of-year-attendance-and-chronic-absenteeism-data</a:t>
            </a:r>
            <a:endParaRPr sz="2100"/>
          </a:p>
          <a:p>
            <a:pPr marL="0" lvl="0" indent="0" algn="l" rtl="0">
              <a:spcBef>
                <a:spcPts val="1600"/>
              </a:spcBef>
              <a:spcAft>
                <a:spcPts val="0"/>
              </a:spcAft>
              <a:buNone/>
            </a:pPr>
            <a:r>
              <a:rPr lang="en" sz="1200"/>
              <a:t>Activity: </a:t>
            </a:r>
            <a:endParaRPr sz="1200"/>
          </a:p>
          <a:p>
            <a:pPr marL="0" lvl="0" indent="0" algn="l" rtl="0">
              <a:spcBef>
                <a:spcPts val="1600"/>
              </a:spcBef>
              <a:spcAft>
                <a:spcPts val="0"/>
              </a:spcAft>
              <a:buNone/>
            </a:pPr>
            <a:r>
              <a:rPr lang="en" sz="1200"/>
              <a:t>Spend some time navigating the above website, making sure to unpack the data from the </a:t>
            </a:r>
            <a:r>
              <a:rPr lang="en" sz="1200" b="1"/>
              <a:t>school </a:t>
            </a:r>
            <a:r>
              <a:rPr lang="en" sz="1200"/>
              <a:t>link. Then respond to the prompt in the </a:t>
            </a:r>
            <a:r>
              <a:rPr lang="en" sz="1200" b="1"/>
              <a:t>padlet </a:t>
            </a:r>
            <a:r>
              <a:rPr lang="en" sz="1200"/>
              <a:t>below. </a:t>
            </a:r>
            <a:endParaRPr sz="1200"/>
          </a:p>
          <a:p>
            <a:pPr marL="0" lvl="0" indent="0" algn="l" rtl="0">
              <a:spcBef>
                <a:spcPts val="1600"/>
              </a:spcBef>
              <a:spcAft>
                <a:spcPts val="0"/>
              </a:spcAft>
              <a:buNone/>
            </a:pPr>
            <a:r>
              <a:rPr lang="en" sz="1200" b="1"/>
              <a:t>Padlet Prompt: </a:t>
            </a:r>
            <a:r>
              <a:rPr lang="en" sz="1200"/>
              <a:t>What is one thing you noticed after looking at the data? Why do you think the data is put into different categories such as “ethnicity, gender, and poverty.” </a:t>
            </a:r>
            <a:endParaRPr sz="1200"/>
          </a:p>
          <a:p>
            <a:pPr marL="0" lvl="0" indent="0" algn="l" rtl="0">
              <a:spcBef>
                <a:spcPts val="1600"/>
              </a:spcBef>
              <a:spcAft>
                <a:spcPts val="0"/>
              </a:spcAft>
              <a:buNone/>
            </a:pPr>
            <a:r>
              <a:rPr lang="en" sz="1500" u="sng">
                <a:solidFill>
                  <a:schemeClr val="hlink"/>
                </a:solidFill>
                <a:latin typeface="Arial"/>
                <a:ea typeface="Arial"/>
                <a:cs typeface="Arial"/>
                <a:sym typeface="Arial"/>
                <a:hlinkClick r:id="rId5"/>
              </a:rPr>
              <a:t>https://padlet.com/baltomare5/h8mssbj33l31tsts</a:t>
            </a:r>
            <a:endParaRPr sz="2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8" name="Google Shape;88;p16"/>
          <p:cNvPicPr preferRelativeResize="0"/>
          <p:nvPr/>
        </p:nvPicPr>
        <p:blipFill>
          <a:blip r:embed="rId6">
            <a:alphaModFix/>
          </a:blip>
          <a:stretch>
            <a:fillRect/>
          </a:stretch>
        </p:blipFill>
        <p:spPr>
          <a:xfrm>
            <a:off x="5781675" y="127600"/>
            <a:ext cx="2587625" cy="196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95250"/>
            <a:ext cx="8520600" cy="9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Identify the Causes </a:t>
            </a:r>
            <a:r>
              <a:rPr lang="en" sz="2000" u="sng">
                <a:solidFill>
                  <a:schemeClr val="hlink"/>
                </a:solidFill>
                <a:hlinkClick r:id="rId3"/>
              </a:rPr>
              <a:t>http://flippedtips.com/plegal/tips/identify.html</a:t>
            </a:r>
            <a:endParaRPr sz="2000"/>
          </a:p>
        </p:txBody>
      </p:sp>
      <p:sp>
        <p:nvSpPr>
          <p:cNvPr id="94" name="Google Shape;94;p17"/>
          <p:cNvSpPr txBox="1">
            <a:spLocks noGrp="1"/>
          </p:cNvSpPr>
          <p:nvPr>
            <p:ph type="body" idx="1"/>
          </p:nvPr>
        </p:nvSpPr>
        <p:spPr>
          <a:xfrm>
            <a:off x="311700" y="1054100"/>
            <a:ext cx="8520600" cy="35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100"/>
              <a:t>L</a:t>
            </a:r>
            <a:r>
              <a:rPr lang="en" sz="1300"/>
              <a:t>ack of resources. </a:t>
            </a:r>
            <a:endParaRPr sz="1300"/>
          </a:p>
          <a:p>
            <a:pPr marL="457200" lvl="0" indent="-311150" algn="l" rtl="0">
              <a:spcBef>
                <a:spcPts val="0"/>
              </a:spcBef>
              <a:spcAft>
                <a:spcPts val="0"/>
              </a:spcAft>
              <a:buSzPts val="1300"/>
              <a:buChar char="-"/>
            </a:pPr>
            <a:r>
              <a:rPr lang="en" sz="1300"/>
              <a:t>Long commute. </a:t>
            </a:r>
            <a:endParaRPr sz="1300"/>
          </a:p>
          <a:p>
            <a:pPr marL="457200" lvl="0" indent="-311150" algn="l" rtl="0">
              <a:spcBef>
                <a:spcPts val="0"/>
              </a:spcBef>
              <a:spcAft>
                <a:spcPts val="0"/>
              </a:spcAft>
              <a:buSzPts val="1300"/>
              <a:buChar char="-"/>
            </a:pPr>
            <a:r>
              <a:rPr lang="en" sz="1300"/>
              <a:t>No adult at home to create positive morning routines. </a:t>
            </a:r>
            <a:endParaRPr sz="1300"/>
          </a:p>
          <a:p>
            <a:pPr marL="457200" lvl="0" indent="-311150" algn="l" rtl="0">
              <a:spcBef>
                <a:spcPts val="0"/>
              </a:spcBef>
              <a:spcAft>
                <a:spcPts val="0"/>
              </a:spcAft>
              <a:buSzPts val="1300"/>
              <a:buChar char="-"/>
            </a:pPr>
            <a:r>
              <a:rPr lang="en" sz="1300"/>
              <a:t>Bullying. </a:t>
            </a:r>
            <a:endParaRPr sz="1300"/>
          </a:p>
          <a:p>
            <a:pPr marL="457200" lvl="0" indent="-311150" algn="l" rtl="0">
              <a:spcBef>
                <a:spcPts val="0"/>
              </a:spcBef>
              <a:spcAft>
                <a:spcPts val="0"/>
              </a:spcAft>
              <a:buSzPts val="1300"/>
              <a:buChar char="-"/>
            </a:pPr>
            <a:r>
              <a:rPr lang="en" sz="1300"/>
              <a:t>Little siblings. </a:t>
            </a:r>
            <a:endParaRPr sz="1300"/>
          </a:p>
          <a:p>
            <a:pPr marL="457200" lvl="0" indent="-311150" algn="l" rtl="0">
              <a:spcBef>
                <a:spcPts val="0"/>
              </a:spcBef>
              <a:spcAft>
                <a:spcPts val="0"/>
              </a:spcAft>
              <a:buSzPts val="1300"/>
              <a:buChar char="-"/>
            </a:pPr>
            <a:r>
              <a:rPr lang="en" sz="1300"/>
              <a:t>School Anxiety. </a:t>
            </a:r>
            <a:endParaRPr sz="1300"/>
          </a:p>
          <a:p>
            <a:pPr marL="457200" lvl="0" indent="-311150" algn="l" rtl="0">
              <a:spcBef>
                <a:spcPts val="0"/>
              </a:spcBef>
              <a:spcAft>
                <a:spcPts val="0"/>
              </a:spcAft>
              <a:buSzPts val="1300"/>
              <a:buChar char="-"/>
            </a:pPr>
            <a:r>
              <a:rPr lang="en" sz="1300"/>
              <a:t>Lack of motivation. </a:t>
            </a:r>
            <a:endParaRPr sz="1300"/>
          </a:p>
          <a:p>
            <a:pPr marL="0" lvl="0" indent="0" algn="l" rtl="0">
              <a:spcBef>
                <a:spcPts val="1600"/>
              </a:spcBef>
              <a:spcAft>
                <a:spcPts val="0"/>
              </a:spcAft>
              <a:buNone/>
            </a:pPr>
            <a:r>
              <a:rPr lang="en" sz="1300"/>
              <a:t>Turn and Talk: What is one of the reasons </a:t>
            </a:r>
            <a:r>
              <a:rPr lang="en" sz="1300" b="1"/>
              <a:t>you </a:t>
            </a:r>
            <a:r>
              <a:rPr lang="en" sz="1300"/>
              <a:t>might be late to school? You have 2 minutes to write your responses on a strip of paper. </a:t>
            </a:r>
            <a:endParaRPr sz="1300"/>
          </a:p>
          <a:p>
            <a:pPr marL="0" lvl="0" indent="0" algn="l" rtl="0">
              <a:spcBef>
                <a:spcPts val="1600"/>
              </a:spcBef>
              <a:spcAft>
                <a:spcPts val="1600"/>
              </a:spcAft>
              <a:buNone/>
            </a:pPr>
            <a:r>
              <a:rPr lang="en" sz="1300"/>
              <a:t>Snowball Technique - students will then ball up their responses and throw them </a:t>
            </a:r>
            <a:r>
              <a:rPr lang="en" sz="1300" b="1"/>
              <a:t>gently </a:t>
            </a:r>
            <a:r>
              <a:rPr lang="en" sz="1300"/>
              <a:t>into the middle of the room. The teacher will collect them and read them aloud, allowing the students who created that strip of paper to explain their response. </a:t>
            </a:r>
            <a:endParaRPr sz="1300"/>
          </a:p>
        </p:txBody>
      </p:sp>
      <p:pic>
        <p:nvPicPr>
          <p:cNvPr id="95" name="Google Shape;95;p17"/>
          <p:cNvPicPr preferRelativeResize="0"/>
          <p:nvPr/>
        </p:nvPicPr>
        <p:blipFill>
          <a:blip r:embed="rId4">
            <a:alphaModFix/>
          </a:blip>
          <a:stretch>
            <a:fillRect/>
          </a:stretch>
        </p:blipFill>
        <p:spPr>
          <a:xfrm>
            <a:off x="6070600" y="181875"/>
            <a:ext cx="2082800" cy="238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52400"/>
            <a:ext cx="8520600" cy="9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Evaluate an Existing Policy </a:t>
            </a:r>
            <a:r>
              <a:rPr lang="en" sz="2500" u="sng">
                <a:solidFill>
                  <a:schemeClr val="hlink"/>
                </a:solidFill>
                <a:hlinkClick r:id="rId3"/>
              </a:rPr>
              <a:t>http://flippedtips.com/plegal/tips/existing.html</a:t>
            </a:r>
            <a:br>
              <a:rPr lang="en"/>
            </a:br>
            <a:br>
              <a:rPr lang="en"/>
            </a:br>
            <a:br>
              <a:rPr lang="en"/>
            </a:br>
            <a:r>
              <a:rPr lang="en"/>
              <a:t> </a:t>
            </a:r>
            <a:endParaRPr/>
          </a:p>
        </p:txBody>
      </p:sp>
      <p:sp>
        <p:nvSpPr>
          <p:cNvPr id="101" name="Google Shape;101;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Incentives. </a:t>
            </a:r>
            <a:endParaRPr sz="1500"/>
          </a:p>
          <a:p>
            <a:pPr marL="457200" lvl="0" indent="-323850" algn="l" rtl="0">
              <a:spcBef>
                <a:spcPts val="0"/>
              </a:spcBef>
              <a:spcAft>
                <a:spcPts val="0"/>
              </a:spcAft>
              <a:buSzPts val="1500"/>
              <a:buChar char="-"/>
            </a:pPr>
            <a:r>
              <a:rPr lang="en" sz="1500"/>
              <a:t>Phone calls home. </a:t>
            </a:r>
            <a:endParaRPr sz="1500"/>
          </a:p>
          <a:p>
            <a:pPr marL="457200" lvl="0" indent="-323850" algn="l" rtl="0">
              <a:spcBef>
                <a:spcPts val="0"/>
              </a:spcBef>
              <a:spcAft>
                <a:spcPts val="0"/>
              </a:spcAft>
              <a:buSzPts val="1500"/>
              <a:buChar char="-"/>
            </a:pPr>
            <a:r>
              <a:rPr lang="en" sz="1500"/>
              <a:t>Free breakfast. </a:t>
            </a:r>
            <a:endParaRPr sz="1500"/>
          </a:p>
          <a:p>
            <a:pPr marL="457200" lvl="0" indent="-323850" algn="l" rtl="0">
              <a:spcBef>
                <a:spcPts val="0"/>
              </a:spcBef>
              <a:spcAft>
                <a:spcPts val="0"/>
              </a:spcAft>
              <a:buSzPts val="1500"/>
              <a:buChar char="-"/>
            </a:pPr>
            <a:r>
              <a:rPr lang="en" sz="1500"/>
              <a:t>Parent meetings. </a:t>
            </a:r>
            <a:endParaRPr sz="1500"/>
          </a:p>
          <a:p>
            <a:pPr marL="457200" lvl="0" indent="-323850" algn="l" rtl="0">
              <a:spcBef>
                <a:spcPts val="0"/>
              </a:spcBef>
              <a:spcAft>
                <a:spcPts val="0"/>
              </a:spcAft>
              <a:buSzPts val="1500"/>
              <a:buChar char="-"/>
            </a:pPr>
            <a:r>
              <a:rPr lang="en" sz="1500"/>
              <a:t>First class of the day is Science or Social Studies. </a:t>
            </a:r>
            <a:endParaRPr sz="1500"/>
          </a:p>
          <a:p>
            <a:pPr marL="0" lvl="0" indent="0" algn="l" rtl="0">
              <a:spcBef>
                <a:spcPts val="1600"/>
              </a:spcBef>
              <a:spcAft>
                <a:spcPts val="0"/>
              </a:spcAft>
              <a:buNone/>
            </a:pPr>
            <a:r>
              <a:rPr lang="en" sz="1500"/>
              <a:t>Respond to the following prompt in this padlet: </a:t>
            </a:r>
            <a:r>
              <a:rPr lang="en" sz="1500" u="sng">
                <a:solidFill>
                  <a:schemeClr val="hlink"/>
                </a:solidFill>
                <a:latin typeface="Arial"/>
                <a:ea typeface="Arial"/>
                <a:cs typeface="Arial"/>
                <a:sym typeface="Arial"/>
                <a:hlinkClick r:id="rId4"/>
              </a:rPr>
              <a:t>https://padlet.com/baltomare5/mawn31sui5c0jon0</a:t>
            </a:r>
            <a:endParaRPr sz="1500"/>
          </a:p>
          <a:p>
            <a:pPr marL="0" lvl="0" indent="0" algn="l" rtl="0">
              <a:spcBef>
                <a:spcPts val="1600"/>
              </a:spcBef>
              <a:spcAft>
                <a:spcPts val="0"/>
              </a:spcAft>
              <a:buNone/>
            </a:pPr>
            <a:r>
              <a:rPr lang="en" sz="1500"/>
              <a:t>Padlet Prompt: Which of the above policies is most likely to get you to come to school on time? Which does not work for you at all? Explain why you think one of those policies is better than the other. </a:t>
            </a:r>
            <a:endParaRPr sz="1500"/>
          </a:p>
          <a:p>
            <a:pPr marL="457200" lvl="0" indent="0" algn="l" rtl="0">
              <a:spcBef>
                <a:spcPts val="1600"/>
              </a:spcBef>
              <a:spcAft>
                <a:spcPts val="1600"/>
              </a:spcAft>
              <a:buNone/>
            </a:pPr>
            <a:endParaRPr/>
          </a:p>
        </p:txBody>
      </p:sp>
      <p:pic>
        <p:nvPicPr>
          <p:cNvPr id="102" name="Google Shape;102;p18"/>
          <p:cNvPicPr preferRelativeResize="0"/>
          <p:nvPr/>
        </p:nvPicPr>
        <p:blipFill>
          <a:blip r:embed="rId5">
            <a:alphaModFix/>
          </a:blip>
          <a:stretch>
            <a:fillRect/>
          </a:stretch>
        </p:blipFill>
        <p:spPr>
          <a:xfrm>
            <a:off x="5788025" y="1405125"/>
            <a:ext cx="2898775" cy="180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76200"/>
            <a:ext cx="8520600" cy="10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5: Develop Solutions </a:t>
            </a:r>
            <a:r>
              <a:rPr lang="en" sz="2000" u="sng">
                <a:solidFill>
                  <a:schemeClr val="hlink"/>
                </a:solidFill>
                <a:hlinkClick r:id="rId3"/>
              </a:rPr>
              <a:t>http://flippedtips.com/plegal/tips/solutions.html</a:t>
            </a:r>
            <a:r>
              <a:rPr lang="en"/>
              <a:t> </a:t>
            </a:r>
            <a:endParaRPr/>
          </a:p>
        </p:txBody>
      </p:sp>
      <p:sp>
        <p:nvSpPr>
          <p:cNvPr id="108" name="Google Shape;108;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What new ideas can we develop to help improve student attendance at PS 149? </a:t>
            </a:r>
            <a:endParaRPr sz="1400"/>
          </a:p>
          <a:p>
            <a:pPr marL="0" lvl="0" indent="0" algn="l" rtl="0">
              <a:spcBef>
                <a:spcPts val="1600"/>
              </a:spcBef>
              <a:spcAft>
                <a:spcPts val="0"/>
              </a:spcAft>
              <a:buNone/>
            </a:pPr>
            <a:r>
              <a:rPr lang="en" sz="1400"/>
              <a:t>Turn and Talk: Work with your partner for 5 minutes to brainstorm </a:t>
            </a:r>
            <a:r>
              <a:rPr lang="en" sz="1400" b="1"/>
              <a:t>one </a:t>
            </a:r>
            <a:r>
              <a:rPr lang="en" sz="1400"/>
              <a:t>potential new idea to help improve student tardiness. When the 5 minutes are done we will share out your ideas, and why you think it might improve attendance at PS 149. </a:t>
            </a:r>
            <a:endParaRPr sz="1400"/>
          </a:p>
          <a:p>
            <a:pPr marL="0" lvl="0" indent="0" algn="l" rtl="0">
              <a:spcBef>
                <a:spcPts val="1600"/>
              </a:spcBef>
              <a:spcAft>
                <a:spcPts val="0"/>
              </a:spcAft>
              <a:buNone/>
            </a:pPr>
            <a:r>
              <a:rPr lang="en" sz="1400"/>
              <a:t>Potential new ideas: </a:t>
            </a:r>
            <a:endParaRPr sz="1400"/>
          </a:p>
          <a:p>
            <a:pPr marL="457200" lvl="0" indent="-317500" algn="l" rtl="0">
              <a:spcBef>
                <a:spcPts val="1600"/>
              </a:spcBef>
              <a:spcAft>
                <a:spcPts val="0"/>
              </a:spcAft>
              <a:buSzPts val="1400"/>
              <a:buChar char="-"/>
            </a:pPr>
            <a:r>
              <a:rPr lang="en" sz="1400"/>
              <a:t>Form a student tardiness team. </a:t>
            </a:r>
            <a:endParaRPr sz="1400"/>
          </a:p>
          <a:p>
            <a:pPr marL="457200" lvl="0" indent="-317500" algn="l" rtl="0">
              <a:spcBef>
                <a:spcPts val="0"/>
              </a:spcBef>
              <a:spcAft>
                <a:spcPts val="0"/>
              </a:spcAft>
              <a:buSzPts val="1400"/>
              <a:buChar char="-"/>
            </a:pPr>
            <a:r>
              <a:rPr lang="en" sz="1400"/>
              <a:t>Morning “wake up” phone calls home. </a:t>
            </a:r>
            <a:endParaRPr sz="1400"/>
          </a:p>
          <a:p>
            <a:pPr marL="457200" lvl="0" indent="-317500" algn="l" rtl="0">
              <a:spcBef>
                <a:spcPts val="0"/>
              </a:spcBef>
              <a:spcAft>
                <a:spcPts val="0"/>
              </a:spcAft>
              <a:buSzPts val="1400"/>
              <a:buChar char="-"/>
            </a:pPr>
            <a:r>
              <a:rPr lang="en" sz="1400"/>
              <a:t>More frequent incentive parties for students who have 100% attendance and 100% being on time. </a:t>
            </a:r>
            <a:endParaRPr sz="1400"/>
          </a:p>
          <a:p>
            <a:pPr marL="457200" lvl="0" indent="-317500" algn="l" rtl="0">
              <a:spcBef>
                <a:spcPts val="0"/>
              </a:spcBef>
              <a:spcAft>
                <a:spcPts val="0"/>
              </a:spcAft>
              <a:buSzPts val="1400"/>
              <a:buChar char="-"/>
            </a:pPr>
            <a:r>
              <a:rPr lang="en" sz="1400"/>
              <a:t>Frequent parent calls home. </a:t>
            </a:r>
            <a:endParaRPr sz="1400"/>
          </a:p>
          <a:p>
            <a:pPr marL="457200" lvl="0" indent="-317500" algn="l" rtl="0">
              <a:spcBef>
                <a:spcPts val="0"/>
              </a:spcBef>
              <a:spcAft>
                <a:spcPts val="0"/>
              </a:spcAft>
              <a:buSzPts val="1400"/>
              <a:buChar char="-"/>
            </a:pPr>
            <a:r>
              <a:rPr lang="en" sz="1400"/>
              <a:t>Provide additional transportation resources. </a:t>
            </a:r>
            <a:endParaRPr sz="1400"/>
          </a:p>
        </p:txBody>
      </p:sp>
      <p:pic>
        <p:nvPicPr>
          <p:cNvPr id="109" name="Google Shape;109;p19"/>
          <p:cNvPicPr preferRelativeResize="0"/>
          <p:nvPr/>
        </p:nvPicPr>
        <p:blipFill>
          <a:blip r:embed="rId4">
            <a:alphaModFix/>
          </a:blip>
          <a:stretch>
            <a:fillRect/>
          </a:stretch>
        </p:blipFill>
        <p:spPr>
          <a:xfrm>
            <a:off x="7062250" y="215900"/>
            <a:ext cx="1852325" cy="1193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152400"/>
            <a:ext cx="8520600" cy="9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6: Select the Best Solution </a:t>
            </a:r>
            <a:r>
              <a:rPr lang="en" sz="2300" u="sng">
                <a:solidFill>
                  <a:schemeClr val="hlink"/>
                </a:solidFill>
                <a:hlinkClick r:id="rId3"/>
              </a:rPr>
              <a:t>http://flippedtips.com/plegal/tips/bestsol.html</a:t>
            </a:r>
            <a:endParaRPr sz="2300"/>
          </a:p>
        </p:txBody>
      </p:sp>
      <p:sp>
        <p:nvSpPr>
          <p:cNvPr id="115" name="Google Shape;115;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Alternative Solutions: </a:t>
            </a:r>
            <a:endParaRPr/>
          </a:p>
          <a:p>
            <a:pPr marL="457200" lvl="0" indent="-342900" algn="l" rtl="0">
              <a:spcBef>
                <a:spcPts val="1600"/>
              </a:spcBef>
              <a:spcAft>
                <a:spcPts val="0"/>
              </a:spcAft>
              <a:buSzPts val="1800"/>
              <a:buChar char="-"/>
            </a:pPr>
            <a:r>
              <a:rPr lang="en"/>
              <a:t>A student tardiness team. </a:t>
            </a:r>
            <a:endParaRPr/>
          </a:p>
          <a:p>
            <a:pPr marL="457200" lvl="0" indent="-342900" algn="l" rtl="0">
              <a:spcBef>
                <a:spcPts val="0"/>
              </a:spcBef>
              <a:spcAft>
                <a:spcPts val="0"/>
              </a:spcAft>
              <a:buSzPts val="1800"/>
              <a:buChar char="-"/>
            </a:pPr>
            <a:r>
              <a:rPr lang="en"/>
              <a:t>More frequent phone calls home. </a:t>
            </a:r>
            <a:endParaRPr/>
          </a:p>
          <a:p>
            <a:pPr marL="457200" lvl="0" indent="-342900" algn="l" rtl="0">
              <a:spcBef>
                <a:spcPts val="0"/>
              </a:spcBef>
              <a:spcAft>
                <a:spcPts val="0"/>
              </a:spcAft>
              <a:buSzPts val="1800"/>
              <a:buChar char="-"/>
            </a:pPr>
            <a:r>
              <a:rPr lang="en"/>
              <a:t>Being on time incentive parties. </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Turn and Talk: Can we improve any of these proposed solutions? </a:t>
            </a:r>
            <a:endParaRPr/>
          </a:p>
        </p:txBody>
      </p:sp>
      <p:pic>
        <p:nvPicPr>
          <p:cNvPr id="116" name="Google Shape;116;p20"/>
          <p:cNvPicPr preferRelativeResize="0"/>
          <p:nvPr/>
        </p:nvPicPr>
        <p:blipFill>
          <a:blip r:embed="rId4">
            <a:alphaModFix/>
          </a:blip>
          <a:stretch>
            <a:fillRect/>
          </a:stretch>
        </p:blipFill>
        <p:spPr>
          <a:xfrm>
            <a:off x="5411246" y="1152296"/>
            <a:ext cx="3421050" cy="217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Feasibility vs. Effectiveness </a:t>
            </a:r>
            <a:endParaRPr/>
          </a:p>
        </p:txBody>
      </p:sp>
      <p:sp>
        <p:nvSpPr>
          <p:cNvPr id="122" name="Google Shape;122;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with a partner to put our proposed solutions in the </a:t>
            </a:r>
            <a:r>
              <a:rPr lang="en" b="1"/>
              <a:t>feasibility vs. effectiveness </a:t>
            </a:r>
            <a:r>
              <a:rPr lang="en"/>
              <a:t>table. </a:t>
            </a:r>
            <a:endParaRPr/>
          </a:p>
          <a:p>
            <a:pPr marL="0" lvl="0" indent="0" algn="l" rtl="0">
              <a:spcBef>
                <a:spcPts val="1600"/>
              </a:spcBef>
              <a:spcAft>
                <a:spcPts val="1600"/>
              </a:spcAft>
              <a:buNone/>
            </a:pPr>
            <a:endParaRPr/>
          </a:p>
        </p:txBody>
      </p:sp>
      <p:pic>
        <p:nvPicPr>
          <p:cNvPr id="123" name="Google Shape;123;p21"/>
          <p:cNvPicPr preferRelativeResize="0"/>
          <p:nvPr/>
        </p:nvPicPr>
        <p:blipFill>
          <a:blip r:embed="rId3">
            <a:alphaModFix/>
          </a:blip>
          <a:stretch>
            <a:fillRect/>
          </a:stretch>
        </p:blipFill>
        <p:spPr>
          <a:xfrm>
            <a:off x="1016000" y="2018299"/>
            <a:ext cx="7366001" cy="27314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On-screen Show (16:9)</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PT Sans Narrow</vt:lpstr>
      <vt:lpstr>Open Sans</vt:lpstr>
      <vt:lpstr>Georgia</vt:lpstr>
      <vt:lpstr>Times New Roman</vt:lpstr>
      <vt:lpstr>Tropic</vt:lpstr>
      <vt:lpstr>Excessive Tardiness  at PS 149 </vt:lpstr>
      <vt:lpstr>PPA Steps </vt:lpstr>
      <vt:lpstr>Step 1: Define the Problem http://flippedtips.com/plegal/tips/select.html  </vt:lpstr>
      <vt:lpstr>Step 2: Gather the Evidence http://flippedtips.com/plegal/tips/gather.html </vt:lpstr>
      <vt:lpstr>Step 3: Identify the Causes http://flippedtips.com/plegal/tips/identify.html</vt:lpstr>
      <vt:lpstr>Step 4: Evaluate an Existing Policy http://flippedtips.com/plegal/tips/existing.html    </vt:lpstr>
      <vt:lpstr>Step 5: Develop Solutions http://flippedtips.com/plegal/tips/solutions.html </vt:lpstr>
      <vt:lpstr>Step 6: Select the Best Solution http://flippedtips.com/plegal/tips/bestsol.html</vt:lpstr>
      <vt:lpstr>Feasibility vs. Effectiveness </vt:lpstr>
      <vt:lpstr>Best Proposed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Excessive Tardiness  at PS 149</dc:title>
  <dc:creator>Joseph Montecalvo</dc:creator>
  <cp:lastModifiedBy>Joseph Montecalvo</cp:lastModifiedBy>
  <cp:revision>1</cp:revision>
  <dcterms:modified xsi:type="dcterms:W3CDTF">2020-09-02T18:06:22Z</dcterms:modified>
</cp:coreProperties>
</file>