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2" r:id="rId1"/>
  </p:sldMasterIdLst>
  <p:sldIdLst>
    <p:sldId id="258" r:id="rId2"/>
    <p:sldId id="256" r:id="rId3"/>
    <p:sldId id="257" r:id="rId4"/>
    <p:sldId id="260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F702AD14-77D0-4947-AC98-383488EA238E}">
          <p14:sldIdLst>
            <p14:sldId id="258"/>
          </p14:sldIdLst>
        </p14:section>
        <p14:section name="Untitled Section" id="{A46370C9-CAC3-9A48-B0BA-CC5A0ABE985D}">
          <p14:sldIdLst>
            <p14:sldId id="256"/>
            <p14:sldId id="257"/>
            <p14:sldId id="260"/>
            <p14:sldId id="261"/>
            <p14:sldId id="262"/>
            <p14:sldId id="263"/>
            <p14:sldId id="26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61"/>
    <p:restoredTop sz="94746"/>
  </p:normalViewPr>
  <p:slideViewPr>
    <p:cSldViewPr snapToGrid="0" snapToObjects="1">
      <p:cViewPr varScale="1">
        <p:scale>
          <a:sx n="114" d="100"/>
          <a:sy n="114" d="100"/>
        </p:scale>
        <p:origin x="30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438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814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80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418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016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464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247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006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360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187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511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000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155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40" r:id="rId5"/>
    <p:sldLayoutId id="2147483741" r:id="rId6"/>
    <p:sldLayoutId id="2147483747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flippedtips.com/plegal/tips/bestsol.html" TargetMode="External"/><Relationship Id="rId3" Type="http://schemas.openxmlformats.org/officeDocument/2006/relationships/hyperlink" Target="https://flippedtips.com/plegal/tips/select.html" TargetMode="External"/><Relationship Id="rId7" Type="http://schemas.openxmlformats.org/officeDocument/2006/relationships/hyperlink" Target="https://flippedtips.com/plegal/tips/solutions.html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flippedtips.com/plegal/tips/existing.html" TargetMode="External"/><Relationship Id="rId5" Type="http://schemas.openxmlformats.org/officeDocument/2006/relationships/hyperlink" Target="https://flippedtips.com/plegal/tips/identify.html" TargetMode="External"/><Relationship Id="rId4" Type="http://schemas.openxmlformats.org/officeDocument/2006/relationships/hyperlink" Target="https://flippedtips.com/plegal/tips/gather.html" TargetMode="External"/><Relationship Id="rId9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flippedtips.com/plegal/ppa/usppari1.html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flippedtips.com/plegal/ppa/usppadc1.html" TargetMode="External"/><Relationship Id="rId7" Type="http://schemas.openxmlformats.org/officeDocument/2006/relationships/image" Target="../media/image16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tiff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tiff"/><Relationship Id="rId5" Type="http://schemas.openxmlformats.org/officeDocument/2006/relationships/hyperlink" Target="https://www.schools.nyc.gov/docs/default-source/default-document-library/a-411-english" TargetMode="External"/><Relationship Id="rId4" Type="http://schemas.openxmlformats.org/officeDocument/2006/relationships/hyperlink" Target="https://www.schools.nyc.gov/school-life/know-your-rights/discipline-code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stel abstract smoke and steam figures">
            <a:extLst>
              <a:ext uri="{FF2B5EF4-FFF2-40B4-BE49-F238E27FC236}">
                <a16:creationId xmlns:a16="http://schemas.microsoft.com/office/drawing/2014/main" id="{2238DD5A-3726-40D4-BF60-3F483334FF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208" b="792"/>
          <a:stretch/>
        </p:blipFill>
        <p:spPr>
          <a:xfrm>
            <a:off x="-186248" y="-72279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207039-9F0D-ED43-B2D9-BCFCF885F6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269" y="174637"/>
            <a:ext cx="11819464" cy="1430046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latin typeface="American Typewriter" panose="02090604020004020304" pitchFamily="18" charset="77"/>
              </a:rPr>
              <a:t>Student Misbehavior in P.S. 92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794D3B-F0CA-9144-B0E6-6B7ABEF282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1677799"/>
            <a:ext cx="12005732" cy="5005564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 </a:t>
            </a:r>
            <a:endParaRPr lang="en-US" sz="7600" u="sng" cap="none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merican Typewriter" panose="02090604020004020304" pitchFamily="18" charset="77"/>
              <a:cs typeface="Times New Roman" panose="02020603050405020304" pitchFamily="18" charset="0"/>
            </a:endParaRPr>
          </a:p>
          <a:p>
            <a:pPr algn="ctr"/>
            <a:endParaRPr lang="en-US" sz="6900" cap="none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merican Typewriter" panose="02090604020004020304" pitchFamily="18" charset="77"/>
              <a:cs typeface="Apple Chancery" panose="03020702040506060504" pitchFamily="66" charset="-79"/>
            </a:endParaRPr>
          </a:p>
          <a:p>
            <a:pPr algn="ctr"/>
            <a:endParaRPr lang="en-US" cap="none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merican Typewriter" panose="02090604020004020304" pitchFamily="18" charset="77"/>
              <a:cs typeface="Apple Chancery" panose="03020702040506060504" pitchFamily="66" charset="-79"/>
            </a:endParaRPr>
          </a:p>
          <a:p>
            <a:pPr algn="ctr"/>
            <a:r>
              <a:rPr lang="en-US" cap="none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merican Typewriter" panose="02090604020004020304" pitchFamily="18" charset="77"/>
                <a:cs typeface="Apple Chancery" panose="03020702040506060504" pitchFamily="66" charset="-79"/>
              </a:rPr>
              <a:t>                                          </a:t>
            </a:r>
          </a:p>
          <a:p>
            <a:pPr algn="ctr"/>
            <a:r>
              <a:rPr lang="en-US" cap="none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merican Typewriter" panose="02090604020004020304" pitchFamily="18" charset="77"/>
                <a:cs typeface="Apple Chancery" panose="03020702040506060504" pitchFamily="66" charset="-79"/>
              </a:rPr>
              <a:t>  </a:t>
            </a:r>
          </a:p>
          <a:p>
            <a:pPr algn="ctr"/>
            <a:endParaRPr lang="en-US" cap="none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merican Typewriter" panose="02090604020004020304" pitchFamily="18" charset="77"/>
              <a:cs typeface="Apple Chancery" panose="03020702040506060504" pitchFamily="66" charset="-79"/>
            </a:endParaRPr>
          </a:p>
          <a:p>
            <a:pPr algn="ctr"/>
            <a:endParaRPr lang="en-US" cap="none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merican Typewriter" panose="02090604020004020304" pitchFamily="18" charset="77"/>
              <a:cs typeface="Apple Chancery" panose="03020702040506060504" pitchFamily="66" charset="-79"/>
            </a:endParaRPr>
          </a:p>
          <a:p>
            <a:pPr algn="ctr"/>
            <a:endParaRPr lang="en-US" cap="none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merican Typewriter" panose="02090604020004020304" pitchFamily="18" charset="77"/>
              <a:cs typeface="Apple Chancery" panose="03020702040506060504" pitchFamily="66" charset="-79"/>
            </a:endParaRPr>
          </a:p>
          <a:p>
            <a:pPr algn="ctr"/>
            <a:endParaRPr lang="en-US" cap="none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merican Typewriter" panose="02090604020004020304" pitchFamily="18" charset="77"/>
              <a:cs typeface="Apple Chancery" panose="03020702040506060504" pitchFamily="66" charset="-79"/>
            </a:endParaRPr>
          </a:p>
          <a:p>
            <a:pPr algn="ctr"/>
            <a:endParaRPr lang="en-US" cap="none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merican Typewriter" panose="02090604020004020304" pitchFamily="18" charset="77"/>
              <a:cs typeface="Apple Chancery" panose="03020702040506060504" pitchFamily="66" charset="-79"/>
            </a:endParaRPr>
          </a:p>
          <a:p>
            <a:pPr algn="ctr"/>
            <a:r>
              <a:rPr lang="en-US" sz="5100" cap="none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merican Typewriter" panose="02090604020004020304" pitchFamily="18" charset="77"/>
                <a:cs typeface="Apple Chancery" panose="03020702040506060504" pitchFamily="66" charset="-79"/>
              </a:rPr>
              <a:t>By: Alaa Ahmed</a:t>
            </a:r>
          </a:p>
          <a:p>
            <a:pPr algn="ctr"/>
            <a:r>
              <a:rPr lang="en-US" sz="5100" cap="none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merican Typewriter" panose="02090604020004020304" pitchFamily="18" charset="77"/>
                <a:cs typeface="Apple Chancery" panose="03020702040506060504" pitchFamily="66" charset="-79"/>
              </a:rPr>
              <a:t>P.S. 92 M05</a:t>
            </a:r>
          </a:p>
          <a:p>
            <a:endParaRPr lang="en-US" u="sng" cap="none" dirty="0">
              <a:latin typeface="Algerian" pitchFamily="82" charset="77"/>
            </a:endParaRP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498DA4-4D35-D646-A3A2-28596DB2CE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381" y="2981134"/>
            <a:ext cx="3210919" cy="24098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081130-2801-7A4E-BB8D-6AEABD02C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3778" y="2651929"/>
            <a:ext cx="3636735" cy="26013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0DEEBD-F47F-5E43-A5E4-50B64DEEFC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0991" y="2843443"/>
            <a:ext cx="3216801" cy="240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425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stel abstract smoke and steam figures">
            <a:extLst>
              <a:ext uri="{FF2B5EF4-FFF2-40B4-BE49-F238E27FC236}">
                <a16:creationId xmlns:a16="http://schemas.microsoft.com/office/drawing/2014/main" id="{2238DD5A-3726-40D4-BF60-3F483334FF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208" b="792"/>
          <a:stretch/>
        </p:blipFill>
        <p:spPr>
          <a:xfrm>
            <a:off x="0" y="32485"/>
            <a:ext cx="12191998" cy="68580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207039-9F0D-ED43-B2D9-BCFCF885F6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191069"/>
            <a:ext cx="11946464" cy="881542"/>
          </a:xfrm>
        </p:spPr>
        <p:txBody>
          <a:bodyPr>
            <a:noAutofit/>
          </a:bodyPr>
          <a:lstStyle/>
          <a:p>
            <a:r>
              <a:rPr lang="en-US" sz="3200" u="sng" dirty="0">
                <a:latin typeface="American Typewriter" panose="02090604020004020304" pitchFamily="18" charset="77"/>
              </a:rPr>
              <a:t>The six steps of the public policy analyst(PPA)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794D3B-F0CA-9144-B0E6-6B7ABEF282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5599" y="1711532"/>
            <a:ext cx="11650133" cy="4435268"/>
          </a:xfrm>
        </p:spPr>
        <p:txBody>
          <a:bodyPr>
            <a:normAutofit/>
          </a:bodyPr>
          <a:lstStyle/>
          <a:p>
            <a:endParaRPr lang="en-US" sz="1200" cap="none" dirty="0">
              <a:latin typeface="American Typewriter" panose="02090604020004020304" pitchFamily="18" charset="77"/>
            </a:endParaRPr>
          </a:p>
          <a:p>
            <a:r>
              <a:rPr lang="en-US" sz="3200" cap="none" dirty="0">
                <a:latin typeface="American Typewriter" panose="02090604020004020304" pitchFamily="18" charset="77"/>
              </a:rPr>
              <a:t>1.</a:t>
            </a:r>
            <a:r>
              <a:rPr lang="en-US" sz="3200" cap="none" dirty="0">
                <a:latin typeface="American Typewriter" panose="02090604020004020304" pitchFamily="18" charset="77"/>
                <a:hlinkClick r:id="rId3"/>
              </a:rPr>
              <a:t>Define the problem</a:t>
            </a:r>
            <a:endParaRPr lang="en-US" sz="3200" cap="none" dirty="0">
              <a:latin typeface="American Typewriter" panose="02090604020004020304" pitchFamily="18" charset="77"/>
            </a:endParaRPr>
          </a:p>
          <a:p>
            <a:r>
              <a:rPr lang="en-US" sz="3200" cap="none" dirty="0">
                <a:latin typeface="American Typewriter" panose="02090604020004020304" pitchFamily="18" charset="77"/>
              </a:rPr>
              <a:t>2.</a:t>
            </a:r>
            <a:r>
              <a:rPr lang="en-US" sz="3200" cap="none" dirty="0">
                <a:latin typeface="American Typewriter" panose="02090604020004020304" pitchFamily="18" charset="77"/>
                <a:hlinkClick r:id="rId4"/>
              </a:rPr>
              <a:t>Gather the evidence</a:t>
            </a:r>
            <a:endParaRPr lang="en-US" sz="3200" cap="none" dirty="0">
              <a:latin typeface="American Typewriter" panose="02090604020004020304" pitchFamily="18" charset="77"/>
            </a:endParaRPr>
          </a:p>
          <a:p>
            <a:r>
              <a:rPr lang="en-US" sz="3200" cap="none" dirty="0">
                <a:latin typeface="American Typewriter" panose="02090604020004020304" pitchFamily="18" charset="77"/>
              </a:rPr>
              <a:t>3.</a:t>
            </a:r>
            <a:r>
              <a:rPr lang="en-US" sz="3200" cap="none" dirty="0">
                <a:latin typeface="American Typewriter" panose="02090604020004020304" pitchFamily="18" charset="77"/>
                <a:hlinkClick r:id="rId5"/>
              </a:rPr>
              <a:t>Determine the causes</a:t>
            </a:r>
            <a:endParaRPr lang="en-US" sz="3200" cap="none" dirty="0">
              <a:latin typeface="American Typewriter" panose="02090604020004020304" pitchFamily="18" charset="77"/>
            </a:endParaRPr>
          </a:p>
          <a:p>
            <a:r>
              <a:rPr lang="en-US" sz="3200" cap="none" dirty="0">
                <a:latin typeface="American Typewriter" panose="02090604020004020304" pitchFamily="18" charset="77"/>
              </a:rPr>
              <a:t>4.</a:t>
            </a:r>
            <a:r>
              <a:rPr lang="en-US" sz="3200" cap="none" dirty="0">
                <a:latin typeface="American Typewriter" panose="02090604020004020304" pitchFamily="18" charset="77"/>
                <a:hlinkClick r:id="rId6"/>
              </a:rPr>
              <a:t>Examine an existing policy</a:t>
            </a:r>
            <a:endParaRPr lang="en-US" sz="3200" cap="none" dirty="0">
              <a:latin typeface="American Typewriter" panose="02090604020004020304" pitchFamily="18" charset="77"/>
            </a:endParaRPr>
          </a:p>
          <a:p>
            <a:r>
              <a:rPr lang="en-US" sz="3200" cap="none" dirty="0">
                <a:latin typeface="American Typewriter" panose="02090604020004020304" pitchFamily="18" charset="77"/>
              </a:rPr>
              <a:t>5.</a:t>
            </a:r>
            <a:r>
              <a:rPr lang="en-US" sz="3200" cap="none" dirty="0">
                <a:latin typeface="American Typewriter" panose="02090604020004020304" pitchFamily="18" charset="77"/>
                <a:hlinkClick r:id="rId7"/>
              </a:rPr>
              <a:t>Develop solutions</a:t>
            </a:r>
            <a:endParaRPr lang="en-US" sz="3200" cap="none" dirty="0">
              <a:latin typeface="American Typewriter" panose="02090604020004020304" pitchFamily="18" charset="77"/>
            </a:endParaRPr>
          </a:p>
          <a:p>
            <a:r>
              <a:rPr lang="en-US" sz="3200" cap="none" dirty="0">
                <a:latin typeface="American Typewriter" panose="02090604020004020304" pitchFamily="18" charset="77"/>
              </a:rPr>
              <a:t>6.</a:t>
            </a:r>
            <a:r>
              <a:rPr lang="en-US" sz="3200" cap="none" dirty="0">
                <a:latin typeface="American Typewriter" panose="02090604020004020304" pitchFamily="18" charset="77"/>
                <a:hlinkClick r:id="rId8"/>
              </a:rPr>
              <a:t>Select the best solution      </a:t>
            </a:r>
            <a:endParaRPr lang="en-US" sz="3200" cap="none" dirty="0">
              <a:latin typeface="American Typewriter" panose="02090604020004020304" pitchFamily="18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36B9F7-C55D-EB4F-9554-48262D2C3B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94821" y="1711532"/>
            <a:ext cx="4389179" cy="322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052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stel abstract smoke and steam figures">
            <a:extLst>
              <a:ext uri="{FF2B5EF4-FFF2-40B4-BE49-F238E27FC236}">
                <a16:creationId xmlns:a16="http://schemas.microsoft.com/office/drawing/2014/main" id="{2238DD5A-3726-40D4-BF60-3F483334FF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208" b="792"/>
          <a:stretch/>
        </p:blipFill>
        <p:spPr>
          <a:xfrm>
            <a:off x="0" y="-6170"/>
            <a:ext cx="12191999" cy="68641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207039-9F0D-ED43-B2D9-BCFCF885F6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269" y="0"/>
            <a:ext cx="11819464" cy="982639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sz="4900" u="sng" dirty="0">
                <a:latin typeface="American Typewriter" panose="02090604020004020304" pitchFamily="18" charset="77"/>
              </a:rPr>
              <a:t>1.Defining the Social Problem:</a:t>
            </a:r>
            <a:endParaRPr lang="en-US" sz="5300" u="sng" dirty="0">
              <a:latin typeface="American Typewriter" panose="02090604020004020304" pitchFamily="18" charset="77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794D3B-F0CA-9144-B0E6-6B7ABEF282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6267" y="1191237"/>
            <a:ext cx="11819465" cy="5456698"/>
          </a:xfrm>
        </p:spPr>
        <p:txBody>
          <a:bodyPr>
            <a:normAutofit/>
          </a:bodyPr>
          <a:lstStyle/>
          <a:p>
            <a:r>
              <a:rPr lang="en-US" cap="none" dirty="0">
                <a:latin typeface="American Typewriter" panose="02090604020004020304" pitchFamily="18" charset="77"/>
              </a:rPr>
              <a:t>The location of our social problem is in NYC DOE elementary public schools. </a:t>
            </a:r>
          </a:p>
          <a:p>
            <a:r>
              <a:rPr lang="en-US" cap="none" dirty="0">
                <a:latin typeface="American Typewriter" panose="02090604020004020304" pitchFamily="18" charset="77"/>
              </a:rPr>
              <a:t>There are different types of student misbehavior that represent a social problem in my school such as: Inattention, Apathy, Needles talk, Moving about room, Annoying others, Disruption, Lying, Stealing, Cheating, Sexual harassment, , Aggression and fighting, Malicious mischief and Defiance of authority.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77BDB5-5CC2-6E44-86A2-B34C38E9EE33}"/>
              </a:ext>
            </a:extLst>
          </p:cNvPr>
          <p:cNvSpPr txBox="1">
            <a:spLocks/>
          </p:cNvSpPr>
          <p:nvPr/>
        </p:nvSpPr>
        <p:spPr>
          <a:xfrm>
            <a:off x="474133" y="95534"/>
            <a:ext cx="11531599" cy="131018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dirty="0"/>
            </a:br>
            <a:r>
              <a:rPr lang="en-US" dirty="0"/>
              <a:t> 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 </a:t>
            </a:r>
            <a:br>
              <a:rPr lang="en-US" dirty="0"/>
            </a:br>
            <a:endParaRPr lang="en-US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DC2F34-66AC-7345-BB55-C7BE96912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0453" y="4556172"/>
            <a:ext cx="2942483" cy="21553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7326F1-1B53-1642-A3DC-3C93850FE6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4851" y="4492566"/>
            <a:ext cx="2742110" cy="21553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EF983C-C786-3F44-AF30-930E3D9C9B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5838" y="4502610"/>
            <a:ext cx="2949453" cy="21553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2FB0E8-3A2E-9249-A45E-8E779BE9CF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266" y="4492567"/>
            <a:ext cx="2890217" cy="208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685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stel abstract smoke and steam figures">
            <a:extLst>
              <a:ext uri="{FF2B5EF4-FFF2-40B4-BE49-F238E27FC236}">
                <a16:creationId xmlns:a16="http://schemas.microsoft.com/office/drawing/2014/main" id="{2238DD5A-3726-40D4-BF60-3F483334FF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208" b="792"/>
          <a:stretch/>
        </p:blipFill>
        <p:spPr>
          <a:xfrm>
            <a:off x="20" y="-13445"/>
            <a:ext cx="12191980" cy="68195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207039-9F0D-ED43-B2D9-BCFCF885F6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689" y="51895"/>
            <a:ext cx="11868043" cy="941696"/>
          </a:xfrm>
        </p:spPr>
        <p:txBody>
          <a:bodyPr>
            <a:normAutofit fontScale="90000"/>
          </a:bodyPr>
          <a:lstStyle/>
          <a:p>
            <a:r>
              <a:rPr lang="en-US" sz="4400" u="sng" dirty="0">
                <a:latin typeface="American Typewriter" panose="02090604020004020304" pitchFamily="18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2. Gathering evidence of the </a:t>
            </a:r>
            <a:r>
              <a:rPr lang="en-US" sz="4400" u="sng" dirty="0">
                <a:latin typeface="American Typewriter" panose="02090604020004020304" pitchFamily="18" charset="77"/>
              </a:rPr>
              <a:t>problem:</a:t>
            </a:r>
            <a:endParaRPr lang="en-US" sz="5300" u="sng" dirty="0">
              <a:latin typeface="American Typewriter" panose="02090604020004020304" pitchFamily="18" charset="77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794D3B-F0CA-9144-B0E6-6B7ABEF282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0629" y="1057013"/>
            <a:ext cx="11650133" cy="5596270"/>
          </a:xfrm>
        </p:spPr>
        <p:txBody>
          <a:bodyPr>
            <a:normAutofit/>
          </a:bodyPr>
          <a:lstStyle/>
          <a:p>
            <a:r>
              <a:rPr lang="en-US" cap="none" dirty="0"/>
              <a:t>1. “Nominations” by teachers and other adults</a:t>
            </a:r>
          </a:p>
          <a:p>
            <a:r>
              <a:rPr lang="en-US" cap="none" dirty="0"/>
              <a:t>2. Frequency counts</a:t>
            </a:r>
          </a:p>
          <a:p>
            <a:r>
              <a:rPr lang="en-US" cap="none" dirty="0"/>
              <a:t>3. Interval recording</a:t>
            </a:r>
          </a:p>
          <a:p>
            <a:r>
              <a:rPr lang="en-US" cap="none" dirty="0"/>
              <a:t>4. Anecdotal recording</a:t>
            </a:r>
          </a:p>
          <a:p>
            <a:r>
              <a:rPr lang="en-US" cap="none" dirty="0"/>
              <a:t>5.Reviews of school records</a:t>
            </a:r>
          </a:p>
          <a:p>
            <a:r>
              <a:rPr lang="en-US" cap="none" dirty="0"/>
              <a:t>6. Screening instruments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77BDB5-5CC2-6E44-86A2-B34C38E9EE33}"/>
              </a:ext>
            </a:extLst>
          </p:cNvPr>
          <p:cNvSpPr txBox="1">
            <a:spLocks/>
          </p:cNvSpPr>
          <p:nvPr/>
        </p:nvSpPr>
        <p:spPr>
          <a:xfrm>
            <a:off x="474133" y="204716"/>
            <a:ext cx="11531599" cy="94169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dirty="0"/>
            </a:br>
            <a:r>
              <a:rPr lang="en-US" dirty="0"/>
              <a:t> 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 </a:t>
            </a:r>
            <a:br>
              <a:rPr lang="en-US" dirty="0"/>
            </a:br>
            <a:endParaRPr lang="en-US" sz="4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5F6823-7D2F-E441-BAFF-AD1FC758CB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6913" y="4265566"/>
            <a:ext cx="3474806" cy="23124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2983AB-0478-374C-8073-A55D4350B6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9571" y="1414952"/>
            <a:ext cx="3420692" cy="22764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C489CE-B8BA-4247-B80C-67C707C958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7677" y="4046393"/>
            <a:ext cx="4227067" cy="231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681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stel abstract smoke and steam figures">
            <a:extLst>
              <a:ext uri="{FF2B5EF4-FFF2-40B4-BE49-F238E27FC236}">
                <a16:creationId xmlns:a16="http://schemas.microsoft.com/office/drawing/2014/main" id="{2238DD5A-3726-40D4-BF60-3F483334FF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208" b="792"/>
          <a:stretch/>
        </p:blipFill>
        <p:spPr>
          <a:xfrm>
            <a:off x="0" y="-8400"/>
            <a:ext cx="12192000" cy="68580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207039-9F0D-ED43-B2D9-BCFCF885F6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265" y="1"/>
            <a:ext cx="12005733" cy="1066799"/>
          </a:xfrm>
        </p:spPr>
        <p:txBody>
          <a:bodyPr>
            <a:noAutofit/>
          </a:bodyPr>
          <a:lstStyle/>
          <a:p>
            <a:r>
              <a:rPr lang="en-US" sz="3600" u="sng" dirty="0">
                <a:latin typeface="American Typewriter" panose="02090604020004020304" pitchFamily="18" charset="77"/>
              </a:rPr>
              <a:t>3. </a:t>
            </a:r>
            <a:r>
              <a:rPr lang="en-US" sz="3600" u="sng" dirty="0">
                <a:latin typeface="American Typewriter" panose="02090604020004020304" pitchFamily="18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Identifying the Causes</a:t>
            </a:r>
            <a:r>
              <a:rPr lang="en-US" sz="3600" u="sng" dirty="0">
                <a:latin typeface="American Typewriter" panose="02090604020004020304" pitchFamily="18" charset="77"/>
              </a:rPr>
              <a:t> of the problem: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2DBCD4-290F-F340-9431-8120D87437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2127" y="1337887"/>
            <a:ext cx="2455217" cy="1896533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DB794D3B-F0CA-9144-B0E6-6B7ABEF282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185333"/>
            <a:ext cx="12005733" cy="5672666"/>
          </a:xfrm>
        </p:spPr>
        <p:txBody>
          <a:bodyPr>
            <a:normAutofit/>
          </a:bodyPr>
          <a:lstStyle/>
          <a:p>
            <a:r>
              <a:rPr lang="en-US" cap="none" dirty="0"/>
              <a:t>1. Needs not meet</a:t>
            </a:r>
          </a:p>
          <a:p>
            <a:r>
              <a:rPr lang="en-US" cap="none" dirty="0"/>
              <a:t>2. Medical issues</a:t>
            </a:r>
          </a:p>
          <a:p>
            <a:r>
              <a:rPr lang="en-US" cap="none" dirty="0"/>
              <a:t>3. Relationships aren’t in place</a:t>
            </a:r>
          </a:p>
          <a:p>
            <a:r>
              <a:rPr lang="en-US" cap="none" dirty="0"/>
              <a:t>4. Seeking attention of adults or classmates</a:t>
            </a:r>
          </a:p>
          <a:p>
            <a:r>
              <a:rPr lang="en-US" cap="none" dirty="0"/>
              <a:t>5. Power needs</a:t>
            </a:r>
          </a:p>
          <a:p>
            <a:r>
              <a:rPr lang="en-US" cap="none" dirty="0"/>
              <a:t>6. Lack of confidence and skills </a:t>
            </a:r>
          </a:p>
          <a:p>
            <a:r>
              <a:rPr lang="en-US" cap="none" dirty="0"/>
              <a:t>7. Curriculum related issues</a:t>
            </a:r>
          </a:p>
          <a:p>
            <a:r>
              <a:rPr lang="en-US" cap="none" dirty="0"/>
              <a:t>8. Consider the classroom environment</a:t>
            </a:r>
          </a:p>
          <a:p>
            <a:r>
              <a:rPr lang="en-US" cap="none" dirty="0"/>
              <a:t>9. Testing boundaries</a:t>
            </a:r>
          </a:p>
          <a:p>
            <a:r>
              <a:rPr lang="en-US" cap="none" dirty="0"/>
              <a:t>10. Bad behavior works for them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77BDB5-5CC2-6E44-86A2-B34C38E9EE33}"/>
              </a:ext>
            </a:extLst>
          </p:cNvPr>
          <p:cNvSpPr txBox="1">
            <a:spLocks/>
          </p:cNvSpPr>
          <p:nvPr/>
        </p:nvSpPr>
        <p:spPr>
          <a:xfrm>
            <a:off x="474133" y="341194"/>
            <a:ext cx="11531599" cy="143680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dirty="0"/>
            </a:br>
            <a:r>
              <a:rPr lang="en-US" dirty="0"/>
              <a:t> 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 </a:t>
            </a:r>
            <a:br>
              <a:rPr lang="en-US" dirty="0"/>
            </a:br>
            <a:endParaRPr lang="en-US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79CCBC-4282-8A4F-8E0D-915B86DC95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1477" y="1373500"/>
            <a:ext cx="2455217" cy="18211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1A825A-CC8A-7347-AA78-497B3C07DD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8922" y="3954905"/>
            <a:ext cx="2591556" cy="18783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A5E3F2-8F1E-E64D-A219-1A2B9F1AE2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73442" y="3983281"/>
            <a:ext cx="2591556" cy="172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517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stel abstract smoke and steam figures">
            <a:extLst>
              <a:ext uri="{FF2B5EF4-FFF2-40B4-BE49-F238E27FC236}">
                <a16:creationId xmlns:a16="http://schemas.microsoft.com/office/drawing/2014/main" id="{2238DD5A-3726-40D4-BF60-3F483334FF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208" b="792"/>
          <a:stretch/>
        </p:blipFill>
        <p:spPr>
          <a:xfrm>
            <a:off x="75500" y="42382"/>
            <a:ext cx="12116499" cy="68034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207039-9F0D-ED43-B2D9-BCFCF885F6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4133" y="341194"/>
            <a:ext cx="11531599" cy="818866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sz="4000" u="sng" dirty="0">
                <a:latin typeface="American Typewriter" panose="02090604020004020304"/>
              </a:rPr>
              <a:t>4. </a:t>
            </a:r>
            <a:r>
              <a:rPr lang="en-US" sz="4000" u="sng" dirty="0">
                <a:latin typeface="American Typewriter" panose="02090604020004020304" pitchFamily="18" charset="77"/>
              </a:rPr>
              <a:t>Evaluating existing public policies:</a:t>
            </a:r>
            <a:endParaRPr lang="en-US" sz="5300" u="sng" dirty="0">
              <a:latin typeface="American Typewriter" panose="02090604020004020304" pitchFamily="18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55CEBE-A384-DA46-B225-716FEE8A8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199" y="4559299"/>
            <a:ext cx="2907513" cy="2180635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DB794D3B-F0CA-9144-B0E6-6B7ABEF28278}"/>
              </a:ext>
            </a:extLst>
          </p:cNvPr>
          <p:cNvSpPr>
            <a:spLocks noGrp="1" noChangeAspect="1"/>
          </p:cNvSpPr>
          <p:nvPr>
            <p:ph type="subTitle" idx="1"/>
          </p:nvPr>
        </p:nvSpPr>
        <p:spPr>
          <a:xfrm>
            <a:off x="186268" y="1501254"/>
            <a:ext cx="11682644" cy="5344583"/>
          </a:xfrm>
          <a:noFill/>
        </p:spPr>
        <p:txBody>
          <a:bodyPr>
            <a:normAutofit/>
          </a:bodyPr>
          <a:lstStyle/>
          <a:p>
            <a:r>
              <a:rPr lang="en-US" sz="2000" cap="none" dirty="0">
                <a:latin typeface="American Typewriter" panose="02090604020004020304" pitchFamily="18" charset="77"/>
              </a:rPr>
              <a:t>1. Code of conduct and district-wide safety plan</a:t>
            </a:r>
          </a:p>
          <a:p>
            <a:r>
              <a:rPr lang="en-US" sz="2000" cap="none" dirty="0">
                <a:latin typeface="American Typewriter" panose="02090604020004020304" pitchFamily="18" charset="77"/>
                <a:hlinkClick r:id="rId4"/>
              </a:rPr>
              <a:t>https://www.schools.nyc.gov/school-life/know-your-rights/discipline-code</a:t>
            </a:r>
            <a:endParaRPr lang="en-US" sz="2000" cap="none" dirty="0">
              <a:latin typeface="American Typewriter" panose="02090604020004020304" pitchFamily="18" charset="77"/>
            </a:endParaRPr>
          </a:p>
          <a:p>
            <a:r>
              <a:rPr lang="en-US" sz="2000" cap="none" dirty="0">
                <a:latin typeface="American Typewriter" panose="02090604020004020304" pitchFamily="18" charset="77"/>
              </a:rPr>
              <a:t>2. Behavioral crisis de-escalation/intervention and contacting 911 </a:t>
            </a:r>
          </a:p>
          <a:p>
            <a:r>
              <a:rPr lang="en-US" sz="2000" cap="none" dirty="0">
                <a:latin typeface="American Typewriter" panose="02090604020004020304" pitchFamily="18" charset="77"/>
                <a:hlinkClick r:id="rId5"/>
              </a:rPr>
              <a:t>https://www.schools.nyc.gov/docs/default-source/default-document-library/a-411-english</a:t>
            </a:r>
            <a:endParaRPr lang="en-US" sz="2000" cap="none" dirty="0">
              <a:latin typeface="American Typewriter" panose="02090604020004020304" pitchFamily="18" charset="77"/>
            </a:endParaRPr>
          </a:p>
          <a:p>
            <a:r>
              <a:rPr lang="en-US" sz="2000" cap="none" dirty="0">
                <a:latin typeface="American Typewriter" panose="02090604020004020304" pitchFamily="18" charset="77"/>
              </a:rPr>
              <a:t>3. Discipline-code-New York City Department of Education</a:t>
            </a:r>
          </a:p>
          <a:p>
            <a:r>
              <a:rPr lang="en-US" sz="2000" cap="none" dirty="0">
                <a:latin typeface="American Typewriter" panose="02090604020004020304" pitchFamily="18" charset="77"/>
                <a:hlinkClick r:id="rId4"/>
              </a:rPr>
              <a:t>https://www.schools.nyc.gov/school-life/know-your-rights/discipline-code</a:t>
            </a:r>
            <a:endParaRPr lang="en-US" sz="2000" cap="none" dirty="0">
              <a:latin typeface="American Typewriter" panose="02090604020004020304" pitchFamily="18" charset="77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77BDB5-5CC2-6E44-86A2-B34C38E9EE33}"/>
              </a:ext>
            </a:extLst>
          </p:cNvPr>
          <p:cNvSpPr txBox="1">
            <a:spLocks/>
          </p:cNvSpPr>
          <p:nvPr/>
        </p:nvSpPr>
        <p:spPr>
          <a:xfrm>
            <a:off x="474133" y="341194"/>
            <a:ext cx="11531599" cy="143680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/>
            </a:br>
            <a:r>
              <a:rPr lang="en-US"/>
              <a:t> 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 </a:t>
            </a:r>
            <a:br>
              <a:rPr lang="en-US"/>
            </a:br>
            <a:endParaRPr lang="en-US" sz="4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689F1A-0336-3841-82B2-12BA179359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4559300"/>
            <a:ext cx="3064934" cy="218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2064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stel abstract smoke and steam figures">
            <a:extLst>
              <a:ext uri="{FF2B5EF4-FFF2-40B4-BE49-F238E27FC236}">
                <a16:creationId xmlns:a16="http://schemas.microsoft.com/office/drawing/2014/main" id="{2238DD5A-3726-40D4-BF60-3F483334FF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208" b="792"/>
          <a:stretch/>
        </p:blipFill>
        <p:spPr>
          <a:xfrm>
            <a:off x="0" y="0"/>
            <a:ext cx="12192000" cy="69169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207039-9F0D-ED43-B2D9-BCFCF885F6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4133" y="341194"/>
            <a:ext cx="11790572" cy="818866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sz="4400" u="sng" dirty="0">
                <a:latin typeface="American Typewriter" panose="02090604020004020304" pitchFamily="18" charset="77"/>
              </a:rPr>
              <a:t>5. Developing public policy solutions:</a:t>
            </a:r>
            <a:endParaRPr lang="en-US" sz="5300" u="sng" dirty="0">
              <a:latin typeface="American Typewriter" panose="02090604020004020304" pitchFamily="18" charset="77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794D3B-F0CA-9144-B0E6-6B7ABEF282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2607" y="1501254"/>
            <a:ext cx="11713125" cy="5444830"/>
          </a:xfrm>
        </p:spPr>
        <p:txBody>
          <a:bodyPr>
            <a:normAutofit/>
          </a:bodyPr>
          <a:lstStyle/>
          <a:p>
            <a:r>
              <a:rPr lang="en-US" sz="3200" cap="none" dirty="0">
                <a:latin typeface="American Typewriter" panose="02090604020004020304" pitchFamily="18" charset="77"/>
              </a:rPr>
              <a:t>1. Positive reinforcements</a:t>
            </a:r>
          </a:p>
          <a:p>
            <a:r>
              <a:rPr lang="en-US" sz="3200" cap="none" dirty="0">
                <a:latin typeface="American Typewriter" panose="02090604020004020304" pitchFamily="18" charset="77"/>
              </a:rPr>
              <a:t>2. Daily behavior sheet to be sign by parent/guardian</a:t>
            </a:r>
          </a:p>
          <a:p>
            <a:r>
              <a:rPr lang="en-US" sz="3200" cap="none" dirty="0">
                <a:latin typeface="American Typewriter" panose="02090604020004020304" pitchFamily="18" charset="77"/>
              </a:rPr>
              <a:t>3. Behavior intervention plan (BIP)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77BDB5-5CC2-6E44-86A2-B34C38E9EE33}"/>
              </a:ext>
            </a:extLst>
          </p:cNvPr>
          <p:cNvSpPr txBox="1">
            <a:spLocks/>
          </p:cNvSpPr>
          <p:nvPr/>
        </p:nvSpPr>
        <p:spPr>
          <a:xfrm>
            <a:off x="474133" y="341194"/>
            <a:ext cx="11531599" cy="103723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/>
            </a:br>
            <a:r>
              <a:rPr lang="en-US"/>
              <a:t> 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 </a:t>
            </a:r>
            <a:br>
              <a:rPr lang="en-US"/>
            </a:br>
            <a:endParaRPr lang="en-US" sz="4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0184A3-776C-3147-A8DE-1D6B07C68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129" y="4190583"/>
            <a:ext cx="3602752" cy="24813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682AF1-0E69-D24D-9E6C-6FF604E90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4620" y="4202303"/>
            <a:ext cx="3762760" cy="24949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4C709C-F118-E04D-8E85-D6AC6C2664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6957" y="4190583"/>
            <a:ext cx="3788775" cy="251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525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stel abstract smoke and steam figures">
            <a:extLst>
              <a:ext uri="{FF2B5EF4-FFF2-40B4-BE49-F238E27FC236}">
                <a16:creationId xmlns:a16="http://schemas.microsoft.com/office/drawing/2014/main" id="{2238DD5A-3726-40D4-BF60-3F483334FF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208" b="792"/>
          <a:stretch/>
        </p:blipFill>
        <p:spPr>
          <a:xfrm>
            <a:off x="0" y="30148"/>
            <a:ext cx="12192000" cy="68278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207039-9F0D-ED43-B2D9-BCFCF885F6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854" y="95534"/>
            <a:ext cx="12138146" cy="893007"/>
          </a:xfrm>
        </p:spPr>
        <p:txBody>
          <a:bodyPr>
            <a:noAutofit/>
          </a:bodyPr>
          <a:lstStyle/>
          <a:p>
            <a:r>
              <a:rPr lang="en-US" sz="4000" dirty="0"/>
              <a:t>                   </a:t>
            </a: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 </a:t>
            </a: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r>
              <a:rPr lang="en-US" sz="3200" u="sng" dirty="0">
                <a:latin typeface="American Typewriter" panose="02090604020004020304" pitchFamily="18" charset="77"/>
              </a:rPr>
              <a:t>6. Selecting the best public policy solution</a:t>
            </a:r>
            <a:r>
              <a:rPr lang="en-US" sz="2800" u="sng" dirty="0">
                <a:latin typeface="American Typewriter" panose="02090604020004020304" pitchFamily="18" charset="77"/>
              </a:rPr>
              <a:t>:</a:t>
            </a:r>
            <a:endParaRPr lang="en-US" sz="4400" u="sng" dirty="0">
              <a:latin typeface="American Typewriter" panose="02090604020004020304" pitchFamily="18" charset="77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794D3B-F0CA-9144-B0E6-6B7ABEF282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2995" y="1084075"/>
            <a:ext cx="11832737" cy="5576032"/>
          </a:xfrm>
        </p:spPr>
        <p:txBody>
          <a:bodyPr>
            <a:normAutofit/>
          </a:bodyPr>
          <a:lstStyle/>
          <a:p>
            <a:r>
              <a:rPr lang="en-US" b="1" dirty="0"/>
              <a:t>                                                                  </a:t>
            </a:r>
            <a:r>
              <a:rPr lang="en-US" sz="3200" cap="none" dirty="0">
                <a:latin typeface="American Typewriter" panose="02090604020004020304" pitchFamily="18" charset="77"/>
              </a:rPr>
              <a:t>Feasibility</a:t>
            </a:r>
            <a:endParaRPr lang="en-US" sz="3600" dirty="0">
              <a:latin typeface="American Typewriter" panose="02090604020004020304" pitchFamily="18" charset="77"/>
            </a:endParaRPr>
          </a:p>
          <a:p>
            <a:endParaRPr lang="en-US" sz="3600" dirty="0"/>
          </a:p>
          <a:p>
            <a:endParaRPr lang="en-US" sz="3600" b="1" dirty="0"/>
          </a:p>
          <a:p>
            <a:endParaRPr lang="en-US" b="1" dirty="0"/>
          </a:p>
          <a:p>
            <a:r>
              <a:rPr lang="en-US" sz="3200" cap="none" dirty="0">
                <a:latin typeface="American Typewriter" panose="02090604020004020304" pitchFamily="18" charset="77"/>
              </a:rPr>
              <a:t>Effectiveness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77BDB5-5CC2-6E44-86A2-B34C38E9EE33}"/>
              </a:ext>
            </a:extLst>
          </p:cNvPr>
          <p:cNvSpPr txBox="1">
            <a:spLocks/>
          </p:cNvSpPr>
          <p:nvPr/>
        </p:nvSpPr>
        <p:spPr>
          <a:xfrm>
            <a:off x="474133" y="341194"/>
            <a:ext cx="11531599" cy="103723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dirty="0"/>
            </a:br>
            <a:r>
              <a:rPr lang="en-US" dirty="0"/>
              <a:t> 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 </a:t>
            </a:r>
            <a:br>
              <a:rPr lang="en-US" dirty="0"/>
            </a:br>
            <a:endParaRPr lang="en-US" sz="40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07EBD2F-786F-CA40-8DC4-4400233A87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0838658"/>
              </p:ext>
            </p:extLst>
          </p:nvPr>
        </p:nvGraphicFramePr>
        <p:xfrm>
          <a:off x="3556931" y="1781888"/>
          <a:ext cx="8334815" cy="4744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5752">
                  <a:extLst>
                    <a:ext uri="{9D8B030D-6E8A-4147-A177-3AD203B41FA5}">
                      <a16:colId xmlns:a16="http://schemas.microsoft.com/office/drawing/2014/main" val="135089726"/>
                    </a:ext>
                  </a:extLst>
                </a:gridCol>
                <a:gridCol w="1917941">
                  <a:extLst>
                    <a:ext uri="{9D8B030D-6E8A-4147-A177-3AD203B41FA5}">
                      <a16:colId xmlns:a16="http://schemas.microsoft.com/office/drawing/2014/main" val="3057452871"/>
                    </a:ext>
                  </a:extLst>
                </a:gridCol>
                <a:gridCol w="2080561">
                  <a:extLst>
                    <a:ext uri="{9D8B030D-6E8A-4147-A177-3AD203B41FA5}">
                      <a16:colId xmlns:a16="http://schemas.microsoft.com/office/drawing/2014/main" val="1011849776"/>
                    </a:ext>
                  </a:extLst>
                </a:gridCol>
                <a:gridCol w="2080561">
                  <a:extLst>
                    <a:ext uri="{9D8B030D-6E8A-4147-A177-3AD203B41FA5}">
                      <a16:colId xmlns:a16="http://schemas.microsoft.com/office/drawing/2014/main" val="3320392795"/>
                    </a:ext>
                  </a:extLst>
                </a:gridCol>
              </a:tblGrid>
              <a:tr h="843777"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latin typeface="American Typewriter" panose="02090604020004020304" pitchFamily="18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  <a:latin typeface="American Typewriter" panose="02090604020004020304" pitchFamily="18" charset="77"/>
                      </a:endParaRPr>
                    </a:p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American Typewriter" panose="02090604020004020304" pitchFamily="18" charset="77"/>
                        </a:rPr>
                        <a:t>High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  <a:latin typeface="American Typewriter" panose="02090604020004020304" pitchFamily="18" charset="77"/>
                      </a:endParaRPr>
                    </a:p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American Typewriter" panose="02090604020004020304" pitchFamily="18" charset="77"/>
                        </a:rPr>
                        <a:t>Medium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  <a:latin typeface="American Typewriter" panose="02090604020004020304" pitchFamily="18" charset="77"/>
                      </a:endParaRPr>
                    </a:p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American Typewriter" panose="02090604020004020304" pitchFamily="18" charset="77"/>
                        </a:rPr>
                        <a:t>Low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8849471"/>
                  </a:ext>
                </a:extLst>
              </a:tr>
              <a:tr h="1092928"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latin typeface="American Typewriter" panose="02090604020004020304" pitchFamily="18" charset="77"/>
                      </a:endParaRPr>
                    </a:p>
                    <a:p>
                      <a:pPr algn="ctr"/>
                      <a:r>
                        <a:rPr lang="en-US" sz="2800" b="0" dirty="0">
                          <a:latin typeface="American Typewriter" panose="02090604020004020304" pitchFamily="18" charset="77"/>
                        </a:rPr>
                        <a:t>High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merican Typewriter" panose="02090604020004020304" pitchFamily="18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latin typeface="American Typewriter" panose="02090604020004020304" pitchFamily="18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American Typewriter" panose="02090604020004020304" pitchFamily="18" charset="77"/>
                        </a:rPr>
                        <a:t>Positive Reinforcement</a:t>
                      </a:r>
                    </a:p>
                    <a:p>
                      <a:pPr algn="ctr"/>
                      <a:endParaRPr lang="en-US" sz="2800" b="0" dirty="0">
                        <a:latin typeface="American Typewriter" panose="02090604020004020304" pitchFamily="18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8225691"/>
                  </a:ext>
                </a:extLst>
              </a:tr>
              <a:tr h="843777"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latin typeface="American Typewriter" panose="02090604020004020304" pitchFamily="18" charset="77"/>
                      </a:endParaRPr>
                    </a:p>
                    <a:p>
                      <a:pPr algn="ctr"/>
                      <a:r>
                        <a:rPr lang="en-US" sz="2800" b="0" dirty="0">
                          <a:latin typeface="American Typewriter" panose="02090604020004020304" pitchFamily="18" charset="77"/>
                        </a:rPr>
                        <a:t>Medium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latin typeface="American Typewriter" panose="02090604020004020304" pitchFamily="18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cap="none" dirty="0">
                          <a:latin typeface="American Typewriter" panose="02090604020004020304" pitchFamily="18" charset="77"/>
                        </a:rPr>
                        <a:t>Daily</a:t>
                      </a:r>
                    </a:p>
                    <a:p>
                      <a:pPr algn="ctr"/>
                      <a:r>
                        <a:rPr lang="en-US" sz="2000" b="0" cap="none" dirty="0">
                          <a:latin typeface="American Typewriter" panose="02090604020004020304" pitchFamily="18" charset="77"/>
                        </a:rPr>
                        <a:t>behavior sheet </a:t>
                      </a:r>
                      <a:endParaRPr lang="en-US" sz="2000" b="0" dirty="0">
                        <a:latin typeface="American Typewriter" panose="02090604020004020304" pitchFamily="18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latin typeface="American Typewriter" panose="02090604020004020304" pitchFamily="18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1724134"/>
                  </a:ext>
                </a:extLst>
              </a:tr>
              <a:tr h="1801854"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latin typeface="American Typewriter" panose="02090604020004020304" pitchFamily="18" charset="77"/>
                      </a:endParaRPr>
                    </a:p>
                    <a:p>
                      <a:pPr algn="ctr"/>
                      <a:r>
                        <a:rPr lang="en-US" sz="2800" b="0" dirty="0">
                          <a:latin typeface="American Typewriter" panose="02090604020004020304" pitchFamily="18" charset="77"/>
                        </a:rPr>
                        <a:t>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cap="none" dirty="0">
                          <a:latin typeface="American Typewriter" panose="02090604020004020304" pitchFamily="18" charset="77"/>
                        </a:rPr>
                        <a:t>Behavior intervention plan (BIP)</a:t>
                      </a:r>
                    </a:p>
                    <a:p>
                      <a:endParaRPr lang="en-US" sz="2800" b="0" cap="none" dirty="0">
                        <a:latin typeface="American Typewriter" panose="02090604020004020304" pitchFamily="18" charset="77"/>
                      </a:endParaRPr>
                    </a:p>
                    <a:p>
                      <a:pPr algn="ctr"/>
                      <a:endParaRPr lang="en-US" sz="2800" b="0" dirty="0">
                        <a:latin typeface="American Typewriter" panose="02090604020004020304" pitchFamily="18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latin typeface="American Typewriter" panose="02090604020004020304" pitchFamily="18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latin typeface="American Typewriter" panose="02090604020004020304" pitchFamily="18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4130637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269CD81A-9277-0C42-9F26-2D9DB22DF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251" y="1641642"/>
            <a:ext cx="2707473" cy="19877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EE3536-8813-E742-A09A-023FA4D125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67" y="4355595"/>
            <a:ext cx="2821457" cy="216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804770"/>
      </p:ext>
    </p:extLst>
  </p:cSld>
  <p:clrMapOvr>
    <a:masterClrMapping/>
  </p:clrMapOvr>
</p:sld>
</file>

<file path=ppt/theme/theme1.xml><?xml version="1.0" encoding="utf-8"?>
<a:theme xmlns:a="http://schemas.openxmlformats.org/drawingml/2006/main" name="BrushVTI">
  <a:themeElements>
    <a:clrScheme name="AnalogousFromLightSeedRightStep">
      <a:dk1>
        <a:srgbClr val="000000"/>
      </a:dk1>
      <a:lt1>
        <a:srgbClr val="FFFFFF"/>
      </a:lt1>
      <a:dk2>
        <a:srgbClr val="413324"/>
      </a:dk2>
      <a:lt2>
        <a:srgbClr val="E2E7E8"/>
      </a:lt2>
      <a:accent1>
        <a:srgbClr val="D78E85"/>
      </a:accent1>
      <a:accent2>
        <a:srgbClr val="CC9A61"/>
      </a:accent2>
      <a:accent3>
        <a:srgbClr val="AAA669"/>
      </a:accent3>
      <a:accent4>
        <a:srgbClr val="8EAD59"/>
      </a:accent4>
      <a:accent5>
        <a:srgbClr val="7AB16B"/>
      </a:accent5>
      <a:accent6>
        <a:srgbClr val="5DB56E"/>
      </a:accent6>
      <a:hlink>
        <a:srgbClr val="598C93"/>
      </a:hlink>
      <a:folHlink>
        <a:srgbClr val="7F7F7F"/>
      </a:folHlink>
    </a:clrScheme>
    <a:fontScheme name="Custom 3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25253</TotalTime>
  <Words>519</Words>
  <Application>Microsoft Office PowerPoint</Application>
  <PresentationFormat>Widescreen</PresentationFormat>
  <Paragraphs>81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Algerian</vt:lpstr>
      <vt:lpstr>American Typewriter</vt:lpstr>
      <vt:lpstr>Arial</vt:lpstr>
      <vt:lpstr>Century Gothic</vt:lpstr>
      <vt:lpstr>BrushVTI</vt:lpstr>
      <vt:lpstr>Student Misbehavior in P.S. 92</vt:lpstr>
      <vt:lpstr>The six steps of the public policy analyst(PPA)</vt:lpstr>
      <vt:lpstr>              1.Defining the Social Problem:</vt:lpstr>
      <vt:lpstr>2. Gathering evidence of the problem:</vt:lpstr>
      <vt:lpstr>3. Identifying the Causes of the problem:</vt:lpstr>
      <vt:lpstr> 4. Evaluating existing public policies:</vt:lpstr>
      <vt:lpstr>               5. Developing public policy solutions:</vt:lpstr>
      <vt:lpstr>                                          6. Selecting the best public policy solution: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Ahmed Alaa</dc:creator>
  <cp:lastModifiedBy>Joseph Montecalvo</cp:lastModifiedBy>
  <cp:revision>51</cp:revision>
  <dcterms:created xsi:type="dcterms:W3CDTF">2021-09-02T15:44:52Z</dcterms:created>
  <dcterms:modified xsi:type="dcterms:W3CDTF">2021-10-21T20:53:14Z</dcterms:modified>
</cp:coreProperties>
</file>